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3"/>
  </p:notesMasterIdLst>
  <p:sldIdLst>
    <p:sldId id="525" r:id="rId2"/>
    <p:sldId id="526" r:id="rId3"/>
    <p:sldId id="566" r:id="rId4"/>
    <p:sldId id="626" r:id="rId5"/>
    <p:sldId id="575" r:id="rId6"/>
    <p:sldId id="574" r:id="rId7"/>
    <p:sldId id="576" r:id="rId8"/>
    <p:sldId id="613" r:id="rId9"/>
    <p:sldId id="627" r:id="rId10"/>
    <p:sldId id="611" r:id="rId11"/>
    <p:sldId id="617" r:id="rId12"/>
    <p:sldId id="618" r:id="rId13"/>
    <p:sldId id="619" r:id="rId14"/>
    <p:sldId id="628" r:id="rId15"/>
    <p:sldId id="629" r:id="rId16"/>
    <p:sldId id="631" r:id="rId17"/>
    <p:sldId id="622" r:id="rId18"/>
    <p:sldId id="632" r:id="rId19"/>
    <p:sldId id="634" r:id="rId20"/>
    <p:sldId id="633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2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08T09:56:09.231" idx="2">
    <p:pos x="8706" y="1029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dzhCjFtNg" TargetMode="External"/><Relationship Id="rId2" Type="http://schemas.openxmlformats.org/officeDocument/2006/relationships/hyperlink" Target="https://www.emirates.com/pk/english/experience/cabin-features/first-cla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StRXi9ix8A" TargetMode="External"/><Relationship Id="rId4" Type="http://schemas.openxmlformats.org/officeDocument/2006/relationships/hyperlink" Target="https://www.emirates.com/pk/english/experience/cabin-features/economy-clas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8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TRAVEL INDUSTRY (Emirates – A380) 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way and the people who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first-class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ticket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are different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economy-class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ticket.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emphasize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comfort and luxury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class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tickets.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https://www.emirates.com/pk/english/experience/cabin-features/first-class/</a:t>
            </a:r>
            <a:endParaRPr lang="en-US" sz="2200" dirty="0"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https://www.youtube.com/watch?v=bSdzhCjFtNg</a:t>
            </a:r>
            <a:endParaRPr lang="en-US" sz="2200" dirty="0"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economy class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legroom, the number of TV channels they have and etc.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https://www.emirates.com/pk/english/experience/cabin-features/economy-class/</a:t>
            </a:r>
            <a:endParaRPr lang="en-US" sz="2200" dirty="0"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https://www.youtube.com/watch?v=nStRXi9ix8A</a:t>
            </a:r>
            <a:endParaRPr lang="en-US" sz="2200" dirty="0">
              <a:solidFill>
                <a:srgbClr val="92D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BEHAVIORAL SEGMENTATION</a:t>
            </a:r>
          </a:p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market is also segmented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Loyalty, usage, preference, choices, spending habits, purchasing habits, occasions, special events and etc.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are several factors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consumer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consideration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taking a decision --- The segments are usually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believed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 and its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Affect the buying decision of an individual.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25" y="678656"/>
            <a:ext cx="10672349" cy="5500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segmented into --- 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Those who know about the product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Those who don’t know about the product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Ex-users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US" sz="2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Users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users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time users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etc.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segmented as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 loyal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brand-neutral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 loyal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also be segmented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their usage. </a:t>
            </a:r>
          </a:p>
        </p:txBody>
      </p:sp>
    </p:spTree>
    <p:extLst>
      <p:ext uri="{BB962C8B-B14F-4D97-AF65-F5344CB8AC3E}">
        <p14:creationId xmlns:p14="http://schemas.microsoft.com/office/powerpoint/2010/main" val="7439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 BASED (BEAUTY PARLORS or PERSONAL CARE)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usage can be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form of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usage,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usage 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usage. 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some customers who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 lot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personal care products whereas others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not use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 care products much --- Thus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their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customers can be segmented.</a:t>
            </a:r>
          </a:p>
          <a:p>
            <a:pPr marL="0" indent="0" algn="just">
              <a:buNone/>
            </a:pPr>
            <a:endParaRPr lang="en-US" sz="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available of any beauty care item --- These multiple sizes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towards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 level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customer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usage customers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buy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large containers and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medium or small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buy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smaller container.</a:t>
            </a:r>
          </a:p>
          <a:p>
            <a:pPr marL="0" indent="0" algn="just">
              <a:buNone/>
            </a:pPr>
            <a:endParaRPr lang="en-US" sz="26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0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PREFERENCE &amp; CHOICES BASED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 products are segmented towards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benefits sought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customer. 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Recently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there has been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war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Colgate and Sensodyne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target the people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have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 teeth. 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there are other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toothpastes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towards whitening of teeth.</a:t>
            </a:r>
          </a:p>
          <a:p>
            <a:pPr marL="0" indent="0" algn="just">
              <a:buNone/>
            </a:pPr>
            <a:endParaRPr lang="en-US" sz="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Hair shampoos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towards split ends, anti dandruff or others. </a:t>
            </a:r>
            <a:endParaRPr lang="en-US" sz="26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OCCASIONS BASED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chocolates and premium foods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sell on festivals.</a:t>
            </a:r>
          </a:p>
          <a:p>
            <a:pPr marL="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confectioneries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sell when there is a party. Thus these products are generally targeted by behavioral segmentation.</a:t>
            </a: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Hotels and restaurants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target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year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they will have more customers over the new year which is a moment of outdoor celebration. </a:t>
            </a:r>
            <a:endParaRPr lang="en-US" sz="2600" dirty="0"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3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PSYCHOGRAPHIC SEGMENTATION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Divides the market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basis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their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personality, lifestyle, opinions and attitude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characteristics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 an individual’s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character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habits, traits, attitude, temperament, etc.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how a person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his life.</a:t>
            </a: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Psychographic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segmentation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 segmentation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there’s a difference --- This is the type of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tells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---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people do and why they buy.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9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justLow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world’s most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famous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phone brand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known to have phone products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easily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over $600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who purchase their phones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they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monthly income far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below $600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Low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 Segmentation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alone will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marketers at a loss,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to phenomenon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reasons people are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phone way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income level. </a:t>
            </a:r>
          </a:p>
        </p:txBody>
      </p:sp>
    </p:spTree>
    <p:extLst>
      <p:ext uri="{BB962C8B-B14F-4D97-AF65-F5344CB8AC3E}">
        <p14:creationId xmlns:p14="http://schemas.microsoft.com/office/powerpoint/2010/main" val="130887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if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explanations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taken into picture,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 of consumers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easily explained --- By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be associated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high social status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good sense of judgment, 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group. </a:t>
            </a:r>
          </a:p>
          <a:p>
            <a:pPr marL="0" indent="0" algn="justLow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Low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Hence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Psychographic Segmentation,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marketers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gain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understanding of the Psychological factor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behind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purchasing behavior --- and --- Fine-tune your marketing messages based on each.</a:t>
            </a: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8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EXAMPLES OF MARKET SEGMENTATION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BEAUTY PRODUCTS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arketers often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target market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users,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type, and also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occasion.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perfect example of this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Olay ---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developed its ‘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Defying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product range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adults --- and --- ‘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Clearly Clean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range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adults and teens.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the market segmentation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4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FAST FOOD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 food chains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McDonald’s often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target audience into 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kids and working adults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different marketing plans for both.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efforts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distributing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toy with every meal works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 for kids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---and---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r>
              <a:rPr lang="en-US" sz="3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food within 10 minutes, free </a:t>
            </a:r>
            <a:r>
              <a:rPr lang="en-US" sz="3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unlimited refills work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 for working adults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3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100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4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SPORTS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Sports brands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Nike, Adidas, Reebok, and etc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often segment the market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sports they play --- Which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market the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sports-specific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products to the </a:t>
            </a:r>
            <a:r>
              <a:rPr lang="en-US" sz="3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audience.</a:t>
            </a:r>
          </a:p>
        </p:txBody>
      </p:sp>
    </p:spTree>
    <p:extLst>
      <p:ext uri="{BB962C8B-B14F-4D97-AF65-F5344CB8AC3E}">
        <p14:creationId xmlns:p14="http://schemas.microsoft.com/office/powerpoint/2010/main" val="116872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620159"/>
            <a:ext cx="11050968" cy="59378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IS MARKET SEGMENTATION?</a:t>
            </a: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by which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market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customers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smaller and more defined segments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basis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certain common characteristics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demographics, interests, needs, or location.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these groups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characteristics and usually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or more than one aspect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them --- Which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easier for the marketer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craft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communication messages for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entire group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16" y="620160"/>
            <a:ext cx="11050968" cy="5617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reasons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to why market segmentation is done. One of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 reasons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marketers segment market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can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marketing mix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each segment and deliver them accordingly.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60110-5CCD-4386-96CA-4B532CC0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" t="12404" r="7755" b="15194"/>
          <a:stretch/>
        </p:blipFill>
        <p:spPr>
          <a:xfrm>
            <a:off x="5472114" y="2671764"/>
            <a:ext cx="6586542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00" y="448710"/>
            <a:ext cx="11072399" cy="596058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14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IMPORTANCE OF MARKET SEGMENTATION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Companies often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customers who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different age groups, have varied interests, and are motivated by different factors.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potential customers into different groups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easier for the marketer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develop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different marketing mix for each customer segment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likely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resource utilization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chips brand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launch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party pack for $15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cities where teens are more likely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buy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 for parties --- Whereas, the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brand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launch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 packs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country-side where people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don’t spend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lot on chips.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F1D380-39DF-406B-A492-35EBCE3A548C}"/>
              </a:ext>
            </a:extLst>
          </p:cNvPr>
          <p:cNvSpPr/>
          <p:nvPr/>
        </p:nvSpPr>
        <p:spPr>
          <a:xfrm>
            <a:off x="8222462" y="359075"/>
            <a:ext cx="3564641" cy="23602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u="sng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800" u="sng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BEHAVIORAL SEGMENTATION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02EF2-E9F8-4D42-8D1D-5319DEB6418D}"/>
              </a:ext>
            </a:extLst>
          </p:cNvPr>
          <p:cNvSpPr/>
          <p:nvPr/>
        </p:nvSpPr>
        <p:spPr>
          <a:xfrm>
            <a:off x="324952" y="373365"/>
            <a:ext cx="3457483" cy="23602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Arial Black" panose="020B0A04020102020204" pitchFamily="34" charset="0"/>
              </a:rPr>
              <a:t>GEOGRAPHIC SEGMENTATION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40D4132-9D0A-450B-A390-430366103DDC}"/>
              </a:ext>
            </a:extLst>
          </p:cNvPr>
          <p:cNvSpPr/>
          <p:nvPr/>
        </p:nvSpPr>
        <p:spPr>
          <a:xfrm>
            <a:off x="8222462" y="4246337"/>
            <a:ext cx="3671797" cy="2175851"/>
          </a:xfrm>
          <a:prstGeom prst="borderCallout1">
            <a:avLst>
              <a:gd name="adj1" fmla="val 878"/>
              <a:gd name="adj2" fmla="val 3636"/>
              <a:gd name="adj3" fmla="val -334"/>
              <a:gd name="adj4" fmla="val 3813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latin typeface="Arial Black" panose="020B0A04020102020204" pitchFamily="34" charset="0"/>
              </a:rPr>
              <a:t>PSYCHOGRAPHIC SEGMENTATION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A49EEFA-183D-4CE4-B591-6FFC773850D9}"/>
              </a:ext>
            </a:extLst>
          </p:cNvPr>
          <p:cNvSpPr/>
          <p:nvPr/>
        </p:nvSpPr>
        <p:spPr>
          <a:xfrm>
            <a:off x="439252" y="4146321"/>
            <a:ext cx="3457483" cy="2360217"/>
          </a:xfrm>
          <a:prstGeom prst="borderCallout1">
            <a:avLst>
              <a:gd name="adj1" fmla="val 12306"/>
              <a:gd name="adj2" fmla="val -802"/>
              <a:gd name="adj3" fmla="val 13224"/>
              <a:gd name="adj4" fmla="val -42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DEMOGRAPHIC SEGMENTATION</a:t>
            </a:r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36CD0-DCB9-4282-9B92-10D9397AA56D}"/>
              </a:ext>
            </a:extLst>
          </p:cNvPr>
          <p:cNvSpPr txBox="1"/>
          <p:nvPr/>
        </p:nvSpPr>
        <p:spPr>
          <a:xfrm>
            <a:off x="3294287" y="3008743"/>
            <a:ext cx="53006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solidFill>
                  <a:srgbClr val="FFC000"/>
                </a:solidFill>
                <a:latin typeface="Arial Black" panose="020B0A04020102020204" pitchFamily="34" charset="0"/>
              </a:rPr>
              <a:t>TYPES OF 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18262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GEOGRAPHIC SEGMENTATION</a:t>
            </a:r>
          </a:p>
          <a:p>
            <a:pPr marL="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Divides the market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basis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geography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Country, Region, City, Weather, Population density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This type of market segmentation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marketers as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belonging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different regions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have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requirements.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needs of customers differ from region to region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People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belonging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different regions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have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reasons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use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same product as well --- Geographic segmentation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draft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personalized marketing campaigns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everyone.</a:t>
            </a: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7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7" y="446627"/>
            <a:ext cx="10577306" cy="596474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 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ater might be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scarce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some regions which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demand for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bottled water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But at the same time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might be in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abundance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other regions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demand for the same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very less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Someone in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rural area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wouldn’t need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Subway / McDonald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someone in a city would.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type of segmentation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adapt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and tone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your messages.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Georgia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every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soda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coke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until you ask a few clarifying questions.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Chicago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soda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referred to as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03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14" y="354495"/>
            <a:ext cx="10590972" cy="6149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DEMOGRAPHIC SEGMENTATION</a:t>
            </a:r>
          </a:p>
          <a:p>
            <a:pPr marL="0" indent="0" algn="just">
              <a:buNone/>
            </a:pPr>
            <a:endParaRPr lang="en-US" sz="9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Divides the market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basis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demographic variables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Age, Gender, Marital Status, Family Size, Income, Religion, Race, Occupation, Nationality, and etc.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This is one of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common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segmentation practice among marketers.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are usually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black and white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groupings --- That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you a profile of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whether or not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someone has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buy what you’re selling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If you have a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people 21 and older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(like cigarette) --- Then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under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age group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 to 20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irrelevant for you.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7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5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1103835</TotalTime>
  <Words>1496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8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1234</cp:revision>
  <dcterms:created xsi:type="dcterms:W3CDTF">2018-04-05T17:48:54Z</dcterms:created>
  <dcterms:modified xsi:type="dcterms:W3CDTF">2022-04-05T04:19:06Z</dcterms:modified>
</cp:coreProperties>
</file>