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26"/>
  </p:notesMasterIdLst>
  <p:sldIdLst>
    <p:sldId id="525" r:id="rId2"/>
    <p:sldId id="526" r:id="rId3"/>
    <p:sldId id="259" r:id="rId4"/>
    <p:sldId id="654" r:id="rId5"/>
    <p:sldId id="655" r:id="rId6"/>
    <p:sldId id="663" r:id="rId7"/>
    <p:sldId id="701" r:id="rId8"/>
    <p:sldId id="678" r:id="rId9"/>
    <p:sldId id="689" r:id="rId10"/>
    <p:sldId id="690" r:id="rId11"/>
    <p:sldId id="677" r:id="rId12"/>
    <p:sldId id="692" r:id="rId13"/>
    <p:sldId id="691" r:id="rId14"/>
    <p:sldId id="693" r:id="rId15"/>
    <p:sldId id="694" r:id="rId16"/>
    <p:sldId id="695" r:id="rId17"/>
    <p:sldId id="696" r:id="rId18"/>
    <p:sldId id="699" r:id="rId19"/>
    <p:sldId id="697" r:id="rId20"/>
    <p:sldId id="700" r:id="rId21"/>
    <p:sldId id="667" r:id="rId22"/>
    <p:sldId id="702" r:id="rId23"/>
    <p:sldId id="703" r:id="rId24"/>
    <p:sldId id="32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ad" initials="A" lastIdx="1" clrIdx="0">
    <p:extLst>
      <p:ext uri="{19B8F6BF-5375-455C-9EA6-DF929625EA0E}">
        <p15:presenceInfo xmlns:p15="http://schemas.microsoft.com/office/powerpoint/2012/main" userId="Asad" providerId="None"/>
      </p:ext>
    </p:extLst>
  </p:cmAuthor>
  <p:cmAuthor id="2" name="MUHAMMAD ASAD" initials="MA" lastIdx="2" clrIdx="1">
    <p:extLst>
      <p:ext uri="{19B8F6BF-5375-455C-9EA6-DF929625EA0E}">
        <p15:presenceInfo xmlns:p15="http://schemas.microsoft.com/office/powerpoint/2012/main" userId="MUHAMMAD AS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A079"/>
    <a:srgbClr val="D28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002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0070C-3A74-4D6A-A611-C1D10F811A9E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513F1-E650-4010-9EE1-2A04A72B86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3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513F1-E650-4010-9EE1-2A04A72B863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08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2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5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4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7033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66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26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42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1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8627" y="0"/>
            <a:ext cx="2293373" cy="1793966"/>
          </a:xfrm>
        </p:spPr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F0E2D8-4058-440F-A0E4-461AC8E86FF6}"/>
              </a:ext>
            </a:extLst>
          </p:cNvPr>
          <p:cNvSpPr/>
          <p:nvPr userDrawn="1"/>
        </p:nvSpPr>
        <p:spPr>
          <a:xfrm>
            <a:off x="10651919" y="-92075"/>
            <a:ext cx="1540081" cy="1356205"/>
          </a:xfrm>
          <a:prstGeom prst="rect">
            <a:avLst/>
          </a:prstGeom>
          <a:blipFill dpi="0" rotWithShape="1">
            <a:blip r:embed="rId2" cstate="print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6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6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4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7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0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6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C37FF-DFB4-4221-B525-F1005A913BEE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16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asadali@uosahiwal.edu.p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0CB4-B954-47A7-BB71-121A9E043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736324"/>
            <a:ext cx="10353762" cy="538535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Marketing</a:t>
            </a:r>
            <a:br>
              <a:rPr lang="en-US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</a:br>
            <a:br>
              <a:rPr lang="en-US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</a:br>
            <a:br>
              <a:rPr lang="en-US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</a:br>
            <a: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Lecture # 21</a:t>
            </a:r>
            <a:b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</a:br>
            <a:b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</a:br>
            <a:b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</a:br>
            <a:r>
              <a:rPr lang="en-US" sz="2200" dirty="0">
                <a:effectLst/>
                <a:latin typeface="Arial Black" panose="020B0A04020102020204" pitchFamily="34" charset="0"/>
              </a:rPr>
              <a:t>Muhammad asad</a:t>
            </a:r>
            <a:br>
              <a:rPr lang="en-US" sz="2200" dirty="0">
                <a:effectLst/>
                <a:latin typeface="Arial Black" panose="020B0A04020102020204" pitchFamily="34" charset="0"/>
              </a:rPr>
            </a:br>
            <a:br>
              <a:rPr lang="en-US" sz="2200" dirty="0">
                <a:effectLst/>
                <a:latin typeface="Arial Black" panose="020B0A04020102020204" pitchFamily="34" charset="0"/>
              </a:rPr>
            </a:br>
            <a:r>
              <a:rPr lang="en-US" sz="2200" dirty="0">
                <a:effectLst/>
                <a:latin typeface="Arial Black" panose="020B0A04020102020204" pitchFamily="34" charset="0"/>
              </a:rPr>
              <a:t>Instructor </a:t>
            </a:r>
            <a:br>
              <a:rPr lang="en-US" sz="2200" dirty="0">
                <a:effectLst/>
                <a:latin typeface="Arial Black" panose="020B0A04020102020204" pitchFamily="34" charset="0"/>
              </a:rPr>
            </a:br>
            <a:br>
              <a:rPr lang="en-US" sz="1200" dirty="0">
                <a:effectLst/>
                <a:latin typeface="Arial Black" panose="020B0A04020102020204" pitchFamily="34" charset="0"/>
              </a:rPr>
            </a:br>
            <a:r>
              <a:rPr lang="en-US" sz="2200" dirty="0">
                <a:effectLst/>
                <a:latin typeface="Arial Black" panose="020B0A04020102020204" pitchFamily="34" charset="0"/>
              </a:rPr>
              <a:t>department of computer science </a:t>
            </a:r>
            <a:endParaRPr lang="en-US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6674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813" y="415786"/>
            <a:ext cx="10976373" cy="60264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6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SEMI-VARIABLE COST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 costs composed of a mixture of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components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Costs are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a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level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production / consumption --- and ---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Become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after this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production / consumption level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exceeded --- If no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occurs, a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fixed cost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often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still incurred.</a:t>
            </a:r>
            <a:endParaRPr lang="en-US" sz="80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Telephone charges, are made up of a landline charge (Fixed part of cost)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plus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extra charges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extra telephones and long-distance calls (Variable part of cost).</a:t>
            </a:r>
            <a:endParaRPr lang="en-US" sz="105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05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43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813" y="389334"/>
            <a:ext cx="10976373" cy="60793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costs </a:t>
            </a:r>
            <a:r>
              <a:rPr lang="en-US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the </a:t>
            </a:r>
            <a:r>
              <a:rPr lang="en-US" sz="28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 total </a:t>
            </a:r>
            <a:r>
              <a:rPr lang="en-US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800" b="1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r>
              <a:rPr lang="en-US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en-US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b="1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semi-variable</a:t>
            </a:r>
            <a:r>
              <a:rPr lang="en-US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costs </a:t>
            </a:r>
            <a:r>
              <a:rPr lang="en-US" sz="28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8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specific level</a:t>
            </a:r>
            <a:r>
              <a:rPr lang="en-US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activity. </a:t>
            </a:r>
          </a:p>
          <a:p>
            <a:pPr marL="0" indent="0" algn="just">
              <a:buNone/>
            </a:pPr>
            <a:endParaRPr lang="en-US" sz="12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Generally</a:t>
            </a:r>
            <a:r>
              <a:rPr lang="en-US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 business </a:t>
            </a:r>
            <a:r>
              <a:rPr lang="en-US" sz="28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decides</a:t>
            </a:r>
            <a:r>
              <a:rPr lang="en-US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price for </a:t>
            </a:r>
            <a:r>
              <a:rPr lang="en-US" sz="28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its product </a:t>
            </a:r>
            <a:r>
              <a:rPr lang="en-US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 that it can </a:t>
            </a:r>
            <a:r>
              <a:rPr lang="en-US" sz="28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cover</a:t>
            </a:r>
            <a:r>
              <a:rPr lang="en-US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--- The various costs and profit margin (</a:t>
            </a:r>
            <a:r>
              <a:rPr lang="en-US" sz="28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 business want</a:t>
            </a:r>
            <a:r>
              <a:rPr lang="en-US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1600" b="1" u="sng" dirty="0">
              <a:solidFill>
                <a:srgbClr val="92D05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SELLING PRICE </a:t>
            </a:r>
            <a:r>
              <a:rPr lang="en-US" sz="3000" dirty="0"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= </a:t>
            </a:r>
            <a:r>
              <a:rPr lang="en-US" sz="3000" dirty="0">
                <a:solidFill>
                  <a:srgbClr val="92D05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COST PRICE </a:t>
            </a:r>
            <a:r>
              <a:rPr lang="en-US" sz="3000" dirty="0"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+ </a:t>
            </a:r>
            <a:r>
              <a:rPr lang="en-US" sz="3000" dirty="0">
                <a:solidFill>
                  <a:srgbClr val="FFC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PROFIT MARGIN </a:t>
            </a:r>
          </a:p>
        </p:txBody>
      </p:sp>
    </p:spTree>
    <p:extLst>
      <p:ext uri="{BB962C8B-B14F-4D97-AF65-F5344CB8AC3E}">
        <p14:creationId xmlns:p14="http://schemas.microsoft.com/office/powerpoint/2010/main" val="4228980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813" y="473138"/>
            <a:ext cx="10976373" cy="591172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3100" b="1" dirty="0">
                <a:solidFill>
                  <a:srgbClr val="92D05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2: UTILITY AND DEMAND FOR THE PRODUCT</a:t>
            </a:r>
          </a:p>
          <a:p>
            <a:pPr marL="0" indent="0" algn="just">
              <a:buNone/>
            </a:pPr>
            <a:endParaRPr lang="en-US" sz="100" b="1" dirty="0">
              <a:solidFill>
                <a:srgbClr val="92D05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Utility / Usefulness of a product has a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direct connection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the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the product --- It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helps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seller to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charge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higher price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keeping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mind the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utility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Usefulness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the product.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person may be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price for the product ---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Wherein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utility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product is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equal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the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sacrifice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600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 paid for the product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--- Similarly,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seller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tries to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recover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his costs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price of the product.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8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is </a:t>
            </a:r>
            <a:r>
              <a:rPr lang="en-US" sz="28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en-US" sz="28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interests of </a:t>
            </a:r>
            <a:r>
              <a:rPr lang="en-US" sz="28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en-US" sz="28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parties --- Buyer and Seller, are </a:t>
            </a:r>
            <a:r>
              <a:rPr lang="en-US" sz="28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reflected</a:t>
            </a:r>
            <a:r>
              <a:rPr lang="en-US" sz="28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the price of the product.</a:t>
            </a:r>
          </a:p>
          <a:p>
            <a:pPr marL="0" indent="0" algn="just">
              <a:buNone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249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813" y="473138"/>
            <a:ext cx="10976373" cy="59117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800" b="1" dirty="0">
              <a:solidFill>
                <a:srgbClr val="92D05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Another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factor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determining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price of a product is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elasticity of demand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the product --- Price elasticity of demand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implies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how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responsive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demand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to the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ELASTIC DEMAND</a:t>
            </a: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demand is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said to be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 elastic --- If a given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proportionate change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leads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a more than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proportionate change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demand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In such a case,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charging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higher price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the business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would lead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a large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fall in demand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084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813" y="473138"/>
            <a:ext cx="10976373" cy="59117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05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INELASTIC DEMAND</a:t>
            </a: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demand is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said to be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 inelastic --- If a given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proportionate change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does not bring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about any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significant change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demand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In such a case, it is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possible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a business to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charge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higher price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This is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even at a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higher price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demand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will not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fall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much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buNone/>
            </a:pPr>
            <a:endParaRPr lang="en-US" sz="1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3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So</a:t>
            </a:r>
            <a:r>
              <a:rPr lang="en-US" sz="3000" dirty="0"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, goods &amp; services </a:t>
            </a:r>
            <a:r>
              <a:rPr lang="en-US" sz="3000" dirty="0">
                <a:solidFill>
                  <a:srgbClr val="FFC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generally</a:t>
            </a:r>
            <a:r>
              <a:rPr lang="en-US" sz="3000" dirty="0"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having an </a:t>
            </a:r>
            <a:r>
              <a:rPr lang="en-US" sz="3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elastic demand </a:t>
            </a:r>
            <a:r>
              <a:rPr lang="en-US" sz="3000" dirty="0"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have a reasonably </a:t>
            </a:r>
            <a:r>
              <a:rPr lang="en-US" sz="3000" dirty="0">
                <a:solidFill>
                  <a:srgbClr val="FFC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lower price </a:t>
            </a:r>
            <a:r>
              <a:rPr lang="en-US" sz="3000" dirty="0"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--- T</a:t>
            </a:r>
            <a:r>
              <a:rPr lang="en-US" sz="3000" dirty="0"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han those goods &amp; services </a:t>
            </a:r>
            <a:r>
              <a:rPr lang="en-US" sz="3000" dirty="0">
                <a:solidFill>
                  <a:srgbClr val="FFC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which</a:t>
            </a:r>
            <a:r>
              <a:rPr lang="en-US" sz="3000" dirty="0"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have an </a:t>
            </a:r>
            <a:r>
              <a:rPr lang="en-US" sz="3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inelastic demand</a:t>
            </a:r>
            <a:r>
              <a:rPr lang="en-US" sz="3000" dirty="0">
                <a:solidFill>
                  <a:schemeClr val="tx1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6352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813" y="607575"/>
            <a:ext cx="10976373" cy="56428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200" b="1" dirty="0">
              <a:solidFill>
                <a:srgbClr val="92D05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3100" b="1" dirty="0">
                <a:solidFill>
                  <a:srgbClr val="92D05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3: DEGREE OF COMPETITION IN THE MARKET</a:t>
            </a:r>
          </a:p>
          <a:p>
            <a:pPr marL="0" indent="0" algn="just">
              <a:buNone/>
            </a:pPr>
            <a:endParaRPr lang="en-US" sz="100" b="1" dirty="0">
              <a:solidFill>
                <a:srgbClr val="92D05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case there is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 competition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 market ---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 is not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possible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a business to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charge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higher price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This is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if the business charges a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higher price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consumers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would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demand to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its competitors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But if there is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less competition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 market --- Sellers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charge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 price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products.</a:t>
            </a:r>
          </a:p>
        </p:txBody>
      </p:sp>
    </p:spTree>
    <p:extLst>
      <p:ext uri="{BB962C8B-B14F-4D97-AF65-F5344CB8AC3E}">
        <p14:creationId xmlns:p14="http://schemas.microsoft.com/office/powerpoint/2010/main" val="1365188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813" y="473138"/>
            <a:ext cx="10976373" cy="59117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000" b="1" dirty="0">
              <a:solidFill>
                <a:srgbClr val="92D05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3100" b="1" dirty="0">
                <a:solidFill>
                  <a:srgbClr val="92D05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4: GOVERNMENT REGULATIONS</a:t>
            </a:r>
          </a:p>
          <a:p>
            <a:pPr marL="0" indent="0" algn="just">
              <a:buNone/>
            </a:pPr>
            <a:endParaRPr lang="en-US" sz="100" b="1" dirty="0">
              <a:solidFill>
                <a:srgbClr val="92D05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government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regulates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prices of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certain commodities</a:t>
            </a:r>
            <a:r>
              <a:rPr lang="en-US" sz="2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Such as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in the market for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agricultural products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government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intervenes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determination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Pakistan Government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fixes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wheat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price at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Rs: 2,200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40kg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wheat and the government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sugarcane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price of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Rs: 200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40kg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etc. </a:t>
            </a:r>
          </a:p>
        </p:txBody>
      </p:sp>
    </p:spTree>
    <p:extLst>
      <p:ext uri="{BB962C8B-B14F-4D97-AF65-F5344CB8AC3E}">
        <p14:creationId xmlns:p14="http://schemas.microsoft.com/office/powerpoint/2010/main" val="2943161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813" y="473138"/>
            <a:ext cx="10976373" cy="59117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400" b="1" dirty="0">
              <a:solidFill>
                <a:srgbClr val="92D05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3100" b="1" dirty="0">
                <a:solidFill>
                  <a:srgbClr val="92D05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5: OBJECTIVES OF PRICING</a:t>
            </a:r>
          </a:p>
          <a:p>
            <a:pPr marL="0" indent="0" algn="just">
              <a:buNone/>
            </a:pPr>
            <a:endParaRPr lang="en-US" sz="100" b="1" dirty="0">
              <a:solidFill>
                <a:srgbClr val="92D05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There are various objectives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business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considers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while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deciding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price of its product --- The following are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 important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objectives of pricing…</a:t>
            </a:r>
            <a:endParaRPr lang="en-US" sz="1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8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FOCUS ON QUALITY</a:t>
            </a:r>
          </a:p>
          <a:p>
            <a:pPr marL="0" indent="0" algn="just">
              <a:buNone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the business purposes at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improving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the product ---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 may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even charge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higher price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 as to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cover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additional costs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89333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813" y="473138"/>
            <a:ext cx="10976373" cy="59117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9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9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9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PROFIT MAXIMIZATION</a:t>
            </a:r>
          </a:p>
          <a:p>
            <a:pPr marL="0" indent="0" algn="just">
              <a:buNone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Profit maximization is one of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basic objectives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every business --- If the business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aims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 profit maximization only in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short run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hen it may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decide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higher price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the product ---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the contrary</a:t>
            </a:r>
            <a:r>
              <a:rPr lang="en-US" sz="2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 the business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wishes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maximize profits in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long run</a:t>
            </a:r>
            <a:r>
              <a:rPr lang="en-US" sz="2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hen it would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charge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lower price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 present,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that it can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acquire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greater share of the market and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up consumer loyalty.</a:t>
            </a:r>
          </a:p>
        </p:txBody>
      </p:sp>
    </p:spTree>
    <p:extLst>
      <p:ext uri="{BB962C8B-B14F-4D97-AF65-F5344CB8AC3E}">
        <p14:creationId xmlns:p14="http://schemas.microsoft.com/office/powerpoint/2010/main" val="2750943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813" y="473138"/>
            <a:ext cx="10976373" cy="59117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8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ACQUIRING MARKET SHARE</a:t>
            </a:r>
          </a:p>
          <a:p>
            <a:pPr marL="0" indent="0" algn="just">
              <a:buNone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a business purposes at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acquiring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greater market share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hen it would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charge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lower price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that it can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attract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greater number of customers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towards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its product.</a:t>
            </a:r>
          </a:p>
          <a:p>
            <a:pPr marL="0" indent="0" algn="just">
              <a:buNone/>
            </a:pPr>
            <a:endParaRPr lang="en-US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SURVIVING COMPETITION</a:t>
            </a:r>
          </a:p>
          <a:p>
            <a:pPr marL="0" indent="0" algn="just">
              <a:buNone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the business has to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survive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 competition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it must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keep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price of the product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lower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Otherwise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 will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customers, to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its competitors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6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16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88B56F-67E7-4FDB-BCAC-99DDC54EA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33" y="372715"/>
            <a:ext cx="10520334" cy="54002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9830C3-E8D0-48C9-B357-CF7E1E1C1690}"/>
              </a:ext>
            </a:extLst>
          </p:cNvPr>
          <p:cNvSpPr txBox="1">
            <a:spLocks/>
          </p:cNvSpPr>
          <p:nvPr/>
        </p:nvSpPr>
        <p:spPr>
          <a:xfrm>
            <a:off x="835833" y="455759"/>
            <a:ext cx="10520334" cy="578788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Arial" panose="020B0604020202020204" pitchFamily="34" charset="0"/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ctr">
              <a:buFont typeface="Arial" panose="020B0604020202020204" pitchFamily="34" charset="0"/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Font typeface="Arial" panose="020B0604020202020204" pitchFamily="34" charset="0"/>
              <a:buNone/>
            </a:pPr>
            <a:r>
              <a:rPr lang="en-US" sz="4500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Key Learning Point :-</a:t>
            </a:r>
          </a:p>
          <a:p>
            <a:pPr algn="just"/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4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-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Discussion about the market Mix --- Price</a:t>
            </a:r>
          </a:p>
          <a:p>
            <a:pPr marL="0" indent="0" algn="just"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441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813" y="473138"/>
            <a:ext cx="10976373" cy="59117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000" b="1" dirty="0">
              <a:solidFill>
                <a:srgbClr val="92D05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3100" b="1" dirty="0">
                <a:solidFill>
                  <a:srgbClr val="92D05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6: METHOD OF MARKETING</a:t>
            </a:r>
            <a:endParaRPr lang="en-US" sz="100" b="1" dirty="0">
              <a:solidFill>
                <a:srgbClr val="92D05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price is also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affected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by various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aspects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marketing like </a:t>
            </a:r>
            <a:r>
              <a:rPr lang="en-US" sz="2600" b="1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distribution system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 differentiation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amount of advertising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etc. </a:t>
            </a:r>
          </a:p>
          <a:p>
            <a:pPr marL="0" indent="0" algn="just">
              <a:buNone/>
            </a:pPr>
            <a:endParaRPr lang="en-US" sz="16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methods of marketing like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intense advertising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hen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by the business may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incur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 cost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--- Which is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charged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the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the product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order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recover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 advertising costs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456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813" y="473138"/>
            <a:ext cx="10976373" cy="59117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6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PRICING STRATEGY</a:t>
            </a:r>
          </a:p>
          <a:p>
            <a:pPr marL="0" indent="0" algn="just">
              <a:buNone/>
            </a:pPr>
            <a:endParaRPr lang="en-US" sz="10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3100" b="1" dirty="0">
                <a:solidFill>
                  <a:srgbClr val="92D05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PRICE SKIMMING</a:t>
            </a:r>
            <a:r>
              <a:rPr lang="en-US" sz="3100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product pricing strategy by which a business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charges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highest initial price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that customers will pay and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lowers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 over time.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10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Price skimming is often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when a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 type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product enters the market.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to gather as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much revenue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possible while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consumer demand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competition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has not entered the market.</a:t>
            </a:r>
            <a:endParaRPr lang="en-US" sz="2600" b="1" dirty="0">
              <a:solidFill>
                <a:schemeClr val="tx2">
                  <a:lumMod val="7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079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19" y="473138"/>
            <a:ext cx="10709761" cy="5911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1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32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32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Skimming can </a:t>
            </a:r>
            <a:r>
              <a:rPr lang="en-US" sz="32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encourage</a:t>
            </a:r>
            <a:r>
              <a:rPr lang="en-US" sz="32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32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entry of competitors </a:t>
            </a:r>
            <a:r>
              <a:rPr lang="en-US" sz="32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since other businesses </a:t>
            </a:r>
            <a:r>
              <a:rPr lang="en-US" sz="32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will notice </a:t>
            </a:r>
            <a:r>
              <a:rPr lang="en-US" sz="32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artificially </a:t>
            </a:r>
            <a:r>
              <a:rPr lang="en-US" sz="32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 margins </a:t>
            </a:r>
            <a:r>
              <a:rPr lang="en-US" sz="32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available in the product, they will </a:t>
            </a:r>
            <a:r>
              <a:rPr lang="en-US" sz="32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quickly enter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Then, the </a:t>
            </a:r>
            <a:r>
              <a:rPr lang="en-US" sz="32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  <a:r>
              <a:rPr lang="en-US" sz="32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product manufacturer can </a:t>
            </a:r>
            <a:r>
              <a:rPr lang="en-US" sz="32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lower prices </a:t>
            </a:r>
            <a:r>
              <a:rPr lang="en-US" sz="32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attract more </a:t>
            </a:r>
            <a:r>
              <a:rPr lang="en-US" sz="32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cost-conscious</a:t>
            </a:r>
            <a:r>
              <a:rPr lang="en-US" sz="32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buyers.</a:t>
            </a:r>
            <a:endParaRPr lang="en-US" sz="3200" b="1" dirty="0">
              <a:solidFill>
                <a:schemeClr val="tx2">
                  <a:lumMod val="7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315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93" y="652546"/>
            <a:ext cx="10934613" cy="55529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6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3100" b="1" dirty="0">
                <a:solidFill>
                  <a:srgbClr val="92D05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PENETRATION PRICING</a:t>
            </a:r>
          </a:p>
          <a:p>
            <a:pPr marL="0" indent="0" algn="just">
              <a:buNone/>
            </a:pPr>
            <a:endParaRPr lang="en-US" sz="300" b="1" dirty="0">
              <a:solidFill>
                <a:srgbClr val="92D05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product pricing strategy used by business to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attract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customers to a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 product or service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offering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lower price initially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 over time.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10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lower price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helps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new product or service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penetrate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market  --- It can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both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market share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 volume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Additionally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 higher amount of sales can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lower production costs. </a:t>
            </a:r>
            <a:endParaRPr lang="en-US" sz="2600" b="1" dirty="0">
              <a:solidFill>
                <a:schemeClr val="tx2">
                  <a:lumMod val="7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785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EA09E-D415-4BE0-A35B-78651178D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414106"/>
            <a:ext cx="11105322" cy="613246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6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sz="6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ANY QUESTION</a:t>
            </a:r>
          </a:p>
          <a:p>
            <a:pPr marL="0" indent="0" algn="just">
              <a:buNone/>
            </a:pP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You can contact me at: 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  <a:hlinkClick r:id="rId2"/>
              </a:rPr>
              <a:t>asadali@uosahiwal.edu.pk</a:t>
            </a: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Your query will be answered within one working day.</a:t>
            </a:r>
            <a:endParaRPr lang="en-US" sz="1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F910E-174A-4E99-A14B-F5309D3C5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440" y="1135545"/>
            <a:ext cx="15430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5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F6954EF-F7FF-423C-9C4E-A1650589CA66}"/>
              </a:ext>
            </a:extLst>
          </p:cNvPr>
          <p:cNvSpPr/>
          <p:nvPr/>
        </p:nvSpPr>
        <p:spPr>
          <a:xfrm>
            <a:off x="1227479" y="577927"/>
            <a:ext cx="4033631" cy="208182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  <a:latin typeface="Arial Black" panose="020B0A04020102020204" pitchFamily="34" charset="0"/>
              </a:rPr>
              <a:t>PRODUCT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</a:p>
          <a:p>
            <a:pPr algn="ctr"/>
            <a:endParaRPr lang="en-U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GOODS &amp; SERVICE COMBINATION THAT A COMPANY OFFERS A TARGET MARKET</a:t>
            </a:r>
            <a:endParaRPr lang="en-GB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ACB510-BB6F-4D70-9AB5-D7EB79615BA8}"/>
              </a:ext>
            </a:extLst>
          </p:cNvPr>
          <p:cNvSpPr/>
          <p:nvPr/>
        </p:nvSpPr>
        <p:spPr>
          <a:xfrm>
            <a:off x="4569515" y="3154017"/>
            <a:ext cx="3437282" cy="86470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MARKETING MIX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ELEMENTS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081B78-1707-4B20-879B-D4DD1F4DB69D}"/>
              </a:ext>
            </a:extLst>
          </p:cNvPr>
          <p:cNvSpPr/>
          <p:nvPr/>
        </p:nvSpPr>
        <p:spPr>
          <a:xfrm>
            <a:off x="7369865" y="577928"/>
            <a:ext cx="3245126" cy="208182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PRICE</a:t>
            </a:r>
            <a:endParaRPr lang="en-US" sz="2000" u="sng" dirty="0">
              <a:solidFill>
                <a:schemeClr val="accent2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endParaRPr lang="en-US" sz="2000" u="sng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just"/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AMOUNT OF MONEY THAT CONSUMERS HAVE TO PAY TO OBTAIN THE PRODUCT</a:t>
            </a:r>
            <a:endParaRPr lang="en-GB" sz="1600" dirty="0">
              <a:solidFill>
                <a:schemeClr val="accent2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288AA0-4198-4201-9D8E-FC161036285D}"/>
              </a:ext>
            </a:extLst>
          </p:cNvPr>
          <p:cNvSpPr/>
          <p:nvPr/>
        </p:nvSpPr>
        <p:spPr>
          <a:xfrm>
            <a:off x="1227479" y="4426225"/>
            <a:ext cx="4033631" cy="202758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bg1"/>
                </a:solidFill>
                <a:latin typeface="Arial Black" panose="020B0A04020102020204" pitchFamily="34" charset="0"/>
              </a:rPr>
              <a:t>PLACE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</a:p>
          <a:p>
            <a:pPr algn="ctr"/>
            <a:endParaRPr lang="en-U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COMPANY ACTIVITIES THAT MAKE THE PRODUCT AVAILABLE</a:t>
            </a:r>
            <a:endParaRPr lang="en-GB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E4CE0-1367-4E50-BDFB-F333A293CADD}"/>
              </a:ext>
            </a:extLst>
          </p:cNvPr>
          <p:cNvSpPr/>
          <p:nvPr/>
        </p:nvSpPr>
        <p:spPr>
          <a:xfrm>
            <a:off x="7369865" y="4426225"/>
            <a:ext cx="3682448" cy="202758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PROMOTION</a:t>
            </a:r>
            <a:endParaRPr lang="en-US" sz="2000" u="sng" dirty="0">
              <a:solidFill>
                <a:schemeClr val="accent4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endParaRPr lang="en-US" sz="2000" u="sng" dirty="0">
              <a:solidFill>
                <a:schemeClr val="accent4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ACTIVITIES THAT CONVINCE TARGET CUSTOMERS TO BUY THE PRODUCT </a:t>
            </a:r>
            <a:endParaRPr lang="en-GB" sz="1600" dirty="0">
              <a:solidFill>
                <a:schemeClr val="accent4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76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17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496" y="665093"/>
            <a:ext cx="11099007" cy="55278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PRICE</a:t>
            </a:r>
            <a:endParaRPr lang="en-US" sz="36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3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Price is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monetary value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paid in consideration for purchase of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 </a:t>
            </a:r>
            <a:r>
              <a:rPr lang="en-US" sz="2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service</a:t>
            </a:r>
            <a:r>
              <a:rPr lang="en-US" sz="2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a buyer to its seller ---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simple words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 amount of money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paid by a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consumer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obtain a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buNone/>
            </a:pPr>
            <a:endParaRPr lang="en-US" sz="3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Basically, amount of money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sum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value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exchanged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obtaining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benefit of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product.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6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05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35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813" y="415786"/>
            <a:ext cx="10976373" cy="60264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Pricing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occupies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 important role in marketing ---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 the products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 sold in the market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 tag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guidelines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determine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price --- It is also an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factor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determining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demand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a product (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because customer is very sensitive to this element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--- Price must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the utility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offered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by the product.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Generally,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demand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a product shares a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negative relation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its price (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LAW OF DEMAND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--- That as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 increases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demand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the product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decreases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vice versa.</a:t>
            </a:r>
          </a:p>
          <a:p>
            <a:pPr marL="0" indent="0" algn="just">
              <a:buNone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08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813" y="415786"/>
            <a:ext cx="10976373" cy="60264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6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8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Marketers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must suitably decide a price ---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 properly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analyzing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various related factors ---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Such as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 customers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pricing range of competitors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2600" b="1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goals of the business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10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which is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must be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 par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the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 offered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the product (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  charge over price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 under priced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As it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becomes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basis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which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firms/businesses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compete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each other. </a:t>
            </a:r>
          </a:p>
          <a:p>
            <a:pPr marL="0" indent="0" algn="just">
              <a:buNone/>
            </a:pP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30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Hence</a:t>
            </a:r>
            <a:r>
              <a:rPr lang="en-US" sz="3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this can be a </a:t>
            </a:r>
            <a:r>
              <a:rPr lang="en-US" sz="30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en-US" sz="3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which shall </a:t>
            </a:r>
            <a:r>
              <a:rPr lang="en-US" sz="30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positively</a:t>
            </a:r>
            <a:r>
              <a:rPr lang="en-US" sz="3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30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negatively</a:t>
            </a:r>
            <a:r>
              <a:rPr lang="en-US" sz="3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affect the </a:t>
            </a:r>
            <a:r>
              <a:rPr lang="en-US" sz="30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n-US" sz="3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30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profits</a:t>
            </a:r>
            <a:r>
              <a:rPr lang="en-US" sz="3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a business.</a:t>
            </a:r>
          </a:p>
          <a:p>
            <a:pPr marL="0" indent="0" algn="just">
              <a:buNone/>
            </a:pPr>
            <a:endParaRPr lang="en-US" sz="105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512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813" y="473138"/>
            <a:ext cx="10976373" cy="59117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6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FACTORS AFFECTING THE PRICE OF PRODUCT OR SERVICE</a:t>
            </a:r>
          </a:p>
          <a:p>
            <a:pPr marL="0" indent="0" algn="just">
              <a:buNone/>
            </a:pPr>
            <a:endParaRPr lang="en-US" sz="10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3100" b="1" dirty="0">
                <a:solidFill>
                  <a:srgbClr val="92D05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1: COST OF PRODUCT</a:t>
            </a:r>
            <a:r>
              <a:rPr lang="en-US" sz="3100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Cost of the product is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 important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factor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determining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price --- The cost of product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includes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producing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selling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distributing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costs --- It can be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classified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into the following three types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600" b="1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FIXED COST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	           	</a:t>
            </a:r>
            <a:r>
              <a:rPr lang="en-US" sz="2600" b="1" dirty="0">
                <a:solidFill>
                  <a:srgbClr val="92D05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VARIABLE COST </a:t>
            </a:r>
          </a:p>
          <a:p>
            <a:pPr marL="0" indent="0" algn="ctr">
              <a:buNone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SEMI-VARIABLE COST </a:t>
            </a:r>
          </a:p>
        </p:txBody>
      </p:sp>
    </p:spTree>
    <p:extLst>
      <p:ext uri="{BB962C8B-B14F-4D97-AF65-F5344CB8AC3E}">
        <p14:creationId xmlns:p14="http://schemas.microsoft.com/office/powerpoint/2010/main" val="336542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813" y="415786"/>
            <a:ext cx="10976373" cy="60264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6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FIXED COST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 are costs which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remain fixed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regardless of the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level of output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 dependent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the level of goods or services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produced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by the business.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ental lease payments, salaries, insurance, property taxes, interest expenses, and potentially some utilities.</a:t>
            </a:r>
            <a:endParaRPr lang="en-US" sz="105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05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93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813" y="415786"/>
            <a:ext cx="10976373" cy="60264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6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VARIABLE COST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 are costs which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vary according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the level of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As the level of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 increases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variable costs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also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vice versa 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Dependent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the level of goods or services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produced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by the business.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80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Raw material,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utilities (Gas, electricity and water bills), packaging cost, shipping cost and etc.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05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05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097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1105066</TotalTime>
  <Words>1561</Words>
  <Application>Microsoft Office PowerPoint</Application>
  <PresentationFormat>Widescreen</PresentationFormat>
  <Paragraphs>157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Bookman Old Style</vt:lpstr>
      <vt:lpstr>Calibri</vt:lpstr>
      <vt:lpstr>Rockwell</vt:lpstr>
      <vt:lpstr>Wingdings</vt:lpstr>
      <vt:lpstr>Damask</vt:lpstr>
      <vt:lpstr>Marketing   Lecture # 21   Muhammad asad  Instructor   department of computer science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</dc:creator>
  <cp:lastModifiedBy>MUHAMMAD ASAD</cp:lastModifiedBy>
  <cp:revision>1433</cp:revision>
  <dcterms:created xsi:type="dcterms:W3CDTF">2018-04-05T17:48:54Z</dcterms:created>
  <dcterms:modified xsi:type="dcterms:W3CDTF">2022-06-04T10:09:17Z</dcterms:modified>
</cp:coreProperties>
</file>