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68" r:id="rId14"/>
  </p:sldIdLst>
  <p:sldSz cx="9144000" cy="6858000" type="screen4x3"/>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3A9A-69DD-430E-B3D1-EB216881612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PK"/>
          </a:p>
        </p:txBody>
      </p:sp>
      <p:sp>
        <p:nvSpPr>
          <p:cNvPr id="3" name="Subtitle 2">
            <a:extLst>
              <a:ext uri="{FF2B5EF4-FFF2-40B4-BE49-F238E27FC236}">
                <a16:creationId xmlns:a16="http://schemas.microsoft.com/office/drawing/2014/main" id="{5B3B33BB-BBC2-4236-98CC-67F2C4E6B01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899BAFA-C41C-4167-9868-D1133783DC20}"/>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5" name="Footer Placeholder 4">
            <a:extLst>
              <a:ext uri="{FF2B5EF4-FFF2-40B4-BE49-F238E27FC236}">
                <a16:creationId xmlns:a16="http://schemas.microsoft.com/office/drawing/2014/main" id="{476B9307-C855-43F9-B6E1-574707107B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43EC07-66E6-47D3-9E79-9553C4D41EE2}"/>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266480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D16-DE91-470E-B091-029E7814EF3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671E3CE-36A2-4E9F-A0B4-8137BB3FF2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F0EC7D5-4C28-4B95-A001-53D5884D4FEC}"/>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5" name="Footer Placeholder 4">
            <a:extLst>
              <a:ext uri="{FF2B5EF4-FFF2-40B4-BE49-F238E27FC236}">
                <a16:creationId xmlns:a16="http://schemas.microsoft.com/office/drawing/2014/main" id="{A25F7C2D-98A2-4AF3-ABF1-C7C0F96B22B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6DD176E-8E35-401E-B311-C3D619D87E69}"/>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76892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17BC0-B462-4895-8C47-F72C8660451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DA546EC-9BCF-4F36-A432-494C0D150E3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8DF1D9B-551A-4FE7-B395-77E829E49CA2}"/>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5" name="Footer Placeholder 4">
            <a:extLst>
              <a:ext uri="{FF2B5EF4-FFF2-40B4-BE49-F238E27FC236}">
                <a16:creationId xmlns:a16="http://schemas.microsoft.com/office/drawing/2014/main" id="{954F5D72-8237-4585-8A0E-805CB87758D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92F2D3-894D-4F08-A3B3-97868620B508}"/>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141885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F0F0-F5B5-4108-884A-62384A19D08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A8F7937-AA20-4174-8E9F-E21573D54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E1490B2-2A5D-499A-A94A-E562058590DB}"/>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5" name="Footer Placeholder 4">
            <a:extLst>
              <a:ext uri="{FF2B5EF4-FFF2-40B4-BE49-F238E27FC236}">
                <a16:creationId xmlns:a16="http://schemas.microsoft.com/office/drawing/2014/main" id="{68C501FC-BADA-47F1-AFDA-18D41B58A51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97908CC-D9FA-45B0-936F-1E9AB8C16B92}"/>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234526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E0E5-6B33-4FC2-82CF-EAB7A971569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059CA050-7DD6-4345-8CD8-C0739FECD73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42ABD-8237-4D8A-8D6D-C024B7296D59}"/>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5" name="Footer Placeholder 4">
            <a:extLst>
              <a:ext uri="{FF2B5EF4-FFF2-40B4-BE49-F238E27FC236}">
                <a16:creationId xmlns:a16="http://schemas.microsoft.com/office/drawing/2014/main" id="{D492E8CD-67E1-472F-9CFF-6BE21FD18CC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8CAAF9-5854-47FF-81A5-FD1A47DDA31B}"/>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27133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3BF1-3C3B-4A41-8155-5498421ADDF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8C20947-1DC6-4AA2-99C0-6617C865977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58E9375-0BE7-42AC-B93C-48E67979532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BF2D83E-4CD9-4FE6-BE84-0200AC242663}"/>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6" name="Footer Placeholder 5">
            <a:extLst>
              <a:ext uri="{FF2B5EF4-FFF2-40B4-BE49-F238E27FC236}">
                <a16:creationId xmlns:a16="http://schemas.microsoft.com/office/drawing/2014/main" id="{F6E4CA25-05EB-4157-BC5F-CFD2D8321EE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12F2F4F-FBFF-430A-813B-2B93A8AD5E0C}"/>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271217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C86B-6C94-4D82-BEFB-C5E170D51166}"/>
              </a:ext>
            </a:extLst>
          </p:cNvPr>
          <p:cNvSpPr>
            <a:spLocks noGrp="1"/>
          </p:cNvSpPr>
          <p:nvPr>
            <p:ph type="title"/>
          </p:nvPr>
        </p:nvSpPr>
        <p:spPr>
          <a:xfrm>
            <a:off x="629841" y="365126"/>
            <a:ext cx="78867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F249D6E-4126-4E21-9932-97B023BCCDB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92B59-56E2-43A7-B51D-BF81DA66248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629FD48-DF1A-4CC9-A2F2-2FE4B06231C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AF248BA-3820-4C7B-9C5C-EB394F30592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71D39AD-1E2A-4D1E-A717-3A77356F6279}"/>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8" name="Footer Placeholder 7">
            <a:extLst>
              <a:ext uri="{FF2B5EF4-FFF2-40B4-BE49-F238E27FC236}">
                <a16:creationId xmlns:a16="http://schemas.microsoft.com/office/drawing/2014/main" id="{DAB0DA89-B9F4-459A-9182-F91CB66FD4E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2C8CBCB-DC8B-4FDB-BE49-E4E39E42608C}"/>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267097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84FC-07A7-4F94-BE81-76B807CE677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28C9259-9C0D-4AE1-8BB9-06C78E1DC6FE}"/>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4" name="Footer Placeholder 3">
            <a:extLst>
              <a:ext uri="{FF2B5EF4-FFF2-40B4-BE49-F238E27FC236}">
                <a16:creationId xmlns:a16="http://schemas.microsoft.com/office/drawing/2014/main" id="{7517D69E-E31C-43E5-9F4C-DE5DF2D1CA7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22019D2-3845-4893-81F5-9EBF0273755E}"/>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347000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565CE-2471-4D07-AEC9-52FA1A1B1695}"/>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3" name="Footer Placeholder 2">
            <a:extLst>
              <a:ext uri="{FF2B5EF4-FFF2-40B4-BE49-F238E27FC236}">
                <a16:creationId xmlns:a16="http://schemas.microsoft.com/office/drawing/2014/main" id="{4CC17829-1336-443E-AB34-F873C491769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7B721D5-3A5A-485B-B6E0-97C84B8BA57D}"/>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1893123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DD2F-304A-44D6-A8EE-4ED527EE391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6A56217-1AA3-430D-AB5F-A805605A9F7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6DD490F-0875-4CAE-B4E3-3D1BE27BF87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7B43F96-6462-4444-A9AF-50AE346D5877}"/>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6" name="Footer Placeholder 5">
            <a:extLst>
              <a:ext uri="{FF2B5EF4-FFF2-40B4-BE49-F238E27FC236}">
                <a16:creationId xmlns:a16="http://schemas.microsoft.com/office/drawing/2014/main" id="{22F12748-8AE3-4B02-B60B-451BFD98DB0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78170BC-5445-485D-A6F2-7A409886E6A5}"/>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43111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8293-3CBD-4C1E-874D-9D9331A902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01076AF4-13D2-4498-BF12-5CA7E7CEDA0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K"/>
          </a:p>
        </p:txBody>
      </p:sp>
      <p:sp>
        <p:nvSpPr>
          <p:cNvPr id="4" name="Text Placeholder 3">
            <a:extLst>
              <a:ext uri="{FF2B5EF4-FFF2-40B4-BE49-F238E27FC236}">
                <a16:creationId xmlns:a16="http://schemas.microsoft.com/office/drawing/2014/main" id="{FD6449F3-41E7-4813-8FF8-C60C917B35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E5473B3-C5DF-40FF-9EB0-33F8658404E8}"/>
              </a:ext>
            </a:extLst>
          </p:cNvPr>
          <p:cNvSpPr>
            <a:spLocks noGrp="1"/>
          </p:cNvSpPr>
          <p:nvPr>
            <p:ph type="dt" sz="half" idx="10"/>
          </p:nvPr>
        </p:nvSpPr>
        <p:spPr/>
        <p:txBody>
          <a:bodyPr/>
          <a:lstStyle/>
          <a:p>
            <a:fld id="{1D8BD707-D9CF-40AE-B4C6-C98DA3205C09}" type="datetimeFigureOut">
              <a:rPr lang="en-US" smtClean="0"/>
              <a:t>2/10/2022</a:t>
            </a:fld>
            <a:endParaRPr lang="en-US"/>
          </a:p>
        </p:txBody>
      </p:sp>
      <p:sp>
        <p:nvSpPr>
          <p:cNvPr id="6" name="Footer Placeholder 5">
            <a:extLst>
              <a:ext uri="{FF2B5EF4-FFF2-40B4-BE49-F238E27FC236}">
                <a16:creationId xmlns:a16="http://schemas.microsoft.com/office/drawing/2014/main" id="{AB4F48CD-C657-45D8-8199-62624E5A24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3A867FD-10C0-405B-A48D-671178414BDB}"/>
              </a:ext>
            </a:extLst>
          </p:cNvPr>
          <p:cNvSpPr>
            <a:spLocks noGrp="1"/>
          </p:cNvSpPr>
          <p:nvPr>
            <p:ph type="sldNum" sz="quarter" idx="12"/>
          </p:nvPr>
        </p:nvSpPr>
        <p:spPr/>
        <p:txBody>
          <a:bodyPr/>
          <a:lstStyle/>
          <a:p>
            <a:fld id="{B6F15528-21DE-4FAA-801E-634DDDAF4B2B}" type="slidenum">
              <a:rPr lang="en-PK" smtClean="0"/>
              <a:t>‹#›</a:t>
            </a:fld>
            <a:endParaRPr lang="en-PK"/>
          </a:p>
        </p:txBody>
      </p:sp>
    </p:spTree>
    <p:extLst>
      <p:ext uri="{BB962C8B-B14F-4D97-AF65-F5344CB8AC3E}">
        <p14:creationId xmlns:p14="http://schemas.microsoft.com/office/powerpoint/2010/main" val="194976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E430E-D3C7-4D2B-AC58-7380AD05511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467EF6A-B7BC-4348-8D0B-DF9382257B5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87F9F74-44A8-4C0E-87C9-5266401BD7F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2/10/2022</a:t>
            </a:fld>
            <a:endParaRPr lang="en-US"/>
          </a:p>
        </p:txBody>
      </p:sp>
      <p:sp>
        <p:nvSpPr>
          <p:cNvPr id="5" name="Footer Placeholder 4">
            <a:extLst>
              <a:ext uri="{FF2B5EF4-FFF2-40B4-BE49-F238E27FC236}">
                <a16:creationId xmlns:a16="http://schemas.microsoft.com/office/drawing/2014/main" id="{E909AF52-23F0-49D3-9FB3-78741AC6D15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3CD6260-D1BA-4771-BE78-C7FD3976C55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PK" smtClean="0"/>
              <a:t>‹#›</a:t>
            </a:fld>
            <a:endParaRPr lang="en-PK"/>
          </a:p>
        </p:txBody>
      </p:sp>
    </p:spTree>
    <p:extLst>
      <p:ext uri="{BB962C8B-B14F-4D97-AF65-F5344CB8AC3E}">
        <p14:creationId xmlns:p14="http://schemas.microsoft.com/office/powerpoint/2010/main" val="339122325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P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8CB2E5-17B6-4568-9C13-EFFF84BF1D5F}"/>
              </a:ext>
            </a:extLst>
          </p:cNvPr>
          <p:cNvSpPr txBox="1">
            <a:spLocks/>
          </p:cNvSpPr>
          <p:nvPr/>
        </p:nvSpPr>
        <p:spPr>
          <a:xfrm>
            <a:off x="609600" y="2257205"/>
            <a:ext cx="8239125" cy="2343590"/>
          </a:xfrm>
          <a:prstGeom prst="rect">
            <a:avLst/>
          </a:prstGeom>
          <a:solidFill>
            <a:srgbClr val="002060"/>
          </a:solidFill>
        </p:spPr>
        <p:txBody>
          <a:bodyPr vert="horz" wrap="square" lIns="0" tIns="4445" rIns="0" bIns="0" rtlCol="0" anchor="ctr">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spcBef>
                <a:spcPts val="35"/>
              </a:spcBef>
            </a:pPr>
            <a:endParaRPr lang="en-US" sz="4800" dirty="0">
              <a:solidFill>
                <a:schemeClr val="bg1"/>
              </a:solidFill>
              <a:latin typeface="Calibri "/>
              <a:cs typeface="Times New Roman"/>
            </a:endParaRPr>
          </a:p>
          <a:p>
            <a:pPr marL="224154" algn="ctr">
              <a:lnSpc>
                <a:spcPct val="100000"/>
              </a:lnSpc>
            </a:pPr>
            <a:r>
              <a:rPr lang="en-US" sz="3600" b="1" spc="60" dirty="0">
                <a:solidFill>
                  <a:schemeClr val="bg1"/>
                </a:solidFill>
                <a:latin typeface="Calibri "/>
                <a:cs typeface="Arial" panose="020B0604020202020204" pitchFamily="34" charset="0"/>
              </a:rPr>
              <a:t>Overview of the British Computer Society code of conduct</a:t>
            </a:r>
            <a:endParaRPr lang="en-US" sz="3600" b="1" spc="90" dirty="0">
              <a:solidFill>
                <a:schemeClr val="bg1"/>
              </a:solidFill>
              <a:latin typeface="Calibri "/>
              <a:cs typeface="Arial" panose="020B0604020202020204" pitchFamily="34" charset="0"/>
            </a:endParaRPr>
          </a:p>
          <a:p>
            <a:pPr marL="224154" algn="ctr">
              <a:lnSpc>
                <a:spcPct val="100000"/>
              </a:lnSpc>
            </a:pPr>
            <a:endParaRPr lang="en-US" sz="3200" b="1" spc="365" dirty="0">
              <a:solidFill>
                <a:schemeClr val="bg1"/>
              </a:solidFill>
              <a:latin typeface="Calibri "/>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Breaches of the Code of Conduct</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48054" y="2514600"/>
            <a:ext cx="8239125" cy="3684085"/>
          </a:xfrm>
          <a:prstGeom prst="rect">
            <a:avLst/>
          </a:prstGeom>
        </p:spPr>
        <p:txBody>
          <a:bodyPr vert="horz" wrap="square" lIns="0" tIns="12700" rIns="0" bIns="0" rtlCol="0">
            <a:spAutoFit/>
          </a:bodyPr>
          <a:lstStyle/>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If a member of BCS should know of, or become aware of, any breach of this Code of Conduct by another member they are under an obligation to notify BCS immediately.</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Breaches of the Code of Conduct may also be brought to the attention of BCS by others who are not members of BCS.</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Any breach of the Code of Conduct brought to the attention of BCS, or of which BCS becomes aware, will be considered under the Institute’s Disciplinary procedures.</a:t>
            </a:r>
          </a:p>
        </p:txBody>
      </p:sp>
    </p:spTree>
    <p:extLst>
      <p:ext uri="{BB962C8B-B14F-4D97-AF65-F5344CB8AC3E}">
        <p14:creationId xmlns:p14="http://schemas.microsoft.com/office/powerpoint/2010/main" val="7637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9028"/>
            <a:ext cx="8239125" cy="2382062"/>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BSC Professional Competence </a:t>
            </a:r>
            <a:br>
              <a:rPr lang="en-US" sz="3600" b="1" spc="180" dirty="0">
                <a:solidFill>
                  <a:srgbClr val="FFFFFF"/>
                </a:solidFill>
                <a:latin typeface="Trebuchet MS"/>
                <a:cs typeface="Trebuchet MS"/>
              </a:rPr>
            </a:br>
            <a:r>
              <a:rPr lang="en-US" sz="3600" b="1" spc="180" dirty="0">
                <a:solidFill>
                  <a:srgbClr val="FFFFFF"/>
                </a:solidFill>
                <a:latin typeface="Trebuchet MS"/>
                <a:cs typeface="Trebuchet MS"/>
              </a:rPr>
              <a:t>and Integrity</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36766" y="2819400"/>
            <a:ext cx="8239125" cy="4184222"/>
          </a:xfrm>
          <a:prstGeom prst="rect">
            <a:avLst/>
          </a:prstGeom>
        </p:spPr>
        <p:txBody>
          <a:bodyPr vert="horz" wrap="square" lIns="0" tIns="12700" rIns="0" bIns="0" rtlCol="0">
            <a:spAutoFit/>
          </a:bodyPr>
          <a:lstStyle/>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t>You should seek out and observe good practice exemplified by rules, standards, conventions or protocols that are relevant in your area of specialism.</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t>You should only claim current competence where you can demonstrate you have the required expertise.</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t>the geographic area in which you are carrying out your professional responsibilities.</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t>The geographic area in which your responsibilities will be discharged.</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p:txBody>
      </p:sp>
    </p:spTree>
    <p:extLst>
      <p:ext uri="{BB962C8B-B14F-4D97-AF65-F5344CB8AC3E}">
        <p14:creationId xmlns:p14="http://schemas.microsoft.com/office/powerpoint/2010/main" val="134442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BSC Duty to Relevant Authority</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36766" y="2819400"/>
            <a:ext cx="8239125" cy="3696909"/>
          </a:xfrm>
          <a:prstGeom prst="rect">
            <a:avLst/>
          </a:prstGeom>
        </p:spPr>
        <p:txBody>
          <a:bodyPr vert="horz" wrap="square" lIns="0" tIns="12700" rIns="0" bIns="0" rtlCol="0">
            <a:spAutoFit/>
          </a:bodyPr>
          <a:lstStyle/>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Where there is conflict between full and committed compliance with the Relevant Authority’s instructions and the independent and considered exercise of your professional judgement, you will indicate the likely risks and consequences</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If any conflict is likely to occur or be seen by a third party as likely to occur you will make full and immediate disclosure to your Relevant Authority.</a:t>
            </a: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p:txBody>
      </p:sp>
    </p:spTree>
    <p:extLst>
      <p:ext uri="{BB962C8B-B14F-4D97-AF65-F5344CB8AC3E}">
        <p14:creationId xmlns:p14="http://schemas.microsoft.com/office/powerpoint/2010/main" val="319704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BSC Duty to the Profession</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36766" y="2819400"/>
            <a:ext cx="8239125" cy="4171398"/>
          </a:xfrm>
          <a:prstGeom prst="rect">
            <a:avLst/>
          </a:prstGeom>
        </p:spPr>
        <p:txBody>
          <a:bodyPr vert="horz" wrap="square" lIns="0" tIns="12700" rIns="0" bIns="0" rtlCol="0">
            <a:spAutoFit/>
          </a:bodyPr>
          <a:lstStyle/>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In circumstances where a member is also a member of another professional body the clauses of any other applicable code of conduct cannot be employed to diminish or negate the clauses of the BCS Code of Conduct.</a:t>
            </a:r>
          </a:p>
          <a:p>
            <a:pPr marL="12065" marR="5080" algn="just">
              <a:lnSpc>
                <a:spcPct val="150000"/>
              </a:lnSpc>
              <a:spcBef>
                <a:spcPts val="100"/>
              </a:spcBef>
              <a:buClr>
                <a:srgbClr val="903062"/>
              </a:buClr>
              <a:buSzPct val="91666"/>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You will not make any statement on behalf of BCS or purport to represent BCS through any public medium, including digital social media, unless authorized to do so by BCS</a:t>
            </a:r>
          </a:p>
          <a:p>
            <a:pPr marL="354965" marR="5080" indent="-342900">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a:p>
            <a:pPr marL="354965" marR="5080" indent="-342900"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p:txBody>
      </p:sp>
    </p:spTree>
    <p:extLst>
      <p:ext uri="{BB962C8B-B14F-4D97-AF65-F5344CB8AC3E}">
        <p14:creationId xmlns:p14="http://schemas.microsoft.com/office/powerpoint/2010/main" val="207234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77581"/>
            <a:ext cx="8239125" cy="1704954"/>
          </a:xfrm>
          <a:prstGeom prst="rect">
            <a:avLst/>
          </a:prstGeom>
          <a:solidFill>
            <a:srgbClr val="002060"/>
          </a:solidFill>
        </p:spPr>
        <p:txBody>
          <a:bodyPr vert="horz" wrap="square" lIns="0" tIns="4445" rIns="0" bIns="0" rtlCol="0">
            <a:spAutoFit/>
          </a:bodyPr>
          <a:lstStyle/>
          <a:p>
            <a:pPr>
              <a:lnSpc>
                <a:spcPct val="100000"/>
              </a:lnSpc>
              <a:spcBef>
                <a:spcPts val="35"/>
              </a:spcBef>
            </a:pPr>
            <a:endParaRPr sz="3600" dirty="0">
              <a:latin typeface="Times New Roman"/>
              <a:cs typeface="Times New Roman"/>
            </a:endParaRPr>
          </a:p>
          <a:p>
            <a:pPr marL="224154" algn="ctr">
              <a:lnSpc>
                <a:spcPct val="100000"/>
              </a:lnSpc>
            </a:pPr>
            <a:r>
              <a:rPr lang="en-US" sz="3600" b="1" spc="365" dirty="0">
                <a:solidFill>
                  <a:srgbClr val="FFFFFF"/>
                </a:solidFill>
                <a:latin typeface="+mn-lt"/>
                <a:cs typeface="Trebuchet MS"/>
              </a:rPr>
              <a:t>Contents</a:t>
            </a:r>
            <a:br>
              <a:rPr lang="en-US" sz="3600" b="1" spc="365" dirty="0">
                <a:solidFill>
                  <a:srgbClr val="FFFFFF"/>
                </a:solidFill>
                <a:latin typeface="+mn-lt"/>
                <a:cs typeface="Trebuchet MS"/>
              </a:rPr>
            </a:br>
            <a:endParaRPr lang="en-US" sz="3600" b="1" spc="365" dirty="0">
              <a:solidFill>
                <a:srgbClr val="FFFFFF"/>
              </a:solidFill>
              <a:latin typeface="+mn-lt"/>
              <a:cs typeface="Trebuchet MS"/>
            </a:endParaRPr>
          </a:p>
        </p:txBody>
      </p:sp>
      <p:sp>
        <p:nvSpPr>
          <p:cNvPr id="3" name="object 3"/>
          <p:cNvSpPr txBox="1"/>
          <p:nvPr/>
        </p:nvSpPr>
        <p:spPr>
          <a:xfrm>
            <a:off x="685800" y="2819400"/>
            <a:ext cx="5410200" cy="3508396"/>
          </a:xfrm>
          <a:prstGeom prst="rect">
            <a:avLst/>
          </a:prstGeom>
        </p:spPr>
        <p:txBody>
          <a:bodyPr vert="horz" wrap="square" lIns="0" tIns="143510" rIns="0" bIns="0" rtlCol="0">
            <a:spAutoFit/>
          </a:bodyPr>
          <a:lstStyle/>
          <a:p>
            <a:pPr marL="354965" indent="-342900">
              <a:lnSpc>
                <a:spcPct val="150000"/>
              </a:lnSpc>
              <a:spcBef>
                <a:spcPts val="1130"/>
              </a:spcBef>
              <a:buClr>
                <a:srgbClr val="903062"/>
              </a:buClr>
              <a:buSzPct val="91666"/>
              <a:buFont typeface="Wingdings" panose="05000000000000000000" pitchFamily="2" charset="2"/>
              <a:buChar char="q"/>
              <a:tabLst>
                <a:tab pos="318770" algn="l"/>
                <a:tab pos="319405" algn="l"/>
              </a:tabLst>
            </a:pPr>
            <a:r>
              <a:rPr sz="2000" spc="-70" dirty="0">
                <a:solidFill>
                  <a:srgbClr val="3C3C3C"/>
                </a:solidFill>
                <a:cs typeface="Arial" panose="020B0604020202020204" pitchFamily="34" charset="0"/>
              </a:rPr>
              <a:t>Introduction</a:t>
            </a:r>
            <a:endParaRPr sz="2000" dirty="0">
              <a:cs typeface="Arial" panose="020B0604020202020204" pitchFamily="34" charset="0"/>
            </a:endParaRPr>
          </a:p>
          <a:p>
            <a:pPr marL="354965" indent="-342900">
              <a:lnSpc>
                <a:spcPct val="150000"/>
              </a:lnSpc>
              <a:spcBef>
                <a:spcPts val="1035"/>
              </a:spcBef>
              <a:buClr>
                <a:srgbClr val="903062"/>
              </a:buClr>
              <a:buSzPct val="91666"/>
              <a:buFont typeface="Wingdings" panose="05000000000000000000" pitchFamily="2" charset="2"/>
              <a:buChar char="q"/>
              <a:tabLst>
                <a:tab pos="318770" algn="l"/>
                <a:tab pos="319405" algn="l"/>
              </a:tabLst>
            </a:pPr>
            <a:r>
              <a:rPr lang="en-US" sz="2000" spc="-60" dirty="0">
                <a:solidFill>
                  <a:srgbClr val="3C3C3C"/>
                </a:solidFill>
                <a:cs typeface="Arial" panose="020B0604020202020204" pitchFamily="34" charset="0"/>
              </a:rPr>
              <a:t>British Computer Society examinations</a:t>
            </a:r>
          </a:p>
          <a:p>
            <a:pPr marL="354965" indent="-342900">
              <a:lnSpc>
                <a:spcPct val="150000"/>
              </a:lnSpc>
              <a:spcBef>
                <a:spcPts val="1035"/>
              </a:spcBef>
              <a:buClr>
                <a:srgbClr val="903062"/>
              </a:buClr>
              <a:buSzPct val="91666"/>
              <a:buFont typeface="Wingdings" panose="05000000000000000000" pitchFamily="2" charset="2"/>
              <a:buChar char="q"/>
              <a:tabLst>
                <a:tab pos="318770" algn="l"/>
                <a:tab pos="319405" algn="l"/>
              </a:tabLst>
            </a:pPr>
            <a:r>
              <a:rPr lang="en-US" sz="2000" spc="-60" dirty="0">
                <a:solidFill>
                  <a:srgbClr val="3C3C3C"/>
                </a:solidFill>
                <a:cs typeface="Arial" panose="020B0604020202020204" pitchFamily="34" charset="0"/>
              </a:rPr>
              <a:t>Breaches of the Code of Conduct</a:t>
            </a:r>
          </a:p>
          <a:p>
            <a:pPr marL="354965" indent="-342900">
              <a:lnSpc>
                <a:spcPct val="150000"/>
              </a:lnSpc>
              <a:spcBef>
                <a:spcPts val="1035"/>
              </a:spcBef>
              <a:buClr>
                <a:srgbClr val="903062"/>
              </a:buClr>
              <a:buSzPct val="91666"/>
              <a:buFont typeface="Wingdings" panose="05000000000000000000" pitchFamily="2" charset="2"/>
              <a:buChar char="q"/>
              <a:tabLst>
                <a:tab pos="318770" algn="l"/>
                <a:tab pos="319405" algn="l"/>
              </a:tabLst>
            </a:pPr>
            <a:r>
              <a:rPr lang="en-US" sz="2000" spc="-60" dirty="0">
                <a:solidFill>
                  <a:srgbClr val="3C3C3C"/>
                </a:solidFill>
                <a:cs typeface="Arial" panose="020B0604020202020204" pitchFamily="34" charset="0"/>
              </a:rPr>
              <a:t>BSC Professional Competence and Integrity</a:t>
            </a:r>
          </a:p>
          <a:p>
            <a:pPr marL="354965" indent="-342900">
              <a:lnSpc>
                <a:spcPct val="150000"/>
              </a:lnSpc>
              <a:spcBef>
                <a:spcPts val="1035"/>
              </a:spcBef>
              <a:buClr>
                <a:srgbClr val="903062"/>
              </a:buClr>
              <a:buSzPct val="91666"/>
              <a:buFont typeface="Wingdings" panose="05000000000000000000" pitchFamily="2" charset="2"/>
              <a:buChar char="q"/>
              <a:tabLst>
                <a:tab pos="318770" algn="l"/>
                <a:tab pos="319405" algn="l"/>
              </a:tabLst>
            </a:pPr>
            <a:r>
              <a:rPr lang="en-US" sz="2000" spc="-60" dirty="0">
                <a:solidFill>
                  <a:srgbClr val="3C3C3C"/>
                </a:solidFill>
                <a:cs typeface="Arial" panose="020B0604020202020204" pitchFamily="34" charset="0"/>
              </a:rPr>
              <a:t>BSC Duty to Relevant Authority</a:t>
            </a:r>
          </a:p>
          <a:p>
            <a:pPr marL="354965" indent="-342900">
              <a:lnSpc>
                <a:spcPct val="150000"/>
              </a:lnSpc>
              <a:spcBef>
                <a:spcPts val="1035"/>
              </a:spcBef>
              <a:buClr>
                <a:srgbClr val="903062"/>
              </a:buClr>
              <a:buSzPct val="91666"/>
              <a:buFont typeface="Wingdings" panose="05000000000000000000" pitchFamily="2" charset="2"/>
              <a:buChar char="q"/>
              <a:tabLst>
                <a:tab pos="318770" algn="l"/>
                <a:tab pos="319405" algn="l"/>
              </a:tabLst>
            </a:pPr>
            <a:r>
              <a:rPr lang="en-US" sz="2000" spc="-60" dirty="0">
                <a:solidFill>
                  <a:srgbClr val="3C3C3C"/>
                </a:solidFill>
                <a:cs typeface="Arial" panose="020B0604020202020204" pitchFamily="34" charset="0"/>
              </a:rPr>
              <a:t>BSC Duty to the Profession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2044" y="2590800"/>
            <a:ext cx="8391145" cy="2747932"/>
          </a:xfrm>
          <a:prstGeom prst="rect">
            <a:avLst/>
          </a:prstGeom>
        </p:spPr>
        <p:txBody>
          <a:bodyPr vert="horz" wrap="square" lIns="0" tIns="12700" rIns="0" bIns="0" rtlCol="0">
            <a:spAutoFit/>
          </a:bodyPr>
          <a:lstStyle/>
          <a:p>
            <a:pPr marL="354965" marR="8890" indent="-342900" algn="just">
              <a:lnSpc>
                <a:spcPct val="150000"/>
              </a:lnSpc>
              <a:spcBef>
                <a:spcPts val="100"/>
              </a:spcBef>
              <a:buClr>
                <a:srgbClr val="903062"/>
              </a:buClr>
              <a:buSzPct val="91666"/>
              <a:buFont typeface="Wingdings" panose="05000000000000000000" pitchFamily="2" charset="2"/>
              <a:buChar char="q"/>
              <a:tabLst>
                <a:tab pos="319405" algn="l"/>
              </a:tabLst>
            </a:pPr>
            <a:r>
              <a:rPr lang="en-US" sz="2000" spc="-65" dirty="0">
                <a:solidFill>
                  <a:srgbClr val="3C3C3C"/>
                </a:solidFill>
                <a:cs typeface="Times New Roman" panose="02020603050405020304" pitchFamily="18" charset="0"/>
              </a:rPr>
              <a:t>The British Computer Society, under its Royal Charter, is required to establish and maintain standards of professional competence, conduct and ethical practice for information systems practitioners. </a:t>
            </a:r>
          </a:p>
          <a:p>
            <a:pPr marL="354965" marR="8890" indent="-342900" algn="just">
              <a:lnSpc>
                <a:spcPct val="150000"/>
              </a:lnSpc>
              <a:spcBef>
                <a:spcPts val="100"/>
              </a:spcBef>
              <a:buClr>
                <a:srgbClr val="903062"/>
              </a:buClr>
              <a:buSzPct val="91666"/>
              <a:buFont typeface="Wingdings" panose="05000000000000000000" pitchFamily="2" charset="2"/>
              <a:buChar char="q"/>
              <a:tabLst>
                <a:tab pos="319405" algn="l"/>
              </a:tabLst>
            </a:pPr>
            <a:r>
              <a:rPr lang="en-US" sz="2000" spc="-65" dirty="0">
                <a:solidFill>
                  <a:srgbClr val="3C3C3C"/>
                </a:solidFill>
                <a:cs typeface="Times New Roman" panose="02020603050405020304" pitchFamily="18" charset="0"/>
              </a:rPr>
              <a:t>This duty includes the responsibility to develop and maintain standards for the educational foundation appropriate to people wishing to follow a career in information systems. </a:t>
            </a:r>
          </a:p>
        </p:txBody>
      </p:sp>
      <p:sp>
        <p:nvSpPr>
          <p:cNvPr id="6" name="object 2">
            <a:extLst>
              <a:ext uri="{FF2B5EF4-FFF2-40B4-BE49-F238E27FC236}">
                <a16:creationId xmlns:a16="http://schemas.microsoft.com/office/drawing/2014/main" id="{FE5535E4-4817-4020-A8CA-B01839F31DE1}"/>
              </a:ext>
            </a:extLst>
          </p:cNvPr>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355" dirty="0">
                <a:solidFill>
                  <a:srgbClr val="FFFFFF"/>
                </a:solidFill>
                <a:latin typeface="+mn-lt"/>
                <a:cs typeface="Trebuchet MS"/>
              </a:rPr>
              <a:t>Introduction</a:t>
            </a:r>
            <a:br>
              <a:rPr lang="en-US" sz="3600" b="1" spc="355" dirty="0">
                <a:solidFill>
                  <a:srgbClr val="FFFFFF"/>
                </a:solidFill>
                <a:latin typeface="+mn-lt"/>
                <a:cs typeface="Trebuchet MS"/>
              </a:rPr>
            </a:br>
            <a:endParaRPr lang="en-US" sz="3600" b="1" spc="355" dirty="0">
              <a:solidFill>
                <a:srgbClr val="FFFFFF"/>
              </a:solidFill>
              <a:latin typeface="+mn-lt"/>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355" dirty="0">
                <a:solidFill>
                  <a:srgbClr val="FFFFFF"/>
                </a:solidFill>
                <a:latin typeface="+mn-lt"/>
                <a:cs typeface="Trebuchet MS"/>
              </a:rPr>
              <a:t>BCS Code of Conduct</a:t>
            </a:r>
            <a:br>
              <a:rPr lang="en-US" sz="3600" b="1" spc="355" dirty="0">
                <a:solidFill>
                  <a:srgbClr val="FFFFFF"/>
                </a:solidFill>
                <a:latin typeface="+mn-lt"/>
                <a:cs typeface="Trebuchet MS"/>
              </a:rPr>
            </a:br>
            <a:endParaRPr lang="en-US" sz="3600" b="1" spc="355" dirty="0">
              <a:solidFill>
                <a:srgbClr val="FFFFFF"/>
              </a:solidFill>
              <a:latin typeface="+mn-lt"/>
              <a:cs typeface="Trebuchet MS"/>
            </a:endParaRPr>
          </a:p>
        </p:txBody>
      </p:sp>
      <p:sp>
        <p:nvSpPr>
          <p:cNvPr id="3" name="object 3"/>
          <p:cNvSpPr txBox="1"/>
          <p:nvPr/>
        </p:nvSpPr>
        <p:spPr>
          <a:xfrm>
            <a:off x="643890" y="2514600"/>
            <a:ext cx="7856220" cy="4675382"/>
          </a:xfrm>
          <a:prstGeom prst="rect">
            <a:avLst/>
          </a:prstGeom>
        </p:spPr>
        <p:txBody>
          <a:bodyPr vert="horz" wrap="square" lIns="0" tIns="143510" rIns="0" bIns="0" rtlCol="0">
            <a:spAutoFit/>
          </a:bodyPr>
          <a:lstStyle/>
          <a:p>
            <a:pPr marL="318770" indent="-306705" algn="just">
              <a:lnSpc>
                <a:spcPct val="150000"/>
              </a:lnSpc>
              <a:spcBef>
                <a:spcPts val="1130"/>
              </a:spcBef>
              <a:buClr>
                <a:srgbClr val="903062"/>
              </a:buClr>
              <a:buSzPct val="91666"/>
              <a:buFont typeface="Wingdings" panose="05000000000000000000" pitchFamily="2" charset="2"/>
              <a:buChar char="q"/>
              <a:tabLst>
                <a:tab pos="318770" algn="l"/>
                <a:tab pos="319405" algn="l"/>
              </a:tabLst>
            </a:pPr>
            <a:r>
              <a:rPr lang="en-US" sz="2000" spc="5" dirty="0">
                <a:solidFill>
                  <a:srgbClr val="3C3C3C"/>
                </a:solidFill>
                <a:cs typeface="Trebuchet MS"/>
              </a:rPr>
              <a:t>In your professional role you shall have regard for the public health, safety and environment.</a:t>
            </a:r>
          </a:p>
          <a:p>
            <a:pPr marL="318770" indent="-306705">
              <a:lnSpc>
                <a:spcPct val="150000"/>
              </a:lnSpc>
              <a:spcBef>
                <a:spcPts val="1130"/>
              </a:spcBef>
              <a:buClr>
                <a:srgbClr val="903062"/>
              </a:buClr>
              <a:buSzPct val="91666"/>
              <a:buFont typeface="Wingdings" panose="05000000000000000000" pitchFamily="2" charset="2"/>
              <a:buChar char="q"/>
              <a:tabLst>
                <a:tab pos="318770" algn="l"/>
                <a:tab pos="319405" algn="l"/>
              </a:tabLst>
            </a:pPr>
            <a:r>
              <a:rPr lang="en-US" sz="2000" spc="5" dirty="0">
                <a:solidFill>
                  <a:srgbClr val="3C3C3C"/>
                </a:solidFill>
                <a:cs typeface="Trebuchet MS"/>
              </a:rPr>
              <a:t>This is a general responsibility, which may be governed by legislation, convention or protocol.</a:t>
            </a:r>
          </a:p>
          <a:p>
            <a:pPr marL="318770" indent="-306705">
              <a:lnSpc>
                <a:spcPct val="150000"/>
              </a:lnSpc>
              <a:spcBef>
                <a:spcPts val="1130"/>
              </a:spcBef>
              <a:buClr>
                <a:srgbClr val="903062"/>
              </a:buClr>
              <a:buSzPct val="91666"/>
              <a:buFont typeface="Wingdings" panose="05000000000000000000" pitchFamily="2" charset="2"/>
              <a:buChar char="q"/>
              <a:tabLst>
                <a:tab pos="318770" algn="l"/>
                <a:tab pos="319405" algn="l"/>
              </a:tabLst>
            </a:pPr>
            <a:r>
              <a:rPr lang="en-US" sz="2000" spc="5" dirty="0">
                <a:solidFill>
                  <a:srgbClr val="3C3C3C"/>
                </a:solidFill>
                <a:cs typeface="Trebuchet MS"/>
              </a:rPr>
              <a:t>You shall conduct your professional activities without discrimination against clients or colleagues</a:t>
            </a:r>
            <a:br>
              <a:rPr lang="en-US" sz="2000" spc="5" dirty="0">
                <a:solidFill>
                  <a:srgbClr val="3C3C3C"/>
                </a:solidFill>
                <a:cs typeface="Trebuchet MS"/>
              </a:rPr>
            </a:br>
            <a:br>
              <a:rPr lang="en-US" sz="2000" spc="5" dirty="0">
                <a:solidFill>
                  <a:srgbClr val="3C3C3C"/>
                </a:solidFill>
                <a:cs typeface="Trebuchet MS"/>
              </a:rPr>
            </a:br>
            <a:endParaRPr lang="en-US" sz="2000" spc="5" dirty="0">
              <a:solidFill>
                <a:srgbClr val="3C3C3C"/>
              </a:solidFill>
              <a:cs typeface="Trebuchet MS"/>
            </a:endParaRPr>
          </a:p>
          <a:p>
            <a:pPr marL="318770" indent="-306705" algn="just">
              <a:lnSpc>
                <a:spcPct val="150000"/>
              </a:lnSpc>
              <a:spcBef>
                <a:spcPts val="1130"/>
              </a:spcBef>
              <a:buClr>
                <a:srgbClr val="903062"/>
              </a:buClr>
              <a:buSzPct val="91666"/>
              <a:buFont typeface="Wingdings" panose="05000000000000000000" pitchFamily="2" charset="2"/>
              <a:buChar char="q"/>
              <a:tabLst>
                <a:tab pos="318770" algn="l"/>
                <a:tab pos="319405" algn="l"/>
              </a:tabLst>
            </a:pPr>
            <a:endParaRPr lang="en-US" sz="2000" spc="5" dirty="0">
              <a:solidFill>
                <a:srgbClr val="3C3C3C"/>
              </a:solidFill>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BCS Examinations</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39588" y="2590800"/>
            <a:ext cx="8239125" cy="3222421"/>
          </a:xfrm>
          <a:prstGeom prst="rect">
            <a:avLst/>
          </a:prstGeom>
        </p:spPr>
        <p:txBody>
          <a:bodyPr vert="horz" wrap="square" lIns="0" tIns="12700" rIns="0" bIns="0" rtlCol="0">
            <a:spAutoFit/>
          </a:bodyPr>
          <a:lstStyle/>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Sets out the professional standards required by BCS as a condition of membership.</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Applies to all members, irrespective of their membership grade, the role they fulfil, or the jurisdiction where they are employed or discharge their contractual obligations.</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Governs the conduct of the individual, not the nature of the business or ethics of any Relevant Authority.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BCS Examinations(Cont…</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48054" y="2387509"/>
            <a:ext cx="8239125" cy="4171398"/>
          </a:xfrm>
          <a:prstGeom prst="rect">
            <a:avLst/>
          </a:prstGeom>
        </p:spPr>
        <p:txBody>
          <a:bodyPr vert="horz" wrap="square" lIns="0" tIns="12700" rIns="0" bIns="0" rtlCol="0">
            <a:spAutoFit/>
          </a:bodyPr>
          <a:lstStyle/>
          <a:p>
            <a:pPr marL="12065" marR="5080" algn="just">
              <a:lnSpc>
                <a:spcPct val="150000"/>
              </a:lnSpc>
              <a:spcBef>
                <a:spcPts val="100"/>
              </a:spcBef>
              <a:buClr>
                <a:srgbClr val="903062"/>
              </a:buClr>
              <a:buSzPct val="91666"/>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b="1" dirty="0">
                <a:cs typeface="Trebuchet MS"/>
              </a:rPr>
              <a:t>1. Public Interest:</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Have due regard for public health, privacy, security and wellbeing of others and the environment.</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Have due regard for the legitimate rights of Third Parties.</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Promote equal access to the benefits of IT and seek to promote the inclusion of all sectors in society wherever opportunities arise.</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 Conduct your professional activities without discrimination on the grounds of sex, sexual orientation, marital status, nationality, race, ethnic origin, religion or of any other condition or requirement</a:t>
            </a:r>
          </a:p>
        </p:txBody>
      </p:sp>
    </p:spTree>
    <p:extLst>
      <p:ext uri="{BB962C8B-B14F-4D97-AF65-F5344CB8AC3E}">
        <p14:creationId xmlns:p14="http://schemas.microsoft.com/office/powerpoint/2010/main" val="315341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BCS Examinations(Cont…</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48054" y="2591539"/>
            <a:ext cx="8239125" cy="3248069"/>
          </a:xfrm>
          <a:prstGeom prst="rect">
            <a:avLst/>
          </a:prstGeom>
        </p:spPr>
        <p:txBody>
          <a:bodyPr vert="horz" wrap="square" lIns="0" tIns="12700" rIns="0" bIns="0" rtlCol="0">
            <a:spAutoFit/>
          </a:bodyPr>
          <a:lstStyle/>
          <a:p>
            <a:pPr marL="12065" marR="5080" algn="just">
              <a:lnSpc>
                <a:spcPct val="150000"/>
              </a:lnSpc>
              <a:spcBef>
                <a:spcPts val="100"/>
              </a:spcBef>
              <a:buClr>
                <a:srgbClr val="903062"/>
              </a:buClr>
              <a:buSzPct val="91666"/>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b="1" dirty="0">
                <a:cs typeface="Trebuchet MS"/>
              </a:rPr>
              <a:t>2. Professional Competence and Integrity:</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Only undertake to do work or provide a service that is within your professional competence.</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NOT claim any level of competence that you do not possess.</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Respect and value alternative viewpoints and, seek, accept and offer honest criticisms of work.</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Reject and will not make any offer of bribery or unethical inducement</a:t>
            </a:r>
          </a:p>
        </p:txBody>
      </p:sp>
    </p:spTree>
    <p:extLst>
      <p:ext uri="{BB962C8B-B14F-4D97-AF65-F5344CB8AC3E}">
        <p14:creationId xmlns:p14="http://schemas.microsoft.com/office/powerpoint/2010/main" val="5452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BCS Examinations(Cont…</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48054" y="2514600"/>
            <a:ext cx="8239125" cy="4171398"/>
          </a:xfrm>
          <a:prstGeom prst="rect">
            <a:avLst/>
          </a:prstGeom>
        </p:spPr>
        <p:txBody>
          <a:bodyPr vert="horz" wrap="square" lIns="0" tIns="12700" rIns="0" bIns="0" rtlCol="0">
            <a:spAutoFit/>
          </a:bodyPr>
          <a:lstStyle/>
          <a:p>
            <a:pPr marL="12065" marR="5080" algn="just">
              <a:lnSpc>
                <a:spcPct val="150000"/>
              </a:lnSpc>
              <a:spcBef>
                <a:spcPts val="100"/>
              </a:spcBef>
              <a:buClr>
                <a:srgbClr val="903062"/>
              </a:buClr>
              <a:buSzPct val="91666"/>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b="1" dirty="0">
                <a:cs typeface="Trebuchet MS"/>
              </a:rPr>
              <a:t>3. Duty to Relevant Authority:</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 Carry out your professional responsibilities with due care and diligence in accordance with the Relevant Authority’s requirements whilst exercising your professional judgement at all times.</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Seek to avoid any situation that may give rise to a conflict of interest between you and your Relevant Authority.</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Accept professional responsibility for your work and for the work of colleagues who are defined in a given context as working under your supervision.</a:t>
            </a:r>
          </a:p>
        </p:txBody>
      </p:sp>
    </p:spTree>
    <p:extLst>
      <p:ext uri="{BB962C8B-B14F-4D97-AF65-F5344CB8AC3E}">
        <p14:creationId xmlns:p14="http://schemas.microsoft.com/office/powerpoint/2010/main" val="65256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055" y="316026"/>
            <a:ext cx="8239125" cy="1828065"/>
          </a:xfrm>
          <a:prstGeom prst="rect">
            <a:avLst/>
          </a:prstGeom>
          <a:solidFill>
            <a:srgbClr val="002060"/>
          </a:solidFill>
        </p:spPr>
        <p:txBody>
          <a:bodyPr vert="horz" wrap="square" lIns="0" tIns="4445" rIns="0" bIns="0" rtlCol="0">
            <a:spAutoFit/>
          </a:bodyPr>
          <a:lstStyle/>
          <a:p>
            <a:pPr>
              <a:lnSpc>
                <a:spcPct val="100000"/>
              </a:lnSpc>
              <a:spcBef>
                <a:spcPts val="35"/>
              </a:spcBef>
            </a:pPr>
            <a:endParaRPr sz="4650" dirty="0">
              <a:latin typeface="Times New Roman"/>
              <a:cs typeface="Times New Roman"/>
            </a:endParaRPr>
          </a:p>
          <a:p>
            <a:pPr marL="224154" algn="ctr">
              <a:lnSpc>
                <a:spcPct val="100000"/>
              </a:lnSpc>
            </a:pPr>
            <a:r>
              <a:rPr lang="en-US" sz="3600" b="1" spc="180" dirty="0">
                <a:solidFill>
                  <a:srgbClr val="FFFFFF"/>
                </a:solidFill>
                <a:latin typeface="Trebuchet MS"/>
                <a:cs typeface="Trebuchet MS"/>
              </a:rPr>
              <a:t>BCS Examinations(Cont…</a:t>
            </a:r>
            <a:br>
              <a:rPr lang="en-US" sz="3600" b="1" spc="180" dirty="0">
                <a:solidFill>
                  <a:srgbClr val="FFFFFF"/>
                </a:solidFill>
                <a:latin typeface="Trebuchet MS"/>
                <a:cs typeface="Trebuchet MS"/>
              </a:rPr>
            </a:br>
            <a:endParaRPr lang="en-US" sz="3600" b="1" spc="180" dirty="0">
              <a:solidFill>
                <a:srgbClr val="FFFFFF"/>
              </a:solidFill>
              <a:latin typeface="Trebuchet MS"/>
              <a:cs typeface="Trebuchet MS"/>
            </a:endParaRPr>
          </a:p>
        </p:txBody>
      </p:sp>
      <p:sp>
        <p:nvSpPr>
          <p:cNvPr id="3" name="object 3"/>
          <p:cNvSpPr txBox="1"/>
          <p:nvPr/>
        </p:nvSpPr>
        <p:spPr>
          <a:xfrm>
            <a:off x="448054" y="2514600"/>
            <a:ext cx="8239125" cy="4184222"/>
          </a:xfrm>
          <a:prstGeom prst="rect">
            <a:avLst/>
          </a:prstGeom>
        </p:spPr>
        <p:txBody>
          <a:bodyPr vert="horz" wrap="square" lIns="0" tIns="12700" rIns="0" bIns="0" rtlCol="0">
            <a:spAutoFit/>
          </a:bodyPr>
          <a:lstStyle/>
          <a:p>
            <a:pPr marL="12065" marR="5080" algn="just">
              <a:lnSpc>
                <a:spcPct val="150000"/>
              </a:lnSpc>
              <a:spcBef>
                <a:spcPts val="100"/>
              </a:spcBef>
              <a:buClr>
                <a:srgbClr val="903062"/>
              </a:buClr>
              <a:buSzPct val="91666"/>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b="1" dirty="0">
                <a:cs typeface="Trebuchet MS"/>
              </a:rPr>
              <a:t>4. Duty to the Profession:</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 Accept your personal duty to uphold the reputation of the profession and not take any action which could bring the profession into disrepute.</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Seek to improve professional standards through participation in their development, use and enforcement.</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Uphold the reputation and good standing of BCS, the Chartered Institute for IT.</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r>
              <a:rPr lang="en-US" sz="2000" dirty="0">
                <a:cs typeface="Trebuchet MS"/>
              </a:rPr>
              <a:t>Encourage and support fellow members in their professional development.</a:t>
            </a:r>
          </a:p>
          <a:p>
            <a:pPr marL="318770" marR="5080" indent="-306705" algn="just">
              <a:lnSpc>
                <a:spcPct val="150000"/>
              </a:lnSpc>
              <a:spcBef>
                <a:spcPts val="100"/>
              </a:spcBef>
              <a:buClr>
                <a:srgbClr val="903062"/>
              </a:buClr>
              <a:buSzPct val="91666"/>
              <a:buFont typeface="Wingdings" panose="05000000000000000000" pitchFamily="2" charset="2"/>
              <a:buChar char="q"/>
              <a:tabLst>
                <a:tab pos="318770" algn="l"/>
                <a:tab pos="319405" algn="l"/>
                <a:tab pos="893444" algn="l"/>
                <a:tab pos="2001520" algn="l"/>
                <a:tab pos="2272665" algn="l"/>
                <a:tab pos="2703830" algn="l"/>
                <a:tab pos="3543935" algn="l"/>
                <a:tab pos="3858260" algn="l"/>
                <a:tab pos="5112385" algn="l"/>
                <a:tab pos="6170295" algn="l"/>
                <a:tab pos="7376159" algn="l"/>
              </a:tabLst>
            </a:pPr>
            <a:endParaRPr lang="en-US" sz="2000" dirty="0">
              <a:cs typeface="Trebuchet MS"/>
            </a:endParaRPr>
          </a:p>
        </p:txBody>
      </p:sp>
    </p:spTree>
    <p:extLst>
      <p:ext uri="{BB962C8B-B14F-4D97-AF65-F5344CB8AC3E}">
        <p14:creationId xmlns:p14="http://schemas.microsoft.com/office/powerpoint/2010/main" val="4124297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TotalTime>
  <Words>858</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vt:lpstr>
      <vt:lpstr>Calibri Light</vt:lpstr>
      <vt:lpstr>Times New Roman</vt:lpstr>
      <vt:lpstr>Trebuchet MS</vt:lpstr>
      <vt:lpstr>Wingdings</vt:lpstr>
      <vt:lpstr>Office Theme</vt:lpstr>
      <vt:lpstr>PowerPoint Presentation</vt:lpstr>
      <vt:lpstr> Contents </vt:lpstr>
      <vt:lpstr> Introduction </vt:lpstr>
      <vt:lpstr> BCS Code of Conduct </vt:lpstr>
      <vt:lpstr> BCS Examinations </vt:lpstr>
      <vt:lpstr> BCS Examinations(Cont… </vt:lpstr>
      <vt:lpstr> BCS Examinations(Cont… </vt:lpstr>
      <vt:lpstr> BCS Examinations(Cont… </vt:lpstr>
      <vt:lpstr> BCS Examinations(Cont… </vt:lpstr>
      <vt:lpstr> Breaches of the Code of Conduct </vt:lpstr>
      <vt:lpstr> BSC Professional Competence  and Integrity </vt:lpstr>
      <vt:lpstr> BSC Duty to Relevant Authority </vt:lpstr>
      <vt:lpstr> BSC Duty to the Profession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NABRASS GULL</cp:lastModifiedBy>
  <cp:revision>5</cp:revision>
  <cp:lastPrinted>2022-02-10T17:36:25Z</cp:lastPrinted>
  <dcterms:created xsi:type="dcterms:W3CDTF">2021-12-31T11:23:23Z</dcterms:created>
  <dcterms:modified xsi:type="dcterms:W3CDTF">2022-02-10T17:36:48Z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2020-05-03T00:00:00Z</vt:filetime>
  </property>
  <property fmtid="{D5CDD505-2E9C-101B-9397-08002B2CF9AE}" pid="3" name="Creator">
    <vt:lpwstr>Microsoft® PowerPoint® 2016</vt:lpwstr>
  </property>
  <property fmtid="{D5CDD505-2E9C-101B-9397-08002B2CF9AE}" pid="4" name="LastSaved">
    <vt:filetime>2021-12-31T00:00:00Z</vt:filetime>
  </property>
</Properties>
</file>