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4" r:id="rId2"/>
    <p:sldId id="296" r:id="rId3"/>
    <p:sldId id="316" r:id="rId4"/>
    <p:sldId id="257" r:id="rId5"/>
    <p:sldId id="258" r:id="rId6"/>
    <p:sldId id="259" r:id="rId7"/>
    <p:sldId id="260" r:id="rId8"/>
    <p:sldId id="261" r:id="rId9"/>
    <p:sldId id="262" r:id="rId10"/>
    <p:sldId id="263" r:id="rId11"/>
    <p:sldId id="264" r:id="rId12"/>
    <p:sldId id="266" r:id="rId13"/>
    <p:sldId id="265"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94" r:id="rId27"/>
    <p:sldId id="295" r:id="rId28"/>
    <p:sldId id="304" r:id="rId29"/>
    <p:sldId id="291" r:id="rId30"/>
    <p:sldId id="290" r:id="rId31"/>
    <p:sldId id="29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2208F30-E88D-472B-B842-9B6DAF212092}" type="datetime1">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5DDDE-CD7A-48BA-A54E-4D75B685EBA8}" type="slidenum">
              <a:rPr lang="en-US" smtClean="0"/>
              <a:t>‹#›</a:t>
            </a:fld>
            <a:endParaRPr lang="en-US"/>
          </a:p>
        </p:txBody>
      </p:sp>
    </p:spTree>
    <p:extLst>
      <p:ext uri="{BB962C8B-B14F-4D97-AF65-F5344CB8AC3E}">
        <p14:creationId xmlns:p14="http://schemas.microsoft.com/office/powerpoint/2010/main" val="4066345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FC3A6F-F698-486F-9CC4-7D91E23E2566}" type="datetime1">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5DDDE-CD7A-48BA-A54E-4D75B685EBA8}" type="slidenum">
              <a:rPr lang="en-US" smtClean="0"/>
              <a:t>‹#›</a:t>
            </a:fld>
            <a:endParaRPr lang="en-US"/>
          </a:p>
        </p:txBody>
      </p:sp>
    </p:spTree>
    <p:extLst>
      <p:ext uri="{BB962C8B-B14F-4D97-AF65-F5344CB8AC3E}">
        <p14:creationId xmlns:p14="http://schemas.microsoft.com/office/powerpoint/2010/main" val="1957456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28D329-7AA9-4FF0-9DFF-D85B490A52E8}" type="datetime1">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5DDDE-CD7A-48BA-A54E-4D75B685EBA8}" type="slidenum">
              <a:rPr lang="en-US" smtClean="0"/>
              <a:t>‹#›</a:t>
            </a:fld>
            <a:endParaRPr lang="en-US"/>
          </a:p>
        </p:txBody>
      </p:sp>
    </p:spTree>
    <p:extLst>
      <p:ext uri="{BB962C8B-B14F-4D97-AF65-F5344CB8AC3E}">
        <p14:creationId xmlns:p14="http://schemas.microsoft.com/office/powerpoint/2010/main" val="285044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4B1947-E65E-4D79-864F-3A89C8090272}" type="datetime1">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5DDDE-CD7A-48BA-A54E-4D75B685EBA8}" type="slidenum">
              <a:rPr lang="en-US" smtClean="0"/>
              <a:t>‹#›</a:t>
            </a:fld>
            <a:endParaRPr lang="en-US"/>
          </a:p>
        </p:txBody>
      </p:sp>
    </p:spTree>
    <p:extLst>
      <p:ext uri="{BB962C8B-B14F-4D97-AF65-F5344CB8AC3E}">
        <p14:creationId xmlns:p14="http://schemas.microsoft.com/office/powerpoint/2010/main" val="1290744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C0C4A-EEC3-4BB6-9B0D-4AD20F2BF941}" type="datetime1">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5DDDE-CD7A-48BA-A54E-4D75B685EBA8}" type="slidenum">
              <a:rPr lang="en-US" smtClean="0"/>
              <a:t>‹#›</a:t>
            </a:fld>
            <a:endParaRPr lang="en-US"/>
          </a:p>
        </p:txBody>
      </p:sp>
    </p:spTree>
    <p:extLst>
      <p:ext uri="{BB962C8B-B14F-4D97-AF65-F5344CB8AC3E}">
        <p14:creationId xmlns:p14="http://schemas.microsoft.com/office/powerpoint/2010/main" val="38773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E4DF01-919D-41E1-BBC5-58BAA932A5E8}" type="datetime1">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A5DDDE-CD7A-48BA-A54E-4D75B685EBA8}" type="slidenum">
              <a:rPr lang="en-US" smtClean="0"/>
              <a:t>‹#›</a:t>
            </a:fld>
            <a:endParaRPr lang="en-US"/>
          </a:p>
        </p:txBody>
      </p:sp>
    </p:spTree>
    <p:extLst>
      <p:ext uri="{BB962C8B-B14F-4D97-AF65-F5344CB8AC3E}">
        <p14:creationId xmlns:p14="http://schemas.microsoft.com/office/powerpoint/2010/main" val="2249564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864057-8ABF-4F24-98B0-03092BDEBC69}" type="datetime1">
              <a:rPr lang="en-US" smtClean="0"/>
              <a:t>3/9/2021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A5DDDE-CD7A-48BA-A54E-4D75B685EBA8}" type="slidenum">
              <a:rPr lang="en-US" smtClean="0"/>
              <a:t>‹#›</a:t>
            </a:fld>
            <a:endParaRPr lang="en-US"/>
          </a:p>
        </p:txBody>
      </p:sp>
    </p:spTree>
    <p:extLst>
      <p:ext uri="{BB962C8B-B14F-4D97-AF65-F5344CB8AC3E}">
        <p14:creationId xmlns:p14="http://schemas.microsoft.com/office/powerpoint/2010/main" val="2598016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48816-29F6-4BB8-A5B6-885148F43976}" type="datetime1">
              <a:rPr lang="en-US" smtClean="0"/>
              <a:t>3/9/2021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A5DDDE-CD7A-48BA-A54E-4D75B685EBA8}" type="slidenum">
              <a:rPr lang="en-US" smtClean="0"/>
              <a:t>‹#›</a:t>
            </a:fld>
            <a:endParaRPr lang="en-US"/>
          </a:p>
        </p:txBody>
      </p:sp>
    </p:spTree>
    <p:extLst>
      <p:ext uri="{BB962C8B-B14F-4D97-AF65-F5344CB8AC3E}">
        <p14:creationId xmlns:p14="http://schemas.microsoft.com/office/powerpoint/2010/main" val="62919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B4B52-8175-433E-961F-C950DA016CDC}" type="datetime1">
              <a:rPr lang="en-US" smtClean="0"/>
              <a:t>3/9/2021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A5DDDE-CD7A-48BA-A54E-4D75B685EBA8}" type="slidenum">
              <a:rPr lang="en-US" smtClean="0"/>
              <a:t>‹#›</a:t>
            </a:fld>
            <a:endParaRPr lang="en-US"/>
          </a:p>
        </p:txBody>
      </p:sp>
    </p:spTree>
    <p:extLst>
      <p:ext uri="{BB962C8B-B14F-4D97-AF65-F5344CB8AC3E}">
        <p14:creationId xmlns:p14="http://schemas.microsoft.com/office/powerpoint/2010/main" val="332973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24FA1F-1841-4061-9B24-2014019D4EF5}" type="datetime1">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A5DDDE-CD7A-48BA-A54E-4D75B685EBA8}" type="slidenum">
              <a:rPr lang="en-US" smtClean="0"/>
              <a:t>‹#›</a:t>
            </a:fld>
            <a:endParaRPr lang="en-US"/>
          </a:p>
        </p:txBody>
      </p:sp>
    </p:spTree>
    <p:extLst>
      <p:ext uri="{BB962C8B-B14F-4D97-AF65-F5344CB8AC3E}">
        <p14:creationId xmlns:p14="http://schemas.microsoft.com/office/powerpoint/2010/main" val="413255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0A022A-8546-4FD2-B8B4-D42BD95130AB}" type="datetime1">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A5DDDE-CD7A-48BA-A54E-4D75B685EBA8}" type="slidenum">
              <a:rPr lang="en-US" smtClean="0"/>
              <a:t>‹#›</a:t>
            </a:fld>
            <a:endParaRPr lang="en-US"/>
          </a:p>
        </p:txBody>
      </p:sp>
    </p:spTree>
    <p:extLst>
      <p:ext uri="{BB962C8B-B14F-4D97-AF65-F5344CB8AC3E}">
        <p14:creationId xmlns:p14="http://schemas.microsoft.com/office/powerpoint/2010/main" val="31764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ED148C-6AB5-4DA1-9610-3AAA305F9712}" type="datetime1">
              <a:rPr lang="en-US" smtClean="0"/>
              <a:t>3/9/2021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A5DDDE-CD7A-48BA-A54E-4D75B685EBA8}" type="slidenum">
              <a:rPr lang="en-US" smtClean="0"/>
              <a:t>‹#›</a:t>
            </a:fld>
            <a:endParaRPr lang="en-US"/>
          </a:p>
        </p:txBody>
      </p:sp>
    </p:spTree>
    <p:extLst>
      <p:ext uri="{BB962C8B-B14F-4D97-AF65-F5344CB8AC3E}">
        <p14:creationId xmlns:p14="http://schemas.microsoft.com/office/powerpoint/2010/main" val="1411335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501776"/>
            <a:ext cx="7772400" cy="1470025"/>
          </a:xfrm>
        </p:spPr>
        <p:txBody>
          <a:bodyPr>
            <a:normAutofit/>
          </a:bodyPr>
          <a:lstStyle/>
          <a:p>
            <a:r>
              <a:rPr lang="en-US" sz="4000" b="1" dirty="0">
                <a:solidFill>
                  <a:srgbClr val="FFFF00"/>
                </a:solidFill>
              </a:rPr>
              <a:t>Software Engineering</a:t>
            </a:r>
            <a:br>
              <a:rPr lang="en-US" sz="4000" dirty="0">
                <a:solidFill>
                  <a:schemeClr val="bg1"/>
                </a:solidFill>
              </a:rPr>
            </a:br>
            <a:r>
              <a:rPr lang="en-US" sz="4000" b="1" dirty="0">
                <a:solidFill>
                  <a:srgbClr val="FF0000"/>
                </a:solidFill>
              </a:rPr>
              <a:t>Lecture </a:t>
            </a:r>
            <a:r>
              <a:rPr lang="en-US" sz="4000" b="1">
                <a:solidFill>
                  <a:srgbClr val="FF0000"/>
                </a:solidFill>
              </a:rPr>
              <a:t># 2</a:t>
            </a:r>
            <a:endParaRPr lang="en-US" sz="4000" b="1" dirty="0">
              <a:solidFill>
                <a:srgbClr val="FF0000"/>
              </a:solidFill>
            </a:endParaRPr>
          </a:p>
        </p:txBody>
      </p:sp>
      <p:sp>
        <p:nvSpPr>
          <p:cNvPr id="3" name="Subtitle 2">
            <a:extLst>
              <a:ext uri="{FF2B5EF4-FFF2-40B4-BE49-F238E27FC236}">
                <a16:creationId xmlns:a16="http://schemas.microsoft.com/office/drawing/2014/main" id="{66CDAC86-49B7-412E-AFC3-5DB2C3E904B3}"/>
              </a:ext>
            </a:extLst>
          </p:cNvPr>
          <p:cNvSpPr>
            <a:spLocks noGrp="1"/>
          </p:cNvSpPr>
          <p:nvPr>
            <p:ph type="subTitle" idx="1"/>
          </p:nvPr>
        </p:nvSpPr>
        <p:spPr/>
        <p:txBody>
          <a:bodyPr>
            <a:normAutofit/>
          </a:bodyPr>
          <a:lstStyle/>
          <a:p>
            <a:r>
              <a:rPr lang="en-GB" sz="2400" b="1" dirty="0">
                <a:solidFill>
                  <a:schemeClr val="bg1"/>
                </a:solidFill>
              </a:rPr>
              <a:t>Quratulain</a:t>
            </a:r>
          </a:p>
          <a:p>
            <a:r>
              <a:rPr lang="en-GB" sz="2400" b="1" dirty="0">
                <a:solidFill>
                  <a:schemeClr val="bg1"/>
                </a:solidFill>
              </a:rPr>
              <a:t>Lecturer</a:t>
            </a:r>
          </a:p>
          <a:p>
            <a:r>
              <a:rPr lang="en-GB" sz="2400" b="1" dirty="0">
                <a:solidFill>
                  <a:schemeClr val="bg1"/>
                </a:solidFill>
              </a:rPr>
              <a:t>Department of Computer Science</a:t>
            </a:r>
          </a:p>
          <a:p>
            <a:endParaRPr lang="en-GB" sz="2400" b="1" dirty="0">
              <a:solidFill>
                <a:schemeClr val="bg1"/>
              </a:solidFill>
            </a:endParaRPr>
          </a:p>
        </p:txBody>
      </p:sp>
      <p:sp>
        <p:nvSpPr>
          <p:cNvPr id="4" name="Slide Number Placeholder 3">
            <a:extLst>
              <a:ext uri="{FF2B5EF4-FFF2-40B4-BE49-F238E27FC236}">
                <a16:creationId xmlns:a16="http://schemas.microsoft.com/office/drawing/2014/main" id="{D6F17938-DE0F-47A9-B1D6-A792C4B4906A}"/>
              </a:ext>
            </a:extLst>
          </p:cNvPr>
          <p:cNvSpPr>
            <a:spLocks noGrp="1"/>
          </p:cNvSpPr>
          <p:nvPr>
            <p:ph type="sldNum" sz="quarter" idx="12"/>
          </p:nvPr>
        </p:nvSpPr>
        <p:spPr/>
        <p:txBody>
          <a:bodyPr/>
          <a:lstStyle/>
          <a:p>
            <a:fld id="{8CFCEDFA-26A8-4516-B8CE-85B2DA0EF285}" type="slidenum">
              <a:rPr lang="en-US">
                <a:solidFill>
                  <a:prstClr val="black">
                    <a:tint val="75000"/>
                  </a:prstClr>
                </a:solidFill>
                <a:latin typeface="Calibri"/>
              </a:rPr>
              <a:pPr/>
              <a:t>1</a:t>
            </a:fld>
            <a:endParaRPr lang="en-US">
              <a:solidFill>
                <a:prstClr val="black">
                  <a:tint val="75000"/>
                </a:prstClr>
              </a:solidFill>
              <a:latin typeface="Calibri"/>
            </a:endParaRPr>
          </a:p>
        </p:txBody>
      </p:sp>
      <p:pic>
        <p:nvPicPr>
          <p:cNvPr id="6" name="Picture 5" descr="A picture containing drawing&#10;&#10;Description automatically generated">
            <a:extLst>
              <a:ext uri="{FF2B5EF4-FFF2-40B4-BE49-F238E27FC236}">
                <a16:creationId xmlns:a16="http://schemas.microsoft.com/office/drawing/2014/main" id="{B59918AC-D386-4B50-9B20-2CBF3CC51E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Tree>
    <p:extLst>
      <p:ext uri="{BB962C8B-B14F-4D97-AF65-F5344CB8AC3E}">
        <p14:creationId xmlns:p14="http://schemas.microsoft.com/office/powerpoint/2010/main" val="3165285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FF00"/>
                </a:solidFill>
              </a:rPr>
              <a:t>Software Paradigms(Cont..) </a:t>
            </a:r>
          </a:p>
        </p:txBody>
      </p:sp>
      <p:sp>
        <p:nvSpPr>
          <p:cNvPr id="3" name="Content Placeholder 2"/>
          <p:cNvSpPr>
            <a:spLocks noGrp="1"/>
          </p:cNvSpPr>
          <p:nvPr>
            <p:ph idx="1"/>
          </p:nvPr>
        </p:nvSpPr>
        <p:spPr/>
        <p:txBody>
          <a:bodyPr>
            <a:normAutofit/>
          </a:bodyPr>
          <a:lstStyle/>
          <a:p>
            <a:r>
              <a:rPr lang="en-US" sz="2400" dirty="0">
                <a:solidFill>
                  <a:schemeClr val="bg1"/>
                </a:solidFill>
              </a:rPr>
              <a:t>Software paradigms refer to the methods and steps, which are taken while designing the software. </a:t>
            </a:r>
          </a:p>
          <a:p>
            <a:endParaRPr lang="en-US" sz="2400" dirty="0">
              <a:solidFill>
                <a:schemeClr val="bg1"/>
              </a:solidFill>
            </a:endParaRPr>
          </a:p>
          <a:p>
            <a:r>
              <a:rPr lang="en-US" sz="2400" dirty="0">
                <a:solidFill>
                  <a:schemeClr val="bg1"/>
                </a:solidFill>
              </a:rPr>
              <a:t>There are many methods proposed and are implemented. </a:t>
            </a:r>
          </a:p>
        </p:txBody>
      </p:sp>
      <p:sp>
        <p:nvSpPr>
          <p:cNvPr id="4" name="Slide Number Placeholder 3">
            <a:extLst>
              <a:ext uri="{FF2B5EF4-FFF2-40B4-BE49-F238E27FC236}">
                <a16:creationId xmlns:a16="http://schemas.microsoft.com/office/drawing/2014/main" id="{A00CF27A-2E7C-4C38-A8E1-F8FAE0FB3C2F}"/>
              </a:ext>
            </a:extLst>
          </p:cNvPr>
          <p:cNvSpPr>
            <a:spLocks noGrp="1"/>
          </p:cNvSpPr>
          <p:nvPr>
            <p:ph type="sldNum" sz="quarter" idx="12"/>
          </p:nvPr>
        </p:nvSpPr>
        <p:spPr/>
        <p:txBody>
          <a:bodyPr/>
          <a:lstStyle/>
          <a:p>
            <a:fld id="{56A5DDDE-CD7A-48BA-A54E-4D75B685EBA8}" type="slidenum">
              <a:rPr lang="en-US">
                <a:solidFill>
                  <a:prstClr val="black">
                    <a:tint val="75000"/>
                  </a:prstClr>
                </a:solidFill>
                <a:latin typeface="Calibri"/>
              </a:rPr>
              <a:pPr/>
              <a:t>10</a:t>
            </a:fld>
            <a:endParaRPr lang="en-US">
              <a:solidFill>
                <a:prstClr val="black">
                  <a:tint val="75000"/>
                </a:prstClr>
              </a:solidFill>
              <a:latin typeface="Calibri"/>
            </a:endParaRPr>
          </a:p>
        </p:txBody>
      </p:sp>
      <p:pic>
        <p:nvPicPr>
          <p:cNvPr id="5" name="Picture 4" descr="A picture containing drawing&#10;&#10;Description automatically generated">
            <a:extLst>
              <a:ext uri="{FF2B5EF4-FFF2-40B4-BE49-F238E27FC236}">
                <a16:creationId xmlns:a16="http://schemas.microsoft.com/office/drawing/2014/main" id="{9D22ACC7-3C93-49E9-9DA1-FE46D148B1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Tree>
    <p:extLst>
      <p:ext uri="{BB962C8B-B14F-4D97-AF65-F5344CB8AC3E}">
        <p14:creationId xmlns:p14="http://schemas.microsoft.com/office/powerpoint/2010/main" val="2263604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FF00"/>
                </a:solidFill>
              </a:rPr>
              <a:t>Software Paradigms(Cont..) </a:t>
            </a:r>
            <a:endParaRPr lang="en-US" sz="4000" dirty="0">
              <a:solidFill>
                <a:srgbClr val="FFFF00"/>
              </a:solidFill>
            </a:endParaRPr>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1600200"/>
            <a:ext cx="8229599"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a:extLst>
              <a:ext uri="{FF2B5EF4-FFF2-40B4-BE49-F238E27FC236}">
                <a16:creationId xmlns:a16="http://schemas.microsoft.com/office/drawing/2014/main" id="{E690B055-8A27-4C02-8C56-6481790A9A25}"/>
              </a:ext>
            </a:extLst>
          </p:cNvPr>
          <p:cNvSpPr>
            <a:spLocks noGrp="1"/>
          </p:cNvSpPr>
          <p:nvPr>
            <p:ph type="sldNum" sz="quarter" idx="12"/>
          </p:nvPr>
        </p:nvSpPr>
        <p:spPr/>
        <p:txBody>
          <a:bodyPr/>
          <a:lstStyle/>
          <a:p>
            <a:fld id="{56A5DDDE-CD7A-48BA-A54E-4D75B685EBA8}" type="slidenum">
              <a:rPr lang="en-US">
                <a:solidFill>
                  <a:prstClr val="black">
                    <a:tint val="75000"/>
                  </a:prstClr>
                </a:solidFill>
                <a:latin typeface="Calibri"/>
              </a:rPr>
              <a:pPr/>
              <a:t>11</a:t>
            </a:fld>
            <a:endParaRPr lang="en-US">
              <a:solidFill>
                <a:prstClr val="black">
                  <a:tint val="75000"/>
                </a:prstClr>
              </a:solidFill>
              <a:latin typeface="Calibri"/>
            </a:endParaRPr>
          </a:p>
        </p:txBody>
      </p:sp>
      <p:pic>
        <p:nvPicPr>
          <p:cNvPr id="6" name="Picture 5" descr="A picture containing drawing&#10;&#10;Description automatically generated">
            <a:extLst>
              <a:ext uri="{FF2B5EF4-FFF2-40B4-BE49-F238E27FC236}">
                <a16:creationId xmlns:a16="http://schemas.microsoft.com/office/drawing/2014/main" id="{756E88F8-32E0-4A0E-86C3-81F816E151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Tree>
    <p:extLst>
      <p:ext uri="{BB962C8B-B14F-4D97-AF65-F5344CB8AC3E}">
        <p14:creationId xmlns:p14="http://schemas.microsoft.com/office/powerpoint/2010/main" val="4225440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FF00"/>
                </a:solidFill>
              </a:rPr>
              <a:t>Software Paradigms(Cont..) </a:t>
            </a:r>
            <a:endParaRPr lang="en-US" sz="4000" dirty="0">
              <a:solidFill>
                <a:srgbClr val="FFFF00"/>
              </a:solidFill>
            </a:endParaRPr>
          </a:p>
        </p:txBody>
      </p:sp>
      <p:sp>
        <p:nvSpPr>
          <p:cNvPr id="3" name="Content Placeholder 2"/>
          <p:cNvSpPr>
            <a:spLocks noGrp="1"/>
          </p:cNvSpPr>
          <p:nvPr>
            <p:ph idx="1"/>
          </p:nvPr>
        </p:nvSpPr>
        <p:spPr/>
        <p:txBody>
          <a:bodyPr>
            <a:normAutofit/>
          </a:bodyPr>
          <a:lstStyle/>
          <a:p>
            <a:pPr marL="0" indent="0">
              <a:buNone/>
            </a:pPr>
            <a:r>
              <a:rPr lang="en-US" sz="2400" b="1" dirty="0">
                <a:solidFill>
                  <a:srgbClr val="FF0000"/>
                </a:solidFill>
              </a:rPr>
              <a:t>It consists of – </a:t>
            </a:r>
          </a:p>
          <a:p>
            <a:endParaRPr lang="en-US" sz="2400" dirty="0">
              <a:solidFill>
                <a:schemeClr val="bg1"/>
              </a:solidFill>
            </a:endParaRPr>
          </a:p>
          <a:p>
            <a:r>
              <a:rPr lang="en-US" sz="2400" dirty="0">
                <a:solidFill>
                  <a:schemeClr val="bg1"/>
                </a:solidFill>
              </a:rPr>
              <a:t>Requirement gathering </a:t>
            </a:r>
          </a:p>
          <a:p>
            <a:r>
              <a:rPr lang="en-US" sz="2400" dirty="0">
                <a:solidFill>
                  <a:schemeClr val="bg1"/>
                </a:solidFill>
              </a:rPr>
              <a:t>Software design </a:t>
            </a:r>
          </a:p>
          <a:p>
            <a:r>
              <a:rPr lang="en-US" sz="2400" dirty="0">
                <a:solidFill>
                  <a:schemeClr val="bg1"/>
                </a:solidFill>
              </a:rPr>
              <a:t>Programming </a:t>
            </a:r>
          </a:p>
          <a:p>
            <a:pPr marL="0" indent="0">
              <a:buNone/>
            </a:pPr>
            <a:endParaRPr lang="en-US" sz="2400" b="1" dirty="0">
              <a:solidFill>
                <a:schemeClr val="bg1"/>
              </a:solidFill>
            </a:endParaRPr>
          </a:p>
        </p:txBody>
      </p:sp>
      <p:sp>
        <p:nvSpPr>
          <p:cNvPr id="4" name="Slide Number Placeholder 3">
            <a:extLst>
              <a:ext uri="{FF2B5EF4-FFF2-40B4-BE49-F238E27FC236}">
                <a16:creationId xmlns:a16="http://schemas.microsoft.com/office/drawing/2014/main" id="{00F2A890-D882-481D-A4EF-994AD8C7EC1F}"/>
              </a:ext>
            </a:extLst>
          </p:cNvPr>
          <p:cNvSpPr>
            <a:spLocks noGrp="1"/>
          </p:cNvSpPr>
          <p:nvPr>
            <p:ph type="sldNum" sz="quarter" idx="12"/>
          </p:nvPr>
        </p:nvSpPr>
        <p:spPr/>
        <p:txBody>
          <a:bodyPr/>
          <a:lstStyle/>
          <a:p>
            <a:fld id="{56A5DDDE-CD7A-48BA-A54E-4D75B685EBA8}" type="slidenum">
              <a:rPr lang="en-US">
                <a:solidFill>
                  <a:prstClr val="black">
                    <a:tint val="75000"/>
                  </a:prstClr>
                </a:solidFill>
                <a:latin typeface="Calibri"/>
              </a:rPr>
              <a:pPr/>
              <a:t>12</a:t>
            </a:fld>
            <a:endParaRPr lang="en-US">
              <a:solidFill>
                <a:prstClr val="black">
                  <a:tint val="75000"/>
                </a:prstClr>
              </a:solidFill>
              <a:latin typeface="Calibri"/>
            </a:endParaRPr>
          </a:p>
        </p:txBody>
      </p:sp>
      <p:pic>
        <p:nvPicPr>
          <p:cNvPr id="5" name="Picture 4" descr="A picture containing drawing&#10;&#10;Description automatically generated">
            <a:extLst>
              <a:ext uri="{FF2B5EF4-FFF2-40B4-BE49-F238E27FC236}">
                <a16:creationId xmlns:a16="http://schemas.microsoft.com/office/drawing/2014/main" id="{88FB497A-F6EE-4FBC-B639-3520457E83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Tree>
    <p:extLst>
      <p:ext uri="{BB962C8B-B14F-4D97-AF65-F5344CB8AC3E}">
        <p14:creationId xmlns:p14="http://schemas.microsoft.com/office/powerpoint/2010/main" val="4001154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solidFill>
                  <a:srgbClr val="FFFF00"/>
                </a:solidFill>
              </a:rPr>
              <a:t>Software Development Paradigm </a:t>
            </a:r>
          </a:p>
        </p:txBody>
      </p:sp>
      <p:sp>
        <p:nvSpPr>
          <p:cNvPr id="3" name="Content Placeholder 2"/>
          <p:cNvSpPr>
            <a:spLocks noGrp="1"/>
          </p:cNvSpPr>
          <p:nvPr>
            <p:ph idx="1"/>
          </p:nvPr>
        </p:nvSpPr>
        <p:spPr/>
        <p:txBody>
          <a:bodyPr>
            <a:normAutofit/>
          </a:bodyPr>
          <a:lstStyle/>
          <a:p>
            <a:r>
              <a:rPr lang="en-US" sz="2400" dirty="0">
                <a:solidFill>
                  <a:schemeClr val="bg1"/>
                </a:solidFill>
              </a:rPr>
              <a:t>This paradigm is known as software engineering paradigms; where all the engineering concepts pertaining to the development of software are applied. </a:t>
            </a:r>
          </a:p>
          <a:p>
            <a:endParaRPr lang="en-US" sz="2400" dirty="0">
              <a:solidFill>
                <a:schemeClr val="bg1"/>
              </a:solidFill>
            </a:endParaRPr>
          </a:p>
          <a:p>
            <a:r>
              <a:rPr lang="en-US" sz="2400" dirty="0">
                <a:solidFill>
                  <a:schemeClr val="bg1"/>
                </a:solidFill>
              </a:rPr>
              <a:t>It includes various researches and requirement gathering which helps the software product to build. </a:t>
            </a:r>
          </a:p>
        </p:txBody>
      </p:sp>
      <p:sp>
        <p:nvSpPr>
          <p:cNvPr id="4" name="Slide Number Placeholder 3">
            <a:extLst>
              <a:ext uri="{FF2B5EF4-FFF2-40B4-BE49-F238E27FC236}">
                <a16:creationId xmlns:a16="http://schemas.microsoft.com/office/drawing/2014/main" id="{32855D9A-773E-4BB0-B5B1-97A897AA2C42}"/>
              </a:ext>
            </a:extLst>
          </p:cNvPr>
          <p:cNvSpPr>
            <a:spLocks noGrp="1"/>
          </p:cNvSpPr>
          <p:nvPr>
            <p:ph type="sldNum" sz="quarter" idx="12"/>
          </p:nvPr>
        </p:nvSpPr>
        <p:spPr/>
        <p:txBody>
          <a:bodyPr/>
          <a:lstStyle/>
          <a:p>
            <a:fld id="{56A5DDDE-CD7A-48BA-A54E-4D75B685EBA8}" type="slidenum">
              <a:rPr lang="en-US">
                <a:solidFill>
                  <a:prstClr val="black">
                    <a:tint val="75000"/>
                  </a:prstClr>
                </a:solidFill>
                <a:latin typeface="Calibri"/>
              </a:rPr>
              <a:pPr/>
              <a:t>13</a:t>
            </a:fld>
            <a:endParaRPr lang="en-US">
              <a:solidFill>
                <a:prstClr val="black">
                  <a:tint val="75000"/>
                </a:prstClr>
              </a:solidFill>
              <a:latin typeface="Calibri"/>
            </a:endParaRPr>
          </a:p>
        </p:txBody>
      </p:sp>
      <p:pic>
        <p:nvPicPr>
          <p:cNvPr id="5" name="Picture 4" descr="A picture containing drawing&#10;&#10;Description automatically generated">
            <a:extLst>
              <a:ext uri="{FF2B5EF4-FFF2-40B4-BE49-F238E27FC236}">
                <a16:creationId xmlns:a16="http://schemas.microsoft.com/office/drawing/2014/main" id="{0698DF02-F95C-4EE7-9766-0F9068C048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Tree>
    <p:extLst>
      <p:ext uri="{BB962C8B-B14F-4D97-AF65-F5344CB8AC3E}">
        <p14:creationId xmlns:p14="http://schemas.microsoft.com/office/powerpoint/2010/main" val="332188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solidFill>
                  <a:srgbClr val="FFFF00"/>
                </a:solidFill>
              </a:rPr>
              <a:t>Software Design Paradigm </a:t>
            </a:r>
          </a:p>
        </p:txBody>
      </p:sp>
      <p:sp>
        <p:nvSpPr>
          <p:cNvPr id="3" name="Content Placeholder 2"/>
          <p:cNvSpPr>
            <a:spLocks noGrp="1"/>
          </p:cNvSpPr>
          <p:nvPr>
            <p:ph idx="1"/>
          </p:nvPr>
        </p:nvSpPr>
        <p:spPr/>
        <p:txBody>
          <a:bodyPr>
            <a:normAutofit/>
          </a:bodyPr>
          <a:lstStyle/>
          <a:p>
            <a:pPr marL="0" indent="0">
              <a:buNone/>
            </a:pPr>
            <a:r>
              <a:rPr lang="en-US" sz="2400" dirty="0">
                <a:solidFill>
                  <a:schemeClr val="bg1"/>
                </a:solidFill>
              </a:rPr>
              <a:t>This paradigm is a part of Software Development and includes – </a:t>
            </a:r>
          </a:p>
          <a:p>
            <a:r>
              <a:rPr lang="en-US" sz="2400" dirty="0">
                <a:solidFill>
                  <a:schemeClr val="bg1"/>
                </a:solidFill>
              </a:rPr>
              <a:t>Design </a:t>
            </a:r>
          </a:p>
          <a:p>
            <a:r>
              <a:rPr lang="en-US" sz="2400" dirty="0">
                <a:solidFill>
                  <a:schemeClr val="bg1"/>
                </a:solidFill>
              </a:rPr>
              <a:t>Maintenance </a:t>
            </a:r>
          </a:p>
          <a:p>
            <a:r>
              <a:rPr lang="en-US" sz="2400" dirty="0">
                <a:solidFill>
                  <a:schemeClr val="bg1"/>
                </a:solidFill>
              </a:rPr>
              <a:t>Programming </a:t>
            </a:r>
          </a:p>
          <a:p>
            <a:endParaRPr lang="en-US" sz="2400" dirty="0">
              <a:solidFill>
                <a:schemeClr val="bg1"/>
              </a:solidFill>
            </a:endParaRPr>
          </a:p>
        </p:txBody>
      </p:sp>
      <p:sp>
        <p:nvSpPr>
          <p:cNvPr id="4" name="Slide Number Placeholder 3">
            <a:extLst>
              <a:ext uri="{FF2B5EF4-FFF2-40B4-BE49-F238E27FC236}">
                <a16:creationId xmlns:a16="http://schemas.microsoft.com/office/drawing/2014/main" id="{B4CE6955-1AB6-4EFA-8369-2637583AB21D}"/>
              </a:ext>
            </a:extLst>
          </p:cNvPr>
          <p:cNvSpPr>
            <a:spLocks noGrp="1"/>
          </p:cNvSpPr>
          <p:nvPr>
            <p:ph type="sldNum" sz="quarter" idx="12"/>
          </p:nvPr>
        </p:nvSpPr>
        <p:spPr/>
        <p:txBody>
          <a:bodyPr/>
          <a:lstStyle/>
          <a:p>
            <a:fld id="{56A5DDDE-CD7A-48BA-A54E-4D75B685EBA8}" type="slidenum">
              <a:rPr lang="en-US">
                <a:solidFill>
                  <a:prstClr val="black">
                    <a:tint val="75000"/>
                  </a:prstClr>
                </a:solidFill>
                <a:latin typeface="Calibri"/>
              </a:rPr>
              <a:pPr/>
              <a:t>14</a:t>
            </a:fld>
            <a:endParaRPr lang="en-US">
              <a:solidFill>
                <a:prstClr val="black">
                  <a:tint val="75000"/>
                </a:prstClr>
              </a:solidFill>
              <a:latin typeface="Calibri"/>
            </a:endParaRPr>
          </a:p>
        </p:txBody>
      </p:sp>
      <p:pic>
        <p:nvPicPr>
          <p:cNvPr id="5" name="Picture 4" descr="A picture containing drawing&#10;&#10;Description automatically generated">
            <a:extLst>
              <a:ext uri="{FF2B5EF4-FFF2-40B4-BE49-F238E27FC236}">
                <a16:creationId xmlns:a16="http://schemas.microsoft.com/office/drawing/2014/main" id="{A9CB9661-87D9-4C73-896F-F2AC0F0CE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Tree>
    <p:extLst>
      <p:ext uri="{BB962C8B-B14F-4D97-AF65-F5344CB8AC3E}">
        <p14:creationId xmlns:p14="http://schemas.microsoft.com/office/powerpoint/2010/main" val="2066350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solidFill>
                  <a:srgbClr val="FFFF00"/>
                </a:solidFill>
              </a:rPr>
              <a:t>Programming Paradigm </a:t>
            </a:r>
          </a:p>
        </p:txBody>
      </p:sp>
      <p:sp>
        <p:nvSpPr>
          <p:cNvPr id="3" name="Content Placeholder 2"/>
          <p:cNvSpPr>
            <a:spLocks noGrp="1"/>
          </p:cNvSpPr>
          <p:nvPr>
            <p:ph idx="1"/>
          </p:nvPr>
        </p:nvSpPr>
        <p:spPr/>
        <p:txBody>
          <a:bodyPr>
            <a:normAutofit/>
          </a:bodyPr>
          <a:lstStyle/>
          <a:p>
            <a:r>
              <a:rPr lang="en-US" sz="2400" dirty="0">
                <a:solidFill>
                  <a:schemeClr val="bg1"/>
                </a:solidFill>
              </a:rPr>
              <a:t>This paradigm is related closely to programming aspect of software development. </a:t>
            </a:r>
          </a:p>
          <a:p>
            <a:endParaRPr lang="en-US" sz="2400" dirty="0">
              <a:solidFill>
                <a:schemeClr val="bg1"/>
              </a:solidFill>
            </a:endParaRPr>
          </a:p>
          <a:p>
            <a:r>
              <a:rPr lang="en-US" sz="2400" dirty="0">
                <a:solidFill>
                  <a:schemeClr val="bg1"/>
                </a:solidFill>
              </a:rPr>
              <a:t>This includes – </a:t>
            </a:r>
          </a:p>
          <a:p>
            <a:pPr lvl="1"/>
            <a:r>
              <a:rPr lang="en-US" sz="2400" dirty="0">
                <a:solidFill>
                  <a:schemeClr val="bg1"/>
                </a:solidFill>
              </a:rPr>
              <a:t>Coding </a:t>
            </a:r>
          </a:p>
          <a:p>
            <a:pPr lvl="1"/>
            <a:r>
              <a:rPr lang="en-US" sz="2400" dirty="0">
                <a:solidFill>
                  <a:schemeClr val="bg1"/>
                </a:solidFill>
              </a:rPr>
              <a:t>Testing </a:t>
            </a:r>
          </a:p>
          <a:p>
            <a:pPr lvl="1"/>
            <a:r>
              <a:rPr lang="en-US" sz="2400" dirty="0">
                <a:solidFill>
                  <a:schemeClr val="bg1"/>
                </a:solidFill>
              </a:rPr>
              <a:t>Integration </a:t>
            </a:r>
          </a:p>
          <a:p>
            <a:endParaRPr lang="en-US" sz="2400" dirty="0">
              <a:solidFill>
                <a:schemeClr val="bg1"/>
              </a:solidFill>
            </a:endParaRPr>
          </a:p>
        </p:txBody>
      </p:sp>
      <p:sp>
        <p:nvSpPr>
          <p:cNvPr id="4" name="Slide Number Placeholder 3">
            <a:extLst>
              <a:ext uri="{FF2B5EF4-FFF2-40B4-BE49-F238E27FC236}">
                <a16:creationId xmlns:a16="http://schemas.microsoft.com/office/drawing/2014/main" id="{FED151E2-2B41-4093-B9DF-D8E9BDD851D8}"/>
              </a:ext>
            </a:extLst>
          </p:cNvPr>
          <p:cNvSpPr>
            <a:spLocks noGrp="1"/>
          </p:cNvSpPr>
          <p:nvPr>
            <p:ph type="sldNum" sz="quarter" idx="12"/>
          </p:nvPr>
        </p:nvSpPr>
        <p:spPr/>
        <p:txBody>
          <a:bodyPr/>
          <a:lstStyle/>
          <a:p>
            <a:fld id="{56A5DDDE-CD7A-48BA-A54E-4D75B685EBA8}" type="slidenum">
              <a:rPr lang="en-US">
                <a:solidFill>
                  <a:prstClr val="black">
                    <a:tint val="75000"/>
                  </a:prstClr>
                </a:solidFill>
                <a:latin typeface="Calibri"/>
              </a:rPr>
              <a:pPr/>
              <a:t>15</a:t>
            </a:fld>
            <a:endParaRPr lang="en-US">
              <a:solidFill>
                <a:prstClr val="black">
                  <a:tint val="75000"/>
                </a:prstClr>
              </a:solidFill>
              <a:latin typeface="Calibri"/>
            </a:endParaRPr>
          </a:p>
        </p:txBody>
      </p:sp>
      <p:pic>
        <p:nvPicPr>
          <p:cNvPr id="5" name="Picture 4" descr="A picture containing drawing&#10;&#10;Description automatically generated">
            <a:extLst>
              <a:ext uri="{FF2B5EF4-FFF2-40B4-BE49-F238E27FC236}">
                <a16:creationId xmlns:a16="http://schemas.microsoft.com/office/drawing/2014/main" id="{427FE14C-2BF3-44D1-BBF6-FCDC7786F0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Tree>
    <p:extLst>
      <p:ext uri="{BB962C8B-B14F-4D97-AF65-F5344CB8AC3E}">
        <p14:creationId xmlns:p14="http://schemas.microsoft.com/office/powerpoint/2010/main" val="2627205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solidFill>
                  <a:srgbClr val="FFFF00"/>
                </a:solidFill>
              </a:rPr>
              <a:t>Need of Software Engineering </a:t>
            </a:r>
          </a:p>
        </p:txBody>
      </p:sp>
      <p:sp>
        <p:nvSpPr>
          <p:cNvPr id="3" name="Content Placeholder 2"/>
          <p:cNvSpPr>
            <a:spLocks noGrp="1"/>
          </p:cNvSpPr>
          <p:nvPr>
            <p:ph idx="1"/>
          </p:nvPr>
        </p:nvSpPr>
        <p:spPr/>
        <p:txBody>
          <a:bodyPr>
            <a:normAutofit/>
          </a:bodyPr>
          <a:lstStyle/>
          <a:p>
            <a:pPr marL="0" indent="0">
              <a:buNone/>
            </a:pPr>
            <a:r>
              <a:rPr lang="en-US" sz="2400" dirty="0">
                <a:solidFill>
                  <a:schemeClr val="bg1"/>
                </a:solidFill>
              </a:rPr>
              <a:t>The need of software engineering arises because of higher rate of change in user requirements and environment on which the software is working. </a:t>
            </a:r>
          </a:p>
          <a:p>
            <a:pPr marL="0" indent="0">
              <a:buNone/>
            </a:pPr>
            <a:endParaRPr lang="en-US" sz="2400" dirty="0">
              <a:solidFill>
                <a:schemeClr val="bg1"/>
              </a:solidFill>
            </a:endParaRPr>
          </a:p>
          <a:p>
            <a:pPr marL="0" indent="0">
              <a:buNone/>
            </a:pPr>
            <a:r>
              <a:rPr lang="en-US" sz="2400" dirty="0">
                <a:solidFill>
                  <a:schemeClr val="bg1"/>
                </a:solidFill>
              </a:rPr>
              <a:t>Following are some of the needs stated: </a:t>
            </a:r>
          </a:p>
        </p:txBody>
      </p:sp>
      <p:sp>
        <p:nvSpPr>
          <p:cNvPr id="4" name="Slide Number Placeholder 3">
            <a:extLst>
              <a:ext uri="{FF2B5EF4-FFF2-40B4-BE49-F238E27FC236}">
                <a16:creationId xmlns:a16="http://schemas.microsoft.com/office/drawing/2014/main" id="{132AF7B2-D1AD-4279-A82C-CB34D08C66F4}"/>
              </a:ext>
            </a:extLst>
          </p:cNvPr>
          <p:cNvSpPr>
            <a:spLocks noGrp="1"/>
          </p:cNvSpPr>
          <p:nvPr>
            <p:ph type="sldNum" sz="quarter" idx="12"/>
          </p:nvPr>
        </p:nvSpPr>
        <p:spPr/>
        <p:txBody>
          <a:bodyPr/>
          <a:lstStyle/>
          <a:p>
            <a:fld id="{56A5DDDE-CD7A-48BA-A54E-4D75B685EBA8}" type="slidenum">
              <a:rPr lang="en-US">
                <a:solidFill>
                  <a:prstClr val="black">
                    <a:tint val="75000"/>
                  </a:prstClr>
                </a:solidFill>
                <a:latin typeface="Calibri"/>
              </a:rPr>
              <a:pPr/>
              <a:t>16</a:t>
            </a:fld>
            <a:endParaRPr lang="en-US">
              <a:solidFill>
                <a:prstClr val="black">
                  <a:tint val="75000"/>
                </a:prstClr>
              </a:solidFill>
              <a:latin typeface="Calibri"/>
            </a:endParaRPr>
          </a:p>
        </p:txBody>
      </p:sp>
      <p:pic>
        <p:nvPicPr>
          <p:cNvPr id="5" name="Picture 4" descr="A picture containing drawing&#10;&#10;Description automatically generated">
            <a:extLst>
              <a:ext uri="{FF2B5EF4-FFF2-40B4-BE49-F238E27FC236}">
                <a16:creationId xmlns:a16="http://schemas.microsoft.com/office/drawing/2014/main" id="{C85FF70B-505C-4464-92E8-FF1120294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Tree>
    <p:extLst>
      <p:ext uri="{BB962C8B-B14F-4D97-AF65-F5344CB8AC3E}">
        <p14:creationId xmlns:p14="http://schemas.microsoft.com/office/powerpoint/2010/main" val="1852228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19822"/>
            <a:ext cx="8229600" cy="1143000"/>
          </a:xfrm>
        </p:spPr>
        <p:txBody>
          <a:bodyPr>
            <a:normAutofit/>
          </a:bodyPr>
          <a:lstStyle/>
          <a:p>
            <a:pPr algn="l"/>
            <a:r>
              <a:rPr lang="en-US" sz="4000" b="1" dirty="0">
                <a:solidFill>
                  <a:srgbClr val="FFFF00"/>
                </a:solidFill>
              </a:rPr>
              <a:t>Need of Software Engineering(Cont..)</a:t>
            </a:r>
            <a:endParaRPr lang="en-US" sz="4000" dirty="0">
              <a:solidFill>
                <a:srgbClr val="FFFF00"/>
              </a:solidFill>
            </a:endParaRPr>
          </a:p>
        </p:txBody>
      </p:sp>
      <p:sp>
        <p:nvSpPr>
          <p:cNvPr id="3" name="Content Placeholder 2"/>
          <p:cNvSpPr>
            <a:spLocks noGrp="1"/>
          </p:cNvSpPr>
          <p:nvPr>
            <p:ph idx="1"/>
          </p:nvPr>
        </p:nvSpPr>
        <p:spPr/>
        <p:txBody>
          <a:bodyPr>
            <a:normAutofit/>
          </a:bodyPr>
          <a:lstStyle/>
          <a:p>
            <a:endParaRPr lang="en-US" sz="2400" dirty="0">
              <a:solidFill>
                <a:schemeClr val="bg1"/>
              </a:solidFill>
            </a:endParaRPr>
          </a:p>
          <a:p>
            <a:endParaRPr lang="en-US" sz="2400" b="1" dirty="0">
              <a:solidFill>
                <a:schemeClr val="bg1"/>
              </a:solidFill>
            </a:endParaRPr>
          </a:p>
          <a:p>
            <a:pPr marL="0" indent="0">
              <a:buNone/>
            </a:pPr>
            <a:r>
              <a:rPr lang="en-US" sz="2400" b="1" dirty="0">
                <a:solidFill>
                  <a:srgbClr val="FF0000"/>
                </a:solidFill>
              </a:rPr>
              <a:t>Large software </a:t>
            </a:r>
            <a:r>
              <a:rPr lang="en-US" sz="2400" b="1" dirty="0">
                <a:solidFill>
                  <a:schemeClr val="bg1"/>
                </a:solidFill>
              </a:rPr>
              <a:t>- </a:t>
            </a:r>
            <a:r>
              <a:rPr lang="en-US" sz="2400" dirty="0">
                <a:solidFill>
                  <a:schemeClr val="bg1"/>
                </a:solidFill>
              </a:rPr>
              <a:t>It is easier to build a wall than a house or building, likewise, as the size of the software becomes large, engineering has to step to give it a scientific process. </a:t>
            </a:r>
          </a:p>
          <a:p>
            <a:endParaRPr lang="en-US" sz="2400" dirty="0">
              <a:solidFill>
                <a:schemeClr val="bg1"/>
              </a:solidFill>
            </a:endParaRPr>
          </a:p>
        </p:txBody>
      </p:sp>
      <p:sp>
        <p:nvSpPr>
          <p:cNvPr id="4" name="Slide Number Placeholder 3">
            <a:extLst>
              <a:ext uri="{FF2B5EF4-FFF2-40B4-BE49-F238E27FC236}">
                <a16:creationId xmlns:a16="http://schemas.microsoft.com/office/drawing/2014/main" id="{654424DC-AB45-4277-8036-1C65885DC678}"/>
              </a:ext>
            </a:extLst>
          </p:cNvPr>
          <p:cNvSpPr>
            <a:spLocks noGrp="1"/>
          </p:cNvSpPr>
          <p:nvPr>
            <p:ph type="sldNum" sz="quarter" idx="12"/>
          </p:nvPr>
        </p:nvSpPr>
        <p:spPr/>
        <p:txBody>
          <a:bodyPr/>
          <a:lstStyle/>
          <a:p>
            <a:fld id="{56A5DDDE-CD7A-48BA-A54E-4D75B685EBA8}" type="slidenum">
              <a:rPr lang="en-US">
                <a:solidFill>
                  <a:prstClr val="black">
                    <a:tint val="75000"/>
                  </a:prstClr>
                </a:solidFill>
                <a:latin typeface="Calibri"/>
              </a:rPr>
              <a:pPr/>
              <a:t>17</a:t>
            </a:fld>
            <a:endParaRPr lang="en-US">
              <a:solidFill>
                <a:prstClr val="black">
                  <a:tint val="75000"/>
                </a:prstClr>
              </a:solidFill>
              <a:latin typeface="Calibri"/>
            </a:endParaRPr>
          </a:p>
        </p:txBody>
      </p:sp>
      <p:pic>
        <p:nvPicPr>
          <p:cNvPr id="5" name="Picture 4" descr="A picture containing drawing&#10;&#10;Description automatically generated">
            <a:extLst>
              <a:ext uri="{FF2B5EF4-FFF2-40B4-BE49-F238E27FC236}">
                <a16:creationId xmlns:a16="http://schemas.microsoft.com/office/drawing/2014/main" id="{EF8CCC09-AF31-4804-98E7-900B7B4F95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Tree>
    <p:extLst>
      <p:ext uri="{BB962C8B-B14F-4D97-AF65-F5344CB8AC3E}">
        <p14:creationId xmlns:p14="http://schemas.microsoft.com/office/powerpoint/2010/main" val="2976396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1625" y="642671"/>
            <a:ext cx="8229600" cy="1143000"/>
          </a:xfrm>
        </p:spPr>
        <p:txBody>
          <a:bodyPr>
            <a:normAutofit/>
          </a:bodyPr>
          <a:lstStyle/>
          <a:p>
            <a:r>
              <a:rPr lang="en-US" sz="4000" b="1" dirty="0">
                <a:solidFill>
                  <a:srgbClr val="FFFF00"/>
                </a:solidFill>
              </a:rPr>
              <a:t>Need of Software Engineering(Cont..)</a:t>
            </a:r>
            <a:endParaRPr lang="en-US" sz="4000" dirty="0">
              <a:solidFill>
                <a:srgbClr val="FFFF00"/>
              </a:solidFill>
            </a:endParaRPr>
          </a:p>
        </p:txBody>
      </p:sp>
      <p:sp>
        <p:nvSpPr>
          <p:cNvPr id="3" name="Content Placeholder 2"/>
          <p:cNvSpPr>
            <a:spLocks noGrp="1"/>
          </p:cNvSpPr>
          <p:nvPr>
            <p:ph idx="1"/>
          </p:nvPr>
        </p:nvSpPr>
        <p:spPr/>
        <p:txBody>
          <a:bodyPr>
            <a:normAutofit/>
          </a:bodyPr>
          <a:lstStyle/>
          <a:p>
            <a:endParaRPr lang="en-US" sz="2400" dirty="0">
              <a:solidFill>
                <a:schemeClr val="bg1"/>
              </a:solidFill>
            </a:endParaRPr>
          </a:p>
          <a:p>
            <a:r>
              <a:rPr lang="en-US" sz="2400" b="1" dirty="0">
                <a:solidFill>
                  <a:srgbClr val="FF0000"/>
                </a:solidFill>
              </a:rPr>
              <a:t>Scalability-</a:t>
            </a:r>
            <a:r>
              <a:rPr lang="en-US" sz="2400" b="1" dirty="0">
                <a:solidFill>
                  <a:schemeClr val="bg1"/>
                </a:solidFill>
              </a:rPr>
              <a:t> </a:t>
            </a:r>
            <a:r>
              <a:rPr lang="en-US" sz="2400" dirty="0">
                <a:solidFill>
                  <a:schemeClr val="bg1"/>
                </a:solidFill>
              </a:rPr>
              <a:t>If the software process were not based on scientific and engineering concepts, it would be easier to re-create new software than to scale an existing one. </a:t>
            </a:r>
          </a:p>
          <a:p>
            <a:endParaRPr lang="en-US" sz="2400" dirty="0">
              <a:solidFill>
                <a:schemeClr val="bg1"/>
              </a:solidFill>
            </a:endParaRPr>
          </a:p>
        </p:txBody>
      </p:sp>
      <p:sp>
        <p:nvSpPr>
          <p:cNvPr id="4" name="Slide Number Placeholder 3">
            <a:extLst>
              <a:ext uri="{FF2B5EF4-FFF2-40B4-BE49-F238E27FC236}">
                <a16:creationId xmlns:a16="http://schemas.microsoft.com/office/drawing/2014/main" id="{237A326E-E2D7-4E9D-BE43-1B6C9B154C62}"/>
              </a:ext>
            </a:extLst>
          </p:cNvPr>
          <p:cNvSpPr>
            <a:spLocks noGrp="1"/>
          </p:cNvSpPr>
          <p:nvPr>
            <p:ph type="sldNum" sz="quarter" idx="12"/>
          </p:nvPr>
        </p:nvSpPr>
        <p:spPr/>
        <p:txBody>
          <a:bodyPr/>
          <a:lstStyle/>
          <a:p>
            <a:fld id="{56A5DDDE-CD7A-48BA-A54E-4D75B685EBA8}" type="slidenum">
              <a:rPr lang="en-US">
                <a:solidFill>
                  <a:prstClr val="black">
                    <a:tint val="75000"/>
                  </a:prstClr>
                </a:solidFill>
                <a:latin typeface="Calibri"/>
              </a:rPr>
              <a:pPr/>
              <a:t>18</a:t>
            </a:fld>
            <a:endParaRPr lang="en-US">
              <a:solidFill>
                <a:prstClr val="black">
                  <a:tint val="75000"/>
                </a:prstClr>
              </a:solidFill>
              <a:latin typeface="Calibri"/>
            </a:endParaRPr>
          </a:p>
        </p:txBody>
      </p:sp>
      <p:pic>
        <p:nvPicPr>
          <p:cNvPr id="5" name="Picture 4" descr="A picture containing drawing&#10;&#10;Description automatically generated">
            <a:extLst>
              <a:ext uri="{FF2B5EF4-FFF2-40B4-BE49-F238E27FC236}">
                <a16:creationId xmlns:a16="http://schemas.microsoft.com/office/drawing/2014/main" id="{9319B428-A584-4F22-B277-EF614D9CB3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Tree>
    <p:extLst>
      <p:ext uri="{BB962C8B-B14F-4D97-AF65-F5344CB8AC3E}">
        <p14:creationId xmlns:p14="http://schemas.microsoft.com/office/powerpoint/2010/main" val="2512708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30253"/>
            <a:ext cx="8229600" cy="1143000"/>
          </a:xfrm>
        </p:spPr>
        <p:txBody>
          <a:bodyPr>
            <a:normAutofit/>
          </a:bodyPr>
          <a:lstStyle/>
          <a:p>
            <a:pPr algn="l"/>
            <a:r>
              <a:rPr lang="en-US" sz="4000" b="1" dirty="0">
                <a:solidFill>
                  <a:srgbClr val="FFFF00"/>
                </a:solidFill>
              </a:rPr>
              <a:t>Need of Software Engineering(Cont..)</a:t>
            </a:r>
            <a:endParaRPr lang="en-US" sz="4000" dirty="0">
              <a:solidFill>
                <a:srgbClr val="FFFF00"/>
              </a:solidFill>
            </a:endParaRPr>
          </a:p>
        </p:txBody>
      </p:sp>
      <p:sp>
        <p:nvSpPr>
          <p:cNvPr id="3" name="Content Placeholder 2"/>
          <p:cNvSpPr>
            <a:spLocks noGrp="1"/>
          </p:cNvSpPr>
          <p:nvPr>
            <p:ph idx="1"/>
          </p:nvPr>
        </p:nvSpPr>
        <p:spPr/>
        <p:txBody>
          <a:bodyPr>
            <a:normAutofit/>
          </a:bodyPr>
          <a:lstStyle/>
          <a:p>
            <a:endParaRPr lang="en-US" sz="2400" dirty="0">
              <a:solidFill>
                <a:schemeClr val="bg1"/>
              </a:solidFill>
            </a:endParaRPr>
          </a:p>
          <a:p>
            <a:r>
              <a:rPr lang="en-US" sz="2400" b="1" dirty="0">
                <a:solidFill>
                  <a:srgbClr val="FF0000"/>
                </a:solidFill>
              </a:rPr>
              <a:t>Cost-</a:t>
            </a:r>
            <a:r>
              <a:rPr lang="en-US" sz="2400" b="1" dirty="0">
                <a:solidFill>
                  <a:schemeClr val="bg1"/>
                </a:solidFill>
              </a:rPr>
              <a:t> </a:t>
            </a:r>
            <a:r>
              <a:rPr lang="en-US" sz="2400" dirty="0">
                <a:solidFill>
                  <a:schemeClr val="bg1"/>
                </a:solidFill>
              </a:rPr>
              <a:t>As hardware industry has shown its skills and huge manufacturing has lower down the price of computer and electronic hardware. But, cost of the software remains high if proper process is not adapted. </a:t>
            </a:r>
          </a:p>
          <a:p>
            <a:endParaRPr lang="en-US" sz="2400" dirty="0">
              <a:solidFill>
                <a:schemeClr val="bg1"/>
              </a:solidFill>
            </a:endParaRPr>
          </a:p>
        </p:txBody>
      </p:sp>
      <p:sp>
        <p:nvSpPr>
          <p:cNvPr id="4" name="Slide Number Placeholder 3">
            <a:extLst>
              <a:ext uri="{FF2B5EF4-FFF2-40B4-BE49-F238E27FC236}">
                <a16:creationId xmlns:a16="http://schemas.microsoft.com/office/drawing/2014/main" id="{194DBB4B-2BEC-4B1C-A61C-581B8AAF532D}"/>
              </a:ext>
            </a:extLst>
          </p:cNvPr>
          <p:cNvSpPr>
            <a:spLocks noGrp="1"/>
          </p:cNvSpPr>
          <p:nvPr>
            <p:ph type="sldNum" sz="quarter" idx="12"/>
          </p:nvPr>
        </p:nvSpPr>
        <p:spPr/>
        <p:txBody>
          <a:bodyPr/>
          <a:lstStyle/>
          <a:p>
            <a:fld id="{56A5DDDE-CD7A-48BA-A54E-4D75B685EBA8}" type="slidenum">
              <a:rPr lang="en-US">
                <a:solidFill>
                  <a:prstClr val="black">
                    <a:tint val="75000"/>
                  </a:prstClr>
                </a:solidFill>
                <a:latin typeface="Calibri"/>
              </a:rPr>
              <a:pPr/>
              <a:t>19</a:t>
            </a:fld>
            <a:endParaRPr lang="en-US">
              <a:solidFill>
                <a:prstClr val="black">
                  <a:tint val="75000"/>
                </a:prstClr>
              </a:solidFill>
              <a:latin typeface="Calibri"/>
            </a:endParaRPr>
          </a:p>
        </p:txBody>
      </p:sp>
      <p:pic>
        <p:nvPicPr>
          <p:cNvPr id="5" name="Picture 4" descr="A picture containing drawing&#10;&#10;Description automatically generated">
            <a:extLst>
              <a:ext uri="{FF2B5EF4-FFF2-40B4-BE49-F238E27FC236}">
                <a16:creationId xmlns:a16="http://schemas.microsoft.com/office/drawing/2014/main" id="{88EA3422-2112-4015-A029-CA8B83C442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Tree>
    <p:extLst>
      <p:ext uri="{BB962C8B-B14F-4D97-AF65-F5344CB8AC3E}">
        <p14:creationId xmlns:p14="http://schemas.microsoft.com/office/powerpoint/2010/main" val="222907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6CF9298C-A5B9-4636-B6EB-5E1B217053C3}"/>
              </a:ext>
            </a:extLst>
          </p:cNvPr>
          <p:cNvSpPr>
            <a:spLocks noGrp="1"/>
          </p:cNvSpPr>
          <p:nvPr>
            <p:ph type="title"/>
          </p:nvPr>
        </p:nvSpPr>
        <p:spPr/>
        <p:txBody>
          <a:bodyPr>
            <a:normAutofit/>
          </a:bodyPr>
          <a:lstStyle/>
          <a:p>
            <a:pPr eaLnBrk="1" hangingPunct="1"/>
            <a:r>
              <a:rPr lang="en-US" altLang="en-US" sz="4000" b="1" dirty="0">
                <a:solidFill>
                  <a:srgbClr val="FFFF00"/>
                </a:solidFill>
                <a:latin typeface="Arial" panose="020B0604020202020204" pitchFamily="34" charset="0"/>
                <a:cs typeface="Arial" panose="020B0604020202020204" pitchFamily="34" charset="0"/>
              </a:rPr>
              <a:t>Course Objective</a:t>
            </a:r>
            <a:endParaRPr lang="en-US" altLang="en-US" sz="4000" dirty="0">
              <a:solidFill>
                <a:srgbClr val="FFFF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558325D-0985-4686-AB6C-585B8E4CC720}"/>
              </a:ext>
            </a:extLst>
          </p:cNvPr>
          <p:cNvSpPr>
            <a:spLocks noGrp="1"/>
          </p:cNvSpPr>
          <p:nvPr>
            <p:ph idx="1"/>
          </p:nvPr>
        </p:nvSpPr>
        <p:spPr/>
        <p:txBody>
          <a:bodyPr rtlCol="0">
            <a:normAutofit/>
          </a:bodyPr>
          <a:lstStyle/>
          <a:p>
            <a:pPr>
              <a:defRPr/>
            </a:pPr>
            <a:r>
              <a:rPr lang="en-US" sz="2400" dirty="0">
                <a:solidFill>
                  <a:schemeClr val="bg1"/>
                </a:solidFill>
              </a:rPr>
              <a:t>To familiarize students to the fundamental concepts, techniques, processes, methods and tools of  Software Engineering,</a:t>
            </a:r>
          </a:p>
          <a:p>
            <a:pPr>
              <a:defRPr/>
            </a:pPr>
            <a:r>
              <a:rPr lang="en-US" sz="2400" dirty="0">
                <a:solidFill>
                  <a:schemeClr val="bg1"/>
                </a:solidFill>
              </a:rPr>
              <a:t>To help students to develop basic skills that will enable them to construct software of high quality – software that is reliable, and that is reasonably easy to understand, modify and maintain </a:t>
            </a:r>
          </a:p>
          <a:p>
            <a:pPr>
              <a:defRPr/>
            </a:pPr>
            <a:r>
              <a:rPr lang="en-US" sz="2400" dirty="0">
                <a:solidFill>
                  <a:schemeClr val="bg1"/>
                </a:solidFill>
              </a:rPr>
              <a:t>To foster an understanding of why these skills are important</a:t>
            </a:r>
          </a:p>
          <a:p>
            <a:pPr>
              <a:defRPr/>
            </a:pPr>
            <a:endParaRPr lang="en-US" sz="2400"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2963" y="526402"/>
            <a:ext cx="8229600" cy="1143000"/>
          </a:xfrm>
        </p:spPr>
        <p:txBody>
          <a:bodyPr>
            <a:normAutofit/>
          </a:bodyPr>
          <a:lstStyle/>
          <a:p>
            <a:r>
              <a:rPr lang="en-US" sz="4000" b="1" dirty="0">
                <a:solidFill>
                  <a:srgbClr val="FFFF00"/>
                </a:solidFill>
              </a:rPr>
              <a:t>Need of Software Engineering(Cont..)</a:t>
            </a:r>
            <a:endParaRPr lang="en-US" sz="4000" dirty="0">
              <a:solidFill>
                <a:srgbClr val="FFFF00"/>
              </a:solidFill>
            </a:endParaRPr>
          </a:p>
        </p:txBody>
      </p:sp>
      <p:sp>
        <p:nvSpPr>
          <p:cNvPr id="3" name="Content Placeholder 2"/>
          <p:cNvSpPr>
            <a:spLocks noGrp="1"/>
          </p:cNvSpPr>
          <p:nvPr>
            <p:ph idx="1"/>
          </p:nvPr>
        </p:nvSpPr>
        <p:spPr/>
        <p:txBody>
          <a:bodyPr>
            <a:normAutofit/>
          </a:bodyPr>
          <a:lstStyle/>
          <a:p>
            <a:r>
              <a:rPr lang="en-US" sz="2400" b="1" dirty="0">
                <a:solidFill>
                  <a:srgbClr val="FF0000"/>
                </a:solidFill>
              </a:rPr>
              <a:t>Dynamic Nature- </a:t>
            </a:r>
            <a:r>
              <a:rPr lang="en-US" sz="2400" dirty="0">
                <a:solidFill>
                  <a:schemeClr val="bg1"/>
                </a:solidFill>
              </a:rPr>
              <a:t>Always growing and adapting nature of the software hugely depends upon the environment in which the user works. </a:t>
            </a:r>
          </a:p>
          <a:p>
            <a:endParaRPr lang="en-US" sz="2400" dirty="0">
              <a:solidFill>
                <a:schemeClr val="bg1"/>
              </a:solidFill>
            </a:endParaRPr>
          </a:p>
          <a:p>
            <a:r>
              <a:rPr lang="en-US" sz="2400" dirty="0">
                <a:solidFill>
                  <a:schemeClr val="bg1"/>
                </a:solidFill>
              </a:rPr>
              <a:t>If the nature of software is always changing, new enhancements need to be done in the existing one.</a:t>
            </a:r>
          </a:p>
          <a:p>
            <a:endParaRPr lang="en-US" sz="2400" dirty="0">
              <a:solidFill>
                <a:schemeClr val="bg1"/>
              </a:solidFill>
            </a:endParaRPr>
          </a:p>
          <a:p>
            <a:r>
              <a:rPr lang="en-US" sz="2400" dirty="0">
                <a:solidFill>
                  <a:schemeClr val="bg1"/>
                </a:solidFill>
              </a:rPr>
              <a:t> This is where the software engineering plays a good role. </a:t>
            </a:r>
          </a:p>
          <a:p>
            <a:endParaRPr lang="en-US" sz="2400" dirty="0">
              <a:solidFill>
                <a:schemeClr val="bg1"/>
              </a:solidFill>
            </a:endParaRPr>
          </a:p>
        </p:txBody>
      </p:sp>
      <p:sp>
        <p:nvSpPr>
          <p:cNvPr id="4" name="Slide Number Placeholder 3">
            <a:extLst>
              <a:ext uri="{FF2B5EF4-FFF2-40B4-BE49-F238E27FC236}">
                <a16:creationId xmlns:a16="http://schemas.microsoft.com/office/drawing/2014/main" id="{4E43C80B-AB80-4F95-AD2F-5034E95F1B43}"/>
              </a:ext>
            </a:extLst>
          </p:cNvPr>
          <p:cNvSpPr>
            <a:spLocks noGrp="1"/>
          </p:cNvSpPr>
          <p:nvPr>
            <p:ph type="sldNum" sz="quarter" idx="12"/>
          </p:nvPr>
        </p:nvSpPr>
        <p:spPr/>
        <p:txBody>
          <a:bodyPr/>
          <a:lstStyle/>
          <a:p>
            <a:fld id="{56A5DDDE-CD7A-48BA-A54E-4D75B685EBA8}" type="slidenum">
              <a:rPr lang="en-US">
                <a:solidFill>
                  <a:prstClr val="black">
                    <a:tint val="75000"/>
                  </a:prstClr>
                </a:solidFill>
                <a:latin typeface="Calibri"/>
              </a:rPr>
              <a:pPr/>
              <a:t>20</a:t>
            </a:fld>
            <a:endParaRPr lang="en-US">
              <a:solidFill>
                <a:prstClr val="black">
                  <a:tint val="75000"/>
                </a:prstClr>
              </a:solidFill>
              <a:latin typeface="Calibri"/>
            </a:endParaRPr>
          </a:p>
        </p:txBody>
      </p:sp>
      <p:pic>
        <p:nvPicPr>
          <p:cNvPr id="5" name="Picture 4" descr="A picture containing drawing&#10;&#10;Description automatically generated">
            <a:extLst>
              <a:ext uri="{FF2B5EF4-FFF2-40B4-BE49-F238E27FC236}">
                <a16:creationId xmlns:a16="http://schemas.microsoft.com/office/drawing/2014/main" id="{DA0AC0B1-801E-44D9-890F-81DACADFC3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Tree>
    <p:extLst>
      <p:ext uri="{BB962C8B-B14F-4D97-AF65-F5344CB8AC3E}">
        <p14:creationId xmlns:p14="http://schemas.microsoft.com/office/powerpoint/2010/main" val="885672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98830"/>
            <a:ext cx="8229600" cy="1143000"/>
          </a:xfrm>
        </p:spPr>
        <p:txBody>
          <a:bodyPr>
            <a:normAutofit/>
          </a:bodyPr>
          <a:lstStyle/>
          <a:p>
            <a:r>
              <a:rPr lang="en-US" sz="4000" b="1" dirty="0">
                <a:solidFill>
                  <a:srgbClr val="FFFF00"/>
                </a:solidFill>
              </a:rPr>
              <a:t>Need of Software Engineering(Cont..)</a:t>
            </a:r>
            <a:endParaRPr lang="en-US" sz="4000" dirty="0">
              <a:solidFill>
                <a:srgbClr val="FFFF00"/>
              </a:solidFill>
            </a:endParaRPr>
          </a:p>
        </p:txBody>
      </p:sp>
      <p:sp>
        <p:nvSpPr>
          <p:cNvPr id="3" name="Content Placeholder 2"/>
          <p:cNvSpPr>
            <a:spLocks noGrp="1"/>
          </p:cNvSpPr>
          <p:nvPr>
            <p:ph idx="1"/>
          </p:nvPr>
        </p:nvSpPr>
        <p:spPr/>
        <p:txBody>
          <a:bodyPr>
            <a:normAutofit/>
          </a:bodyPr>
          <a:lstStyle/>
          <a:p>
            <a:endParaRPr lang="en-US" sz="2400" dirty="0">
              <a:solidFill>
                <a:schemeClr val="bg1"/>
              </a:solidFill>
            </a:endParaRPr>
          </a:p>
          <a:p>
            <a:r>
              <a:rPr lang="en-US" sz="2400" b="1" dirty="0">
                <a:solidFill>
                  <a:srgbClr val="FF0000"/>
                </a:solidFill>
              </a:rPr>
              <a:t>Quality Management- </a:t>
            </a:r>
            <a:r>
              <a:rPr lang="en-US" sz="2400" dirty="0">
                <a:solidFill>
                  <a:schemeClr val="bg1"/>
                </a:solidFill>
              </a:rPr>
              <a:t>Better process of software development provides better and quality software product. </a:t>
            </a:r>
          </a:p>
          <a:p>
            <a:endParaRPr lang="en-US" sz="2400" dirty="0">
              <a:solidFill>
                <a:schemeClr val="bg1"/>
              </a:solidFill>
            </a:endParaRPr>
          </a:p>
        </p:txBody>
      </p:sp>
      <p:sp>
        <p:nvSpPr>
          <p:cNvPr id="4" name="Slide Number Placeholder 3">
            <a:extLst>
              <a:ext uri="{FF2B5EF4-FFF2-40B4-BE49-F238E27FC236}">
                <a16:creationId xmlns:a16="http://schemas.microsoft.com/office/drawing/2014/main" id="{0D7D399B-7457-4B23-8B0A-94A1DCA5CA01}"/>
              </a:ext>
            </a:extLst>
          </p:cNvPr>
          <p:cNvSpPr>
            <a:spLocks noGrp="1"/>
          </p:cNvSpPr>
          <p:nvPr>
            <p:ph type="sldNum" sz="quarter" idx="12"/>
          </p:nvPr>
        </p:nvSpPr>
        <p:spPr/>
        <p:txBody>
          <a:bodyPr/>
          <a:lstStyle/>
          <a:p>
            <a:fld id="{56A5DDDE-CD7A-48BA-A54E-4D75B685EBA8}" type="slidenum">
              <a:rPr lang="en-US">
                <a:solidFill>
                  <a:prstClr val="black">
                    <a:tint val="75000"/>
                  </a:prstClr>
                </a:solidFill>
                <a:latin typeface="Calibri"/>
              </a:rPr>
              <a:pPr/>
              <a:t>21</a:t>
            </a:fld>
            <a:endParaRPr lang="en-US">
              <a:solidFill>
                <a:prstClr val="black">
                  <a:tint val="75000"/>
                </a:prstClr>
              </a:solidFill>
              <a:latin typeface="Calibri"/>
            </a:endParaRPr>
          </a:p>
        </p:txBody>
      </p:sp>
      <p:pic>
        <p:nvPicPr>
          <p:cNvPr id="5" name="Picture 4" descr="A picture containing drawing&#10;&#10;Description automatically generated">
            <a:extLst>
              <a:ext uri="{FF2B5EF4-FFF2-40B4-BE49-F238E27FC236}">
                <a16:creationId xmlns:a16="http://schemas.microsoft.com/office/drawing/2014/main" id="{1BDEBFA0-7F6B-4A8F-99E8-C6AAEF91E0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Tree>
    <p:extLst>
      <p:ext uri="{BB962C8B-B14F-4D97-AF65-F5344CB8AC3E}">
        <p14:creationId xmlns:p14="http://schemas.microsoft.com/office/powerpoint/2010/main" val="1145281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solidFill>
                  <a:srgbClr val="FFFF00"/>
                </a:solidFill>
              </a:rPr>
              <a:t>Characteristics of good software </a:t>
            </a:r>
          </a:p>
        </p:txBody>
      </p:sp>
      <p:sp>
        <p:nvSpPr>
          <p:cNvPr id="3" name="Content Placeholder 2"/>
          <p:cNvSpPr>
            <a:spLocks noGrp="1"/>
          </p:cNvSpPr>
          <p:nvPr>
            <p:ph idx="1"/>
          </p:nvPr>
        </p:nvSpPr>
        <p:spPr/>
        <p:txBody>
          <a:bodyPr>
            <a:normAutofit/>
          </a:bodyPr>
          <a:lstStyle/>
          <a:p>
            <a:pPr marL="0" indent="0">
              <a:buNone/>
            </a:pPr>
            <a:r>
              <a:rPr lang="en-US" sz="2400" dirty="0">
                <a:solidFill>
                  <a:schemeClr val="bg1"/>
                </a:solidFill>
              </a:rPr>
              <a:t>A software product can be judged by what it offers and how well it can be used. This software must satisfy on the following grounds: </a:t>
            </a:r>
          </a:p>
          <a:p>
            <a:pPr marL="0" indent="0">
              <a:buNone/>
            </a:pPr>
            <a:endParaRPr lang="en-US" sz="2400" dirty="0">
              <a:solidFill>
                <a:schemeClr val="bg1"/>
              </a:solidFill>
            </a:endParaRPr>
          </a:p>
          <a:p>
            <a:r>
              <a:rPr lang="en-US" sz="2400" dirty="0">
                <a:solidFill>
                  <a:schemeClr val="bg1"/>
                </a:solidFill>
              </a:rPr>
              <a:t>Operational </a:t>
            </a:r>
          </a:p>
          <a:p>
            <a:r>
              <a:rPr lang="en-US" sz="2400" dirty="0">
                <a:solidFill>
                  <a:schemeClr val="bg1"/>
                </a:solidFill>
              </a:rPr>
              <a:t>Transitional </a:t>
            </a:r>
          </a:p>
          <a:p>
            <a:r>
              <a:rPr lang="en-US" sz="2400" dirty="0">
                <a:solidFill>
                  <a:schemeClr val="bg1"/>
                </a:solidFill>
              </a:rPr>
              <a:t>Maintenance </a:t>
            </a:r>
          </a:p>
          <a:p>
            <a:endParaRPr lang="en-US" sz="2400" dirty="0">
              <a:solidFill>
                <a:schemeClr val="bg1"/>
              </a:solidFill>
            </a:endParaRPr>
          </a:p>
        </p:txBody>
      </p:sp>
      <p:sp>
        <p:nvSpPr>
          <p:cNvPr id="4" name="Slide Number Placeholder 3">
            <a:extLst>
              <a:ext uri="{FF2B5EF4-FFF2-40B4-BE49-F238E27FC236}">
                <a16:creationId xmlns:a16="http://schemas.microsoft.com/office/drawing/2014/main" id="{A3D50F3C-4CD6-47C5-B42B-09A5CA53381B}"/>
              </a:ext>
            </a:extLst>
          </p:cNvPr>
          <p:cNvSpPr>
            <a:spLocks noGrp="1"/>
          </p:cNvSpPr>
          <p:nvPr>
            <p:ph type="sldNum" sz="quarter" idx="12"/>
          </p:nvPr>
        </p:nvSpPr>
        <p:spPr/>
        <p:txBody>
          <a:bodyPr/>
          <a:lstStyle/>
          <a:p>
            <a:fld id="{56A5DDDE-CD7A-48BA-A54E-4D75B685EBA8}" type="slidenum">
              <a:rPr lang="en-US">
                <a:solidFill>
                  <a:prstClr val="black">
                    <a:tint val="75000"/>
                  </a:prstClr>
                </a:solidFill>
                <a:latin typeface="Calibri"/>
              </a:rPr>
              <a:pPr/>
              <a:t>22</a:t>
            </a:fld>
            <a:endParaRPr lang="en-US">
              <a:solidFill>
                <a:prstClr val="black">
                  <a:tint val="75000"/>
                </a:prstClr>
              </a:solidFill>
              <a:latin typeface="Calibri"/>
            </a:endParaRPr>
          </a:p>
        </p:txBody>
      </p:sp>
      <p:pic>
        <p:nvPicPr>
          <p:cNvPr id="5" name="Picture 4" descr="A picture containing drawing&#10;&#10;Description automatically generated">
            <a:extLst>
              <a:ext uri="{FF2B5EF4-FFF2-40B4-BE49-F238E27FC236}">
                <a16:creationId xmlns:a16="http://schemas.microsoft.com/office/drawing/2014/main" id="{4ADF088C-D6F0-4A3F-89EB-4E42467FB6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Tree>
    <p:extLst>
      <p:ext uri="{BB962C8B-B14F-4D97-AF65-F5344CB8AC3E}">
        <p14:creationId xmlns:p14="http://schemas.microsoft.com/office/powerpoint/2010/main" val="2927106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dirty="0">
                <a:solidFill>
                  <a:srgbClr val="FFFF00"/>
                </a:solidFill>
              </a:rPr>
              <a:t>Characteristics of good software(Cont..) </a:t>
            </a:r>
          </a:p>
        </p:txBody>
      </p:sp>
      <p:sp>
        <p:nvSpPr>
          <p:cNvPr id="3" name="Content Placeholder 2"/>
          <p:cNvSpPr>
            <a:spLocks noGrp="1"/>
          </p:cNvSpPr>
          <p:nvPr>
            <p:ph idx="1"/>
          </p:nvPr>
        </p:nvSpPr>
        <p:spPr/>
        <p:txBody>
          <a:bodyPr>
            <a:noAutofit/>
          </a:bodyPr>
          <a:lstStyle/>
          <a:p>
            <a:pPr marL="0" indent="0">
              <a:buNone/>
            </a:pPr>
            <a:r>
              <a:rPr lang="en-US" sz="2400" b="1" dirty="0">
                <a:solidFill>
                  <a:srgbClr val="FF0000"/>
                </a:solidFill>
              </a:rPr>
              <a:t>Operational: </a:t>
            </a:r>
          </a:p>
          <a:p>
            <a:r>
              <a:rPr lang="en-US" sz="2400" dirty="0">
                <a:solidFill>
                  <a:schemeClr val="bg1"/>
                </a:solidFill>
              </a:rPr>
              <a:t>Budget </a:t>
            </a:r>
          </a:p>
          <a:p>
            <a:r>
              <a:rPr lang="en-US" sz="2400" dirty="0">
                <a:solidFill>
                  <a:schemeClr val="bg1"/>
                </a:solidFill>
              </a:rPr>
              <a:t>Usability </a:t>
            </a:r>
          </a:p>
          <a:p>
            <a:r>
              <a:rPr lang="en-US" sz="2400" dirty="0">
                <a:solidFill>
                  <a:schemeClr val="bg1"/>
                </a:solidFill>
              </a:rPr>
              <a:t>Efficiency </a:t>
            </a:r>
          </a:p>
          <a:p>
            <a:r>
              <a:rPr lang="en-US" sz="2400" dirty="0">
                <a:solidFill>
                  <a:schemeClr val="bg1"/>
                </a:solidFill>
              </a:rPr>
              <a:t>Correctness </a:t>
            </a:r>
          </a:p>
          <a:p>
            <a:r>
              <a:rPr lang="en-US" sz="2400" dirty="0">
                <a:solidFill>
                  <a:schemeClr val="bg1"/>
                </a:solidFill>
              </a:rPr>
              <a:t>Functionality </a:t>
            </a:r>
          </a:p>
          <a:p>
            <a:r>
              <a:rPr lang="en-US" sz="2400" dirty="0">
                <a:solidFill>
                  <a:schemeClr val="bg1"/>
                </a:solidFill>
              </a:rPr>
              <a:t>Dependability </a:t>
            </a:r>
          </a:p>
          <a:p>
            <a:r>
              <a:rPr lang="en-US" sz="2400" dirty="0">
                <a:solidFill>
                  <a:schemeClr val="bg1"/>
                </a:solidFill>
              </a:rPr>
              <a:t>Security </a:t>
            </a:r>
          </a:p>
          <a:p>
            <a:pPr marL="0" indent="0">
              <a:buNone/>
            </a:pPr>
            <a:endParaRPr lang="en-US" sz="2400" dirty="0">
              <a:solidFill>
                <a:schemeClr val="bg1"/>
              </a:solidFill>
            </a:endParaRPr>
          </a:p>
        </p:txBody>
      </p:sp>
      <p:sp>
        <p:nvSpPr>
          <p:cNvPr id="4" name="Slide Number Placeholder 3">
            <a:extLst>
              <a:ext uri="{FF2B5EF4-FFF2-40B4-BE49-F238E27FC236}">
                <a16:creationId xmlns:a16="http://schemas.microsoft.com/office/drawing/2014/main" id="{5586A2F7-FAFC-47E2-B5F3-259A3F5F9CDF}"/>
              </a:ext>
            </a:extLst>
          </p:cNvPr>
          <p:cNvSpPr>
            <a:spLocks noGrp="1"/>
          </p:cNvSpPr>
          <p:nvPr>
            <p:ph type="sldNum" sz="quarter" idx="12"/>
          </p:nvPr>
        </p:nvSpPr>
        <p:spPr/>
        <p:txBody>
          <a:bodyPr/>
          <a:lstStyle/>
          <a:p>
            <a:fld id="{56A5DDDE-CD7A-48BA-A54E-4D75B685EBA8}" type="slidenum">
              <a:rPr lang="en-US">
                <a:solidFill>
                  <a:prstClr val="black">
                    <a:tint val="75000"/>
                  </a:prstClr>
                </a:solidFill>
                <a:latin typeface="Calibri"/>
              </a:rPr>
              <a:pPr/>
              <a:t>23</a:t>
            </a:fld>
            <a:endParaRPr lang="en-US">
              <a:solidFill>
                <a:prstClr val="black">
                  <a:tint val="75000"/>
                </a:prstClr>
              </a:solidFill>
              <a:latin typeface="Calibri"/>
            </a:endParaRPr>
          </a:p>
        </p:txBody>
      </p:sp>
      <p:pic>
        <p:nvPicPr>
          <p:cNvPr id="5" name="Picture 4" descr="A picture containing drawing&#10;&#10;Description automatically generated">
            <a:extLst>
              <a:ext uri="{FF2B5EF4-FFF2-40B4-BE49-F238E27FC236}">
                <a16:creationId xmlns:a16="http://schemas.microsoft.com/office/drawing/2014/main" id="{33CCB6D0-3C5B-40F3-A21D-3225109DED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01200" y="145881"/>
            <a:ext cx="908400" cy="724610"/>
          </a:xfrm>
          <a:prstGeom prst="rect">
            <a:avLst/>
          </a:prstGeom>
        </p:spPr>
      </p:pic>
    </p:spTree>
    <p:extLst>
      <p:ext uri="{BB962C8B-B14F-4D97-AF65-F5344CB8AC3E}">
        <p14:creationId xmlns:p14="http://schemas.microsoft.com/office/powerpoint/2010/main" val="1640548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solidFill>
                  <a:srgbClr val="FFFF00"/>
                </a:solidFill>
              </a:rPr>
              <a:t>Characteristics of good software(Cont..) </a:t>
            </a:r>
          </a:p>
        </p:txBody>
      </p:sp>
      <p:sp>
        <p:nvSpPr>
          <p:cNvPr id="3" name="Content Placeholder 2"/>
          <p:cNvSpPr>
            <a:spLocks noGrp="1"/>
          </p:cNvSpPr>
          <p:nvPr>
            <p:ph idx="1"/>
          </p:nvPr>
        </p:nvSpPr>
        <p:spPr/>
        <p:txBody>
          <a:bodyPr>
            <a:normAutofit/>
          </a:bodyPr>
          <a:lstStyle/>
          <a:p>
            <a:pPr marL="0" indent="0">
              <a:buNone/>
            </a:pPr>
            <a:r>
              <a:rPr lang="en-US" sz="2400" b="1" dirty="0">
                <a:solidFill>
                  <a:srgbClr val="FF0000"/>
                </a:solidFill>
              </a:rPr>
              <a:t>Transitional:</a:t>
            </a:r>
            <a:endParaRPr lang="en-US" sz="2400" dirty="0">
              <a:solidFill>
                <a:srgbClr val="FF0000"/>
              </a:solidFill>
            </a:endParaRPr>
          </a:p>
          <a:p>
            <a:pPr marL="0" indent="0">
              <a:buNone/>
            </a:pPr>
            <a:r>
              <a:rPr lang="en-US" sz="2400" dirty="0">
                <a:solidFill>
                  <a:schemeClr val="bg1"/>
                </a:solidFill>
              </a:rPr>
              <a:t>This aspect is important when the software is moved from one platform to another: </a:t>
            </a:r>
          </a:p>
          <a:p>
            <a:r>
              <a:rPr lang="en-US" sz="2400" dirty="0">
                <a:solidFill>
                  <a:schemeClr val="bg1"/>
                </a:solidFill>
              </a:rPr>
              <a:t>Portability </a:t>
            </a:r>
          </a:p>
          <a:p>
            <a:r>
              <a:rPr lang="en-US" sz="2400" dirty="0">
                <a:solidFill>
                  <a:schemeClr val="bg1"/>
                </a:solidFill>
              </a:rPr>
              <a:t>Interoperability </a:t>
            </a:r>
          </a:p>
          <a:p>
            <a:r>
              <a:rPr lang="en-US" sz="2400" dirty="0">
                <a:solidFill>
                  <a:schemeClr val="bg1"/>
                </a:solidFill>
              </a:rPr>
              <a:t>Reusability </a:t>
            </a:r>
          </a:p>
          <a:p>
            <a:r>
              <a:rPr lang="en-US" sz="2400" dirty="0">
                <a:solidFill>
                  <a:schemeClr val="bg1"/>
                </a:solidFill>
              </a:rPr>
              <a:t>Adaptability </a:t>
            </a:r>
          </a:p>
          <a:p>
            <a:endParaRPr lang="en-US" sz="2400" dirty="0">
              <a:solidFill>
                <a:schemeClr val="bg1"/>
              </a:solidFill>
            </a:endParaRPr>
          </a:p>
        </p:txBody>
      </p:sp>
      <p:sp>
        <p:nvSpPr>
          <p:cNvPr id="4" name="Slide Number Placeholder 3">
            <a:extLst>
              <a:ext uri="{FF2B5EF4-FFF2-40B4-BE49-F238E27FC236}">
                <a16:creationId xmlns:a16="http://schemas.microsoft.com/office/drawing/2014/main" id="{8D02B1AC-C1BE-4044-A798-147A3C493B15}"/>
              </a:ext>
            </a:extLst>
          </p:cNvPr>
          <p:cNvSpPr>
            <a:spLocks noGrp="1"/>
          </p:cNvSpPr>
          <p:nvPr>
            <p:ph type="sldNum" sz="quarter" idx="12"/>
          </p:nvPr>
        </p:nvSpPr>
        <p:spPr/>
        <p:txBody>
          <a:bodyPr/>
          <a:lstStyle/>
          <a:p>
            <a:fld id="{56A5DDDE-CD7A-48BA-A54E-4D75B685EBA8}" type="slidenum">
              <a:rPr lang="en-US">
                <a:solidFill>
                  <a:prstClr val="black">
                    <a:tint val="75000"/>
                  </a:prstClr>
                </a:solidFill>
                <a:latin typeface="Calibri"/>
              </a:rPr>
              <a:pPr/>
              <a:t>24</a:t>
            </a:fld>
            <a:endParaRPr lang="en-US">
              <a:solidFill>
                <a:prstClr val="black">
                  <a:tint val="75000"/>
                </a:prstClr>
              </a:solidFill>
              <a:latin typeface="Calibri"/>
            </a:endParaRPr>
          </a:p>
        </p:txBody>
      </p:sp>
      <p:pic>
        <p:nvPicPr>
          <p:cNvPr id="5" name="Picture 4" descr="A picture containing drawing&#10;&#10;Description automatically generated">
            <a:extLst>
              <a:ext uri="{FF2B5EF4-FFF2-40B4-BE49-F238E27FC236}">
                <a16:creationId xmlns:a16="http://schemas.microsoft.com/office/drawing/2014/main" id="{143CC82C-9084-484B-B5A9-845A467F88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Tree>
    <p:extLst>
      <p:ext uri="{BB962C8B-B14F-4D97-AF65-F5344CB8AC3E}">
        <p14:creationId xmlns:p14="http://schemas.microsoft.com/office/powerpoint/2010/main" val="4264749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solidFill>
                  <a:srgbClr val="FFFF00"/>
                </a:solidFill>
              </a:rPr>
              <a:t>Characteristics of good software(Cont..)  </a:t>
            </a:r>
          </a:p>
        </p:txBody>
      </p:sp>
      <p:sp>
        <p:nvSpPr>
          <p:cNvPr id="3" name="Content Placeholder 2"/>
          <p:cNvSpPr>
            <a:spLocks noGrp="1"/>
          </p:cNvSpPr>
          <p:nvPr>
            <p:ph idx="1"/>
          </p:nvPr>
        </p:nvSpPr>
        <p:spPr/>
        <p:txBody>
          <a:bodyPr>
            <a:normAutofit/>
          </a:bodyPr>
          <a:lstStyle/>
          <a:p>
            <a:pPr marL="0" indent="0">
              <a:buNone/>
            </a:pPr>
            <a:r>
              <a:rPr lang="en-US" sz="2400" dirty="0">
                <a:solidFill>
                  <a:srgbClr val="FF0000"/>
                </a:solidFill>
              </a:rPr>
              <a:t>Maintenance: </a:t>
            </a:r>
          </a:p>
          <a:p>
            <a:pPr marL="0" indent="0">
              <a:buNone/>
            </a:pPr>
            <a:r>
              <a:rPr lang="en-US" sz="2400" dirty="0">
                <a:solidFill>
                  <a:schemeClr val="bg1"/>
                </a:solidFill>
              </a:rPr>
              <a:t>This aspect briefs about how well the software has the capabilities to maintain itself in the ever-changing environment: </a:t>
            </a:r>
          </a:p>
          <a:p>
            <a:r>
              <a:rPr lang="en-US" sz="2400" dirty="0">
                <a:solidFill>
                  <a:schemeClr val="bg1"/>
                </a:solidFill>
              </a:rPr>
              <a:t>Modularity </a:t>
            </a:r>
          </a:p>
          <a:p>
            <a:r>
              <a:rPr lang="en-US" sz="2400" dirty="0">
                <a:solidFill>
                  <a:schemeClr val="bg1"/>
                </a:solidFill>
              </a:rPr>
              <a:t>Maintainability </a:t>
            </a:r>
          </a:p>
          <a:p>
            <a:r>
              <a:rPr lang="en-US" sz="2400" dirty="0">
                <a:solidFill>
                  <a:schemeClr val="bg1"/>
                </a:solidFill>
              </a:rPr>
              <a:t>Flexibility </a:t>
            </a:r>
          </a:p>
          <a:p>
            <a:r>
              <a:rPr lang="en-US" sz="2400" dirty="0">
                <a:solidFill>
                  <a:schemeClr val="bg1"/>
                </a:solidFill>
              </a:rPr>
              <a:t>Scalability </a:t>
            </a:r>
          </a:p>
          <a:p>
            <a:endParaRPr lang="en-US" sz="2400" dirty="0">
              <a:solidFill>
                <a:schemeClr val="bg1"/>
              </a:solidFill>
            </a:endParaRPr>
          </a:p>
        </p:txBody>
      </p:sp>
      <p:sp>
        <p:nvSpPr>
          <p:cNvPr id="4" name="Slide Number Placeholder 3">
            <a:extLst>
              <a:ext uri="{FF2B5EF4-FFF2-40B4-BE49-F238E27FC236}">
                <a16:creationId xmlns:a16="http://schemas.microsoft.com/office/drawing/2014/main" id="{997E5903-74F3-482D-97AF-D8F151327257}"/>
              </a:ext>
            </a:extLst>
          </p:cNvPr>
          <p:cNvSpPr>
            <a:spLocks noGrp="1"/>
          </p:cNvSpPr>
          <p:nvPr>
            <p:ph type="sldNum" sz="quarter" idx="12"/>
          </p:nvPr>
        </p:nvSpPr>
        <p:spPr/>
        <p:txBody>
          <a:bodyPr/>
          <a:lstStyle/>
          <a:p>
            <a:fld id="{56A5DDDE-CD7A-48BA-A54E-4D75B685EBA8}" type="slidenum">
              <a:rPr lang="en-US">
                <a:solidFill>
                  <a:prstClr val="black">
                    <a:tint val="75000"/>
                  </a:prstClr>
                </a:solidFill>
                <a:latin typeface="Calibri"/>
              </a:rPr>
              <a:pPr/>
              <a:t>25</a:t>
            </a:fld>
            <a:endParaRPr lang="en-US">
              <a:solidFill>
                <a:prstClr val="black">
                  <a:tint val="75000"/>
                </a:prstClr>
              </a:solidFill>
              <a:latin typeface="Calibri"/>
            </a:endParaRPr>
          </a:p>
        </p:txBody>
      </p:sp>
      <p:pic>
        <p:nvPicPr>
          <p:cNvPr id="5" name="Picture 4" descr="A picture containing drawing&#10;&#10;Description automatically generated">
            <a:extLst>
              <a:ext uri="{FF2B5EF4-FFF2-40B4-BE49-F238E27FC236}">
                <a16:creationId xmlns:a16="http://schemas.microsoft.com/office/drawing/2014/main" id="{35394D23-7EB7-4878-91F7-22670030F3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01200" y="121528"/>
            <a:ext cx="908400" cy="724610"/>
          </a:xfrm>
          <a:prstGeom prst="rect">
            <a:avLst/>
          </a:prstGeom>
        </p:spPr>
      </p:pic>
    </p:spTree>
    <p:extLst>
      <p:ext uri="{BB962C8B-B14F-4D97-AF65-F5344CB8AC3E}">
        <p14:creationId xmlns:p14="http://schemas.microsoft.com/office/powerpoint/2010/main" val="2307976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8ECC0-D266-4EAD-94A7-F5F5E5DD650F}"/>
              </a:ext>
            </a:extLst>
          </p:cNvPr>
          <p:cNvSpPr>
            <a:spLocks noGrp="1"/>
          </p:cNvSpPr>
          <p:nvPr>
            <p:ph type="title"/>
          </p:nvPr>
        </p:nvSpPr>
        <p:spPr/>
        <p:txBody>
          <a:bodyPr>
            <a:normAutofit/>
          </a:bodyPr>
          <a:lstStyle/>
          <a:p>
            <a:r>
              <a:rPr lang="en-GB" sz="4000" b="1" dirty="0">
                <a:solidFill>
                  <a:srgbClr val="FFFF00"/>
                </a:solidFill>
              </a:rPr>
              <a:t>What is CASE?</a:t>
            </a:r>
          </a:p>
        </p:txBody>
      </p:sp>
      <p:sp>
        <p:nvSpPr>
          <p:cNvPr id="3" name="Content Placeholder 2">
            <a:extLst>
              <a:ext uri="{FF2B5EF4-FFF2-40B4-BE49-F238E27FC236}">
                <a16:creationId xmlns:a16="http://schemas.microsoft.com/office/drawing/2014/main" id="{1D865501-CE43-402E-9BE8-DF3C64526B89}"/>
              </a:ext>
            </a:extLst>
          </p:cNvPr>
          <p:cNvSpPr>
            <a:spLocks noGrp="1"/>
          </p:cNvSpPr>
          <p:nvPr>
            <p:ph idx="1"/>
          </p:nvPr>
        </p:nvSpPr>
        <p:spPr/>
        <p:txBody>
          <a:bodyPr>
            <a:normAutofit/>
          </a:bodyPr>
          <a:lstStyle/>
          <a:p>
            <a:r>
              <a:rPr lang="en-GB" sz="2400" dirty="0">
                <a:solidFill>
                  <a:schemeClr val="bg1"/>
                </a:solidFill>
              </a:rPr>
              <a:t>The acronym CASE stands for Computer-Aided Software Engineering. </a:t>
            </a:r>
          </a:p>
          <a:p>
            <a:endParaRPr lang="en-GB" sz="2400" dirty="0">
              <a:solidFill>
                <a:schemeClr val="bg1"/>
              </a:solidFill>
            </a:endParaRPr>
          </a:p>
          <a:p>
            <a:r>
              <a:rPr lang="en-GB" sz="2400" dirty="0">
                <a:solidFill>
                  <a:schemeClr val="bg1"/>
                </a:solidFill>
              </a:rPr>
              <a:t>It covers a wide range of different types of programs that are used to support software process activities such as requirements analysis, system modelling, debugging, verification, validation and testing. </a:t>
            </a:r>
          </a:p>
          <a:p>
            <a:endParaRPr lang="en-GB" sz="2400" dirty="0">
              <a:solidFill>
                <a:schemeClr val="bg1"/>
              </a:solidFill>
            </a:endParaRPr>
          </a:p>
        </p:txBody>
      </p:sp>
      <p:sp>
        <p:nvSpPr>
          <p:cNvPr id="4" name="Slide Number Placeholder 3">
            <a:extLst>
              <a:ext uri="{FF2B5EF4-FFF2-40B4-BE49-F238E27FC236}">
                <a16:creationId xmlns:a16="http://schemas.microsoft.com/office/drawing/2014/main" id="{26F089F4-1507-4A8B-818B-B98953269C71}"/>
              </a:ext>
            </a:extLst>
          </p:cNvPr>
          <p:cNvSpPr>
            <a:spLocks noGrp="1"/>
          </p:cNvSpPr>
          <p:nvPr>
            <p:ph type="sldNum" sz="quarter" idx="12"/>
          </p:nvPr>
        </p:nvSpPr>
        <p:spPr/>
        <p:txBody>
          <a:bodyPr/>
          <a:lstStyle/>
          <a:p>
            <a:fld id="{56A5DDDE-CD7A-48BA-A54E-4D75B685EBA8}" type="slidenum">
              <a:rPr lang="en-US">
                <a:solidFill>
                  <a:prstClr val="black">
                    <a:tint val="75000"/>
                  </a:prstClr>
                </a:solidFill>
                <a:latin typeface="Calibri"/>
              </a:rPr>
              <a:pPr/>
              <a:t>26</a:t>
            </a:fld>
            <a:endParaRPr lang="en-US">
              <a:solidFill>
                <a:prstClr val="black">
                  <a:tint val="75000"/>
                </a:prstClr>
              </a:solidFill>
              <a:latin typeface="Calibri"/>
            </a:endParaRPr>
          </a:p>
        </p:txBody>
      </p:sp>
      <p:pic>
        <p:nvPicPr>
          <p:cNvPr id="5" name="Picture 4" descr="A picture containing drawing&#10;&#10;Description automatically generated">
            <a:extLst>
              <a:ext uri="{FF2B5EF4-FFF2-40B4-BE49-F238E27FC236}">
                <a16:creationId xmlns:a16="http://schemas.microsoft.com/office/drawing/2014/main" id="{401E3CB8-7F37-479E-9F5D-D12F5E95B9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Tree>
    <p:extLst>
      <p:ext uri="{BB962C8B-B14F-4D97-AF65-F5344CB8AC3E}">
        <p14:creationId xmlns:p14="http://schemas.microsoft.com/office/powerpoint/2010/main" val="1300496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05B2-82CE-4E81-A4E9-1BA32D4EA94D}"/>
              </a:ext>
            </a:extLst>
          </p:cNvPr>
          <p:cNvSpPr>
            <a:spLocks noGrp="1"/>
          </p:cNvSpPr>
          <p:nvPr>
            <p:ph type="title"/>
          </p:nvPr>
        </p:nvSpPr>
        <p:spPr/>
        <p:txBody>
          <a:bodyPr>
            <a:normAutofit/>
          </a:bodyPr>
          <a:lstStyle/>
          <a:p>
            <a:r>
              <a:rPr lang="en-GB" sz="4000" b="1" dirty="0">
                <a:solidFill>
                  <a:srgbClr val="FFFF00"/>
                </a:solidFill>
              </a:rPr>
              <a:t>What is CASE? (Cont..)</a:t>
            </a:r>
            <a:endParaRPr lang="en-GB" sz="4000" dirty="0">
              <a:solidFill>
                <a:srgbClr val="FFFF00"/>
              </a:solidFill>
            </a:endParaRPr>
          </a:p>
        </p:txBody>
      </p:sp>
      <p:sp>
        <p:nvSpPr>
          <p:cNvPr id="3" name="Content Placeholder 2">
            <a:extLst>
              <a:ext uri="{FF2B5EF4-FFF2-40B4-BE49-F238E27FC236}">
                <a16:creationId xmlns:a16="http://schemas.microsoft.com/office/drawing/2014/main" id="{50246F11-123B-4BBD-906D-54CEC184DAC3}"/>
              </a:ext>
            </a:extLst>
          </p:cNvPr>
          <p:cNvSpPr>
            <a:spLocks noGrp="1"/>
          </p:cNvSpPr>
          <p:nvPr>
            <p:ph idx="1"/>
          </p:nvPr>
        </p:nvSpPr>
        <p:spPr/>
        <p:txBody>
          <a:bodyPr>
            <a:normAutofit/>
          </a:bodyPr>
          <a:lstStyle/>
          <a:p>
            <a:r>
              <a:rPr lang="en-GB" sz="2400" dirty="0">
                <a:solidFill>
                  <a:schemeClr val="bg1"/>
                </a:solidFill>
              </a:rPr>
              <a:t>All methods now come with associated CASE technology such as editors for the notations used in the method, analysis modules which check the system model according to the method rules and report generators to help create system documentation. </a:t>
            </a:r>
          </a:p>
          <a:p>
            <a:endParaRPr lang="en-GB" sz="2400" dirty="0">
              <a:solidFill>
                <a:schemeClr val="bg1"/>
              </a:solidFill>
            </a:endParaRPr>
          </a:p>
          <a:p>
            <a:r>
              <a:rPr lang="en-GB" sz="2400" dirty="0">
                <a:solidFill>
                  <a:schemeClr val="bg1"/>
                </a:solidFill>
              </a:rPr>
              <a:t>The CASE tools may also include a code generator that automatically generates source code from the system model and some process guidance for software engineers.</a:t>
            </a:r>
            <a:endParaRPr lang="en-GB" sz="1800" dirty="0">
              <a:solidFill>
                <a:schemeClr val="bg1"/>
              </a:solidFill>
            </a:endParaRPr>
          </a:p>
          <a:p>
            <a:pPr marL="0" indent="0">
              <a:buNone/>
            </a:pPr>
            <a:endParaRPr lang="en-GB" sz="2400" dirty="0">
              <a:solidFill>
                <a:schemeClr val="bg1"/>
              </a:solidFill>
            </a:endParaRPr>
          </a:p>
        </p:txBody>
      </p:sp>
      <p:sp>
        <p:nvSpPr>
          <p:cNvPr id="4" name="Slide Number Placeholder 3">
            <a:extLst>
              <a:ext uri="{FF2B5EF4-FFF2-40B4-BE49-F238E27FC236}">
                <a16:creationId xmlns:a16="http://schemas.microsoft.com/office/drawing/2014/main" id="{2B396CC9-D548-478A-BB93-AEFC5D696544}"/>
              </a:ext>
            </a:extLst>
          </p:cNvPr>
          <p:cNvSpPr>
            <a:spLocks noGrp="1"/>
          </p:cNvSpPr>
          <p:nvPr>
            <p:ph type="sldNum" sz="quarter" idx="12"/>
          </p:nvPr>
        </p:nvSpPr>
        <p:spPr/>
        <p:txBody>
          <a:bodyPr/>
          <a:lstStyle/>
          <a:p>
            <a:fld id="{56A5DDDE-CD7A-48BA-A54E-4D75B685EBA8}" type="slidenum">
              <a:rPr lang="en-US">
                <a:solidFill>
                  <a:prstClr val="black">
                    <a:tint val="75000"/>
                  </a:prstClr>
                </a:solidFill>
                <a:latin typeface="Calibri"/>
              </a:rPr>
              <a:pPr/>
              <a:t>27</a:t>
            </a:fld>
            <a:endParaRPr lang="en-US">
              <a:solidFill>
                <a:prstClr val="black">
                  <a:tint val="75000"/>
                </a:prstClr>
              </a:solidFill>
              <a:latin typeface="Calibri"/>
            </a:endParaRPr>
          </a:p>
        </p:txBody>
      </p:sp>
      <p:pic>
        <p:nvPicPr>
          <p:cNvPr id="5" name="Picture 4" descr="A picture containing drawing&#10;&#10;Description automatically generated">
            <a:extLst>
              <a:ext uri="{FF2B5EF4-FFF2-40B4-BE49-F238E27FC236}">
                <a16:creationId xmlns:a16="http://schemas.microsoft.com/office/drawing/2014/main" id="{D11D1197-55A7-4240-A6AE-DB6746397F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Tree>
    <p:extLst>
      <p:ext uri="{BB962C8B-B14F-4D97-AF65-F5344CB8AC3E}">
        <p14:creationId xmlns:p14="http://schemas.microsoft.com/office/powerpoint/2010/main" val="3588657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5D212D4-69A7-496D-9C58-4D8492B54AC3}"/>
              </a:ext>
            </a:extLst>
          </p:cNvPr>
          <p:cNvSpPr>
            <a:spLocks noGrp="1" noChangeArrowheads="1"/>
          </p:cNvSpPr>
          <p:nvPr>
            <p:ph type="title"/>
          </p:nvPr>
        </p:nvSpPr>
        <p:spPr/>
        <p:txBody>
          <a:bodyPr>
            <a:normAutofit/>
          </a:bodyPr>
          <a:lstStyle/>
          <a:p>
            <a:pPr eaLnBrk="1" hangingPunct="1"/>
            <a:r>
              <a:rPr lang="en-US" altLang="en-US" sz="4000" b="1" dirty="0">
                <a:solidFill>
                  <a:srgbClr val="FFFF00"/>
                </a:solidFill>
              </a:rPr>
              <a:t>Recommended Books</a:t>
            </a:r>
          </a:p>
        </p:txBody>
      </p:sp>
      <p:sp>
        <p:nvSpPr>
          <p:cNvPr id="26627" name="Rectangle 3">
            <a:extLst>
              <a:ext uri="{FF2B5EF4-FFF2-40B4-BE49-F238E27FC236}">
                <a16:creationId xmlns:a16="http://schemas.microsoft.com/office/drawing/2014/main" id="{A3EA4D8C-8A28-4410-BB77-10AE1C440A44}"/>
              </a:ext>
            </a:extLst>
          </p:cNvPr>
          <p:cNvSpPr>
            <a:spLocks noGrp="1" noChangeArrowheads="1"/>
          </p:cNvSpPr>
          <p:nvPr>
            <p:ph idx="1"/>
          </p:nvPr>
        </p:nvSpPr>
        <p:spPr/>
        <p:txBody>
          <a:bodyPr>
            <a:normAutofit/>
          </a:bodyPr>
          <a:lstStyle/>
          <a:p>
            <a:pPr marL="660400" indent="-660400">
              <a:lnSpc>
                <a:spcPct val="80000"/>
              </a:lnSpc>
            </a:pPr>
            <a:r>
              <a:rPr lang="en-US" altLang="en-US" sz="2400" b="1" dirty="0">
                <a:solidFill>
                  <a:srgbClr val="FF0000"/>
                </a:solidFill>
              </a:rPr>
              <a:t>Text Books</a:t>
            </a:r>
            <a:endParaRPr lang="en-US" altLang="en-US" sz="2400" dirty="0">
              <a:solidFill>
                <a:srgbClr val="FF0000"/>
              </a:solidFill>
            </a:endParaRPr>
          </a:p>
          <a:p>
            <a:pPr marL="1035050" lvl="1" indent="-577850">
              <a:lnSpc>
                <a:spcPct val="80000"/>
              </a:lnSpc>
            </a:pPr>
            <a:endParaRPr lang="en-US" altLang="en-US" sz="2400" dirty="0">
              <a:solidFill>
                <a:schemeClr val="bg1"/>
              </a:solidFill>
            </a:endParaRPr>
          </a:p>
          <a:p>
            <a:pPr marL="1035050" lvl="1" indent="-577850">
              <a:lnSpc>
                <a:spcPct val="80000"/>
              </a:lnSpc>
            </a:pPr>
            <a:r>
              <a:rPr lang="en-US" altLang="en-US" sz="2400" dirty="0">
                <a:solidFill>
                  <a:schemeClr val="bg1"/>
                </a:solidFill>
              </a:rPr>
              <a:t>Roger S. Pressman, </a:t>
            </a:r>
            <a:r>
              <a:rPr lang="en-US" altLang="en-US" sz="2400" i="1" dirty="0">
                <a:solidFill>
                  <a:schemeClr val="bg1"/>
                </a:solidFill>
              </a:rPr>
              <a:t>Software Engineering</a:t>
            </a:r>
            <a:r>
              <a:rPr lang="en-US" altLang="en-US" sz="2400" dirty="0">
                <a:solidFill>
                  <a:schemeClr val="bg1"/>
                </a:solidFill>
              </a:rPr>
              <a:t>, A Practitioner’s Approach, Latest Edition, 2005.</a:t>
            </a:r>
          </a:p>
          <a:p>
            <a:pPr marL="1035050" lvl="1" indent="-577850">
              <a:lnSpc>
                <a:spcPct val="80000"/>
              </a:lnSpc>
            </a:pPr>
            <a:endParaRPr lang="en-US" altLang="en-US" sz="2400" dirty="0">
              <a:solidFill>
                <a:schemeClr val="bg1"/>
              </a:solidFill>
            </a:endParaRPr>
          </a:p>
          <a:p>
            <a:pPr marL="1035050" lvl="1" indent="-577850">
              <a:lnSpc>
                <a:spcPct val="80000"/>
              </a:lnSpc>
            </a:pPr>
            <a:r>
              <a:rPr lang="en-US" altLang="en-US" sz="2400" dirty="0">
                <a:solidFill>
                  <a:schemeClr val="bg1"/>
                </a:solidFill>
              </a:rPr>
              <a:t>Ian Sommerville, </a:t>
            </a:r>
            <a:r>
              <a:rPr lang="en-US" altLang="en-US" sz="2400" i="1" dirty="0">
                <a:solidFill>
                  <a:schemeClr val="bg1"/>
                </a:solidFill>
              </a:rPr>
              <a:t>Software Engineering</a:t>
            </a:r>
            <a:r>
              <a:rPr lang="en-US" altLang="en-US" sz="2400" dirty="0">
                <a:solidFill>
                  <a:schemeClr val="bg1"/>
                </a:solidFill>
              </a:rPr>
              <a:t>, 2000.</a:t>
            </a:r>
            <a:endParaRPr lang="en-US" altLang="en-US" sz="2400" b="1" dirty="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3F62-DAED-434C-98D1-67970E28FE03}"/>
              </a:ext>
            </a:extLst>
          </p:cNvPr>
          <p:cNvSpPr>
            <a:spLocks noGrp="1"/>
          </p:cNvSpPr>
          <p:nvPr>
            <p:ph type="title"/>
          </p:nvPr>
        </p:nvSpPr>
        <p:spPr/>
        <p:txBody>
          <a:bodyPr>
            <a:normAutofit/>
          </a:bodyPr>
          <a:lstStyle/>
          <a:p>
            <a:r>
              <a:rPr lang="en-GB" sz="4000" b="1" dirty="0">
                <a:solidFill>
                  <a:srgbClr val="FFFF00"/>
                </a:solidFill>
              </a:rPr>
              <a:t>Questions</a:t>
            </a:r>
          </a:p>
        </p:txBody>
      </p:sp>
      <p:sp>
        <p:nvSpPr>
          <p:cNvPr id="3" name="Content Placeholder 2">
            <a:extLst>
              <a:ext uri="{FF2B5EF4-FFF2-40B4-BE49-F238E27FC236}">
                <a16:creationId xmlns:a16="http://schemas.microsoft.com/office/drawing/2014/main" id="{74DE1425-9A90-4B67-9764-90B5DEE2AAF6}"/>
              </a:ext>
            </a:extLst>
          </p:cNvPr>
          <p:cNvSpPr>
            <a:spLocks noGrp="1"/>
          </p:cNvSpPr>
          <p:nvPr>
            <p:ph idx="1"/>
          </p:nvPr>
        </p:nvSpPr>
        <p:spPr/>
        <p:txBody>
          <a:bodyPr>
            <a:normAutofit/>
          </a:bodyPr>
          <a:lstStyle/>
          <a:p>
            <a:pPr marL="0" indent="0">
              <a:buNone/>
            </a:pPr>
            <a:r>
              <a:rPr lang="en-GB" sz="2400" dirty="0">
                <a:solidFill>
                  <a:schemeClr val="bg1"/>
                </a:solidFill>
              </a:rPr>
              <a:t>Any Question Please?</a:t>
            </a:r>
          </a:p>
          <a:p>
            <a:pPr marL="0" indent="0">
              <a:buNone/>
            </a:pPr>
            <a:endParaRPr lang="en-GB" sz="2400" dirty="0">
              <a:solidFill>
                <a:schemeClr val="bg1"/>
              </a:solidFill>
            </a:endParaRPr>
          </a:p>
          <a:p>
            <a:pPr marL="0" indent="0">
              <a:buNone/>
            </a:pPr>
            <a:r>
              <a:rPr lang="en-GB" sz="2400" dirty="0">
                <a:solidFill>
                  <a:schemeClr val="bg1"/>
                </a:solidFill>
              </a:rPr>
              <a:t>You can contact me at: </a:t>
            </a:r>
            <a:r>
              <a:rPr lang="en-GB" sz="2400" dirty="0">
                <a:solidFill>
                  <a:srgbClr val="FFFF00"/>
                </a:solidFill>
              </a:rPr>
              <a:t>quratulain@uosahiwal.edu.pk</a:t>
            </a:r>
          </a:p>
          <a:p>
            <a:pPr marL="0" indent="0">
              <a:buNone/>
            </a:pPr>
            <a:endParaRPr lang="en-GB" sz="2400" dirty="0">
              <a:solidFill>
                <a:srgbClr val="FFFF00"/>
              </a:solidFill>
            </a:endParaRPr>
          </a:p>
          <a:p>
            <a:pPr marL="0" indent="0">
              <a:buNone/>
            </a:pPr>
            <a:r>
              <a:rPr lang="en-GB" sz="2400" dirty="0">
                <a:solidFill>
                  <a:schemeClr val="bg1"/>
                </a:solidFill>
              </a:rPr>
              <a:t>Your Query will be answered within one working day.</a:t>
            </a:r>
          </a:p>
        </p:txBody>
      </p:sp>
      <p:sp>
        <p:nvSpPr>
          <p:cNvPr id="4" name="Slide Number Placeholder 3">
            <a:extLst>
              <a:ext uri="{FF2B5EF4-FFF2-40B4-BE49-F238E27FC236}">
                <a16:creationId xmlns:a16="http://schemas.microsoft.com/office/drawing/2014/main" id="{37BD1172-222E-4D7F-8121-D1CADE0CF05D}"/>
              </a:ext>
            </a:extLst>
          </p:cNvPr>
          <p:cNvSpPr>
            <a:spLocks noGrp="1"/>
          </p:cNvSpPr>
          <p:nvPr>
            <p:ph type="sldNum" sz="quarter" idx="12"/>
          </p:nvPr>
        </p:nvSpPr>
        <p:spPr/>
        <p:txBody>
          <a:bodyPr/>
          <a:lstStyle/>
          <a:p>
            <a:fld id="{8CFCEDFA-26A8-4516-B8CE-85B2DA0EF285}" type="slidenum">
              <a:rPr lang="en-US">
                <a:solidFill>
                  <a:prstClr val="black">
                    <a:tint val="75000"/>
                  </a:prstClr>
                </a:solidFill>
                <a:latin typeface="Calibri"/>
              </a:rPr>
              <a:pPr/>
              <a:t>29</a:t>
            </a:fld>
            <a:endParaRPr lang="en-US">
              <a:solidFill>
                <a:prstClr val="black">
                  <a:tint val="75000"/>
                </a:prstClr>
              </a:solidFill>
              <a:latin typeface="Calibri"/>
            </a:endParaRPr>
          </a:p>
        </p:txBody>
      </p:sp>
      <p:pic>
        <p:nvPicPr>
          <p:cNvPr id="5" name="Picture 4" descr="A picture containing drawing&#10;&#10;Description automatically generated">
            <a:extLst>
              <a:ext uri="{FF2B5EF4-FFF2-40B4-BE49-F238E27FC236}">
                <a16:creationId xmlns:a16="http://schemas.microsoft.com/office/drawing/2014/main" id="{7AA6BE49-B88F-4AFE-B545-2036304501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Tree>
    <p:extLst>
      <p:ext uri="{BB962C8B-B14F-4D97-AF65-F5344CB8AC3E}">
        <p14:creationId xmlns:p14="http://schemas.microsoft.com/office/powerpoint/2010/main" val="1366766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D6AD0-24C5-4D3C-AF49-6D02730EBFD2}"/>
              </a:ext>
            </a:extLst>
          </p:cNvPr>
          <p:cNvSpPr>
            <a:spLocks noGrp="1"/>
          </p:cNvSpPr>
          <p:nvPr>
            <p:ph type="title"/>
          </p:nvPr>
        </p:nvSpPr>
        <p:spPr>
          <a:xfrm>
            <a:off x="1984717" y="2857500"/>
            <a:ext cx="8229600" cy="1143000"/>
          </a:xfrm>
        </p:spPr>
        <p:txBody>
          <a:bodyPr/>
          <a:lstStyle/>
          <a:p>
            <a:r>
              <a:rPr lang="en-US" dirty="0">
                <a:solidFill>
                  <a:srgbClr val="FFFF00"/>
                </a:solidFill>
              </a:rPr>
              <a:t>Some Definitions</a:t>
            </a:r>
          </a:p>
        </p:txBody>
      </p:sp>
      <p:sp>
        <p:nvSpPr>
          <p:cNvPr id="4" name="Slide Number Placeholder 3">
            <a:extLst>
              <a:ext uri="{FF2B5EF4-FFF2-40B4-BE49-F238E27FC236}">
                <a16:creationId xmlns:a16="http://schemas.microsoft.com/office/drawing/2014/main" id="{4F4C186D-2B81-4D1A-8C59-8D274302D0F6}"/>
              </a:ext>
            </a:extLst>
          </p:cNvPr>
          <p:cNvSpPr>
            <a:spLocks noGrp="1"/>
          </p:cNvSpPr>
          <p:nvPr>
            <p:ph type="sldNum" sz="quarter" idx="12"/>
          </p:nvPr>
        </p:nvSpPr>
        <p:spPr/>
        <p:txBody>
          <a:bodyPr/>
          <a:lstStyle/>
          <a:p>
            <a:fld id="{56A5DDDE-CD7A-48BA-A54E-4D75B685EBA8}" type="slidenum">
              <a:rPr lang="en-US">
                <a:solidFill>
                  <a:prstClr val="black">
                    <a:tint val="75000"/>
                  </a:prstClr>
                </a:solidFill>
                <a:latin typeface="Calibri"/>
              </a:rPr>
              <a:pPr/>
              <a:t>3</a:t>
            </a:fld>
            <a:endParaRPr lang="en-US">
              <a:solidFill>
                <a:prstClr val="black">
                  <a:tint val="75000"/>
                </a:prstClr>
              </a:solidFill>
              <a:latin typeface="Calibri"/>
            </a:endParaRPr>
          </a:p>
        </p:txBody>
      </p:sp>
    </p:spTree>
    <p:extLst>
      <p:ext uri="{BB962C8B-B14F-4D97-AF65-F5344CB8AC3E}">
        <p14:creationId xmlns:p14="http://schemas.microsoft.com/office/powerpoint/2010/main" val="1798260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3F62-DAED-434C-98D1-67970E28FE03}"/>
              </a:ext>
            </a:extLst>
          </p:cNvPr>
          <p:cNvSpPr>
            <a:spLocks noGrp="1"/>
          </p:cNvSpPr>
          <p:nvPr>
            <p:ph type="title"/>
          </p:nvPr>
        </p:nvSpPr>
        <p:spPr/>
        <p:txBody>
          <a:bodyPr>
            <a:normAutofit/>
          </a:bodyPr>
          <a:lstStyle/>
          <a:p>
            <a:r>
              <a:rPr lang="en-GB" sz="4000" b="1" dirty="0">
                <a:solidFill>
                  <a:srgbClr val="FFFF00"/>
                </a:solidFill>
              </a:rPr>
              <a:t>Further Readings</a:t>
            </a:r>
          </a:p>
        </p:txBody>
      </p:sp>
      <p:sp>
        <p:nvSpPr>
          <p:cNvPr id="3" name="Content Placeholder 2">
            <a:extLst>
              <a:ext uri="{FF2B5EF4-FFF2-40B4-BE49-F238E27FC236}">
                <a16:creationId xmlns:a16="http://schemas.microsoft.com/office/drawing/2014/main" id="{74DE1425-9A90-4B67-9764-90B5DEE2AAF6}"/>
              </a:ext>
            </a:extLst>
          </p:cNvPr>
          <p:cNvSpPr>
            <a:spLocks noGrp="1"/>
          </p:cNvSpPr>
          <p:nvPr>
            <p:ph idx="1"/>
          </p:nvPr>
        </p:nvSpPr>
        <p:spPr/>
        <p:txBody>
          <a:bodyPr>
            <a:normAutofit/>
          </a:bodyPr>
          <a:lstStyle/>
          <a:p>
            <a:r>
              <a:rPr lang="en-GB" sz="2400" dirty="0">
                <a:solidFill>
                  <a:schemeClr val="bg1"/>
                </a:solidFill>
              </a:rPr>
              <a:t>Software Engineering by Ian Sommerville, Chapter 1.</a:t>
            </a:r>
          </a:p>
          <a:p>
            <a:pPr marL="0" indent="0">
              <a:buNone/>
            </a:pPr>
            <a:endParaRPr lang="en-GB" sz="2400" dirty="0">
              <a:solidFill>
                <a:schemeClr val="bg1"/>
              </a:solidFill>
            </a:endParaRPr>
          </a:p>
          <a:p>
            <a:r>
              <a:rPr lang="en-GB" sz="2400" dirty="0">
                <a:solidFill>
                  <a:schemeClr val="bg1"/>
                </a:solidFill>
              </a:rPr>
              <a:t>New Software Engineering by Sue Conger, Ch. 1 Pages: 1-5</a:t>
            </a:r>
          </a:p>
          <a:p>
            <a:pPr marL="0" indent="0">
              <a:buNone/>
            </a:pPr>
            <a:endParaRPr lang="en-GB" sz="2400" dirty="0">
              <a:solidFill>
                <a:schemeClr val="bg1"/>
              </a:solidFill>
            </a:endParaRPr>
          </a:p>
        </p:txBody>
      </p:sp>
      <p:sp>
        <p:nvSpPr>
          <p:cNvPr id="4" name="Slide Number Placeholder 3">
            <a:extLst>
              <a:ext uri="{FF2B5EF4-FFF2-40B4-BE49-F238E27FC236}">
                <a16:creationId xmlns:a16="http://schemas.microsoft.com/office/drawing/2014/main" id="{37BD1172-222E-4D7F-8121-D1CADE0CF05D}"/>
              </a:ext>
            </a:extLst>
          </p:cNvPr>
          <p:cNvSpPr>
            <a:spLocks noGrp="1"/>
          </p:cNvSpPr>
          <p:nvPr>
            <p:ph type="sldNum" sz="quarter" idx="12"/>
          </p:nvPr>
        </p:nvSpPr>
        <p:spPr/>
        <p:txBody>
          <a:bodyPr/>
          <a:lstStyle/>
          <a:p>
            <a:fld id="{8CFCEDFA-26A8-4516-B8CE-85B2DA0EF285}" type="slidenum">
              <a:rPr lang="en-US">
                <a:solidFill>
                  <a:prstClr val="black">
                    <a:tint val="75000"/>
                  </a:prstClr>
                </a:solidFill>
                <a:latin typeface="Calibri"/>
              </a:rPr>
              <a:pPr/>
              <a:t>30</a:t>
            </a:fld>
            <a:endParaRPr lang="en-US">
              <a:solidFill>
                <a:prstClr val="black">
                  <a:tint val="75000"/>
                </a:prstClr>
              </a:solidFill>
              <a:latin typeface="Calibri"/>
            </a:endParaRPr>
          </a:p>
        </p:txBody>
      </p:sp>
      <p:pic>
        <p:nvPicPr>
          <p:cNvPr id="5" name="Picture 4" descr="A picture containing drawing&#10;&#10;Description automatically generated">
            <a:extLst>
              <a:ext uri="{FF2B5EF4-FFF2-40B4-BE49-F238E27FC236}">
                <a16:creationId xmlns:a16="http://schemas.microsoft.com/office/drawing/2014/main" id="{2687144E-C9D6-46A2-8BBF-A6E75E42DA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Tree>
    <p:extLst>
      <p:ext uri="{BB962C8B-B14F-4D97-AF65-F5344CB8AC3E}">
        <p14:creationId xmlns:p14="http://schemas.microsoft.com/office/powerpoint/2010/main" val="2803588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3F62-DAED-434C-98D1-67970E28FE03}"/>
              </a:ext>
            </a:extLst>
          </p:cNvPr>
          <p:cNvSpPr>
            <a:spLocks noGrp="1"/>
          </p:cNvSpPr>
          <p:nvPr>
            <p:ph type="title"/>
          </p:nvPr>
        </p:nvSpPr>
        <p:spPr>
          <a:xfrm>
            <a:off x="1828800" y="2743200"/>
            <a:ext cx="8229600" cy="1143000"/>
          </a:xfrm>
        </p:spPr>
        <p:txBody>
          <a:bodyPr>
            <a:normAutofit/>
          </a:bodyPr>
          <a:lstStyle/>
          <a:p>
            <a:r>
              <a:rPr lang="en-GB" sz="4000" dirty="0">
                <a:solidFill>
                  <a:srgbClr val="FFFF00"/>
                </a:solidFill>
              </a:rPr>
              <a:t>Thanks</a:t>
            </a:r>
            <a:endParaRPr lang="en-GB" sz="4000" b="1" dirty="0">
              <a:solidFill>
                <a:srgbClr val="FFFF00"/>
              </a:solidFill>
            </a:endParaRPr>
          </a:p>
        </p:txBody>
      </p:sp>
      <p:sp>
        <p:nvSpPr>
          <p:cNvPr id="4" name="Slide Number Placeholder 3">
            <a:extLst>
              <a:ext uri="{FF2B5EF4-FFF2-40B4-BE49-F238E27FC236}">
                <a16:creationId xmlns:a16="http://schemas.microsoft.com/office/drawing/2014/main" id="{37BD1172-222E-4D7F-8121-D1CADE0CF05D}"/>
              </a:ext>
            </a:extLst>
          </p:cNvPr>
          <p:cNvSpPr>
            <a:spLocks noGrp="1"/>
          </p:cNvSpPr>
          <p:nvPr>
            <p:ph type="sldNum" sz="quarter" idx="12"/>
          </p:nvPr>
        </p:nvSpPr>
        <p:spPr/>
        <p:txBody>
          <a:bodyPr/>
          <a:lstStyle/>
          <a:p>
            <a:fld id="{8CFCEDFA-26A8-4516-B8CE-85B2DA0EF285}" type="slidenum">
              <a:rPr lang="en-US">
                <a:solidFill>
                  <a:prstClr val="black">
                    <a:tint val="75000"/>
                  </a:prstClr>
                </a:solidFill>
                <a:latin typeface="Calibri"/>
              </a:rPr>
              <a:pPr/>
              <a:t>31</a:t>
            </a:fld>
            <a:endParaRPr lang="en-US">
              <a:solidFill>
                <a:prstClr val="black">
                  <a:tint val="75000"/>
                </a:prstClr>
              </a:solidFill>
              <a:latin typeface="Calibri"/>
            </a:endParaRPr>
          </a:p>
        </p:txBody>
      </p:sp>
      <p:pic>
        <p:nvPicPr>
          <p:cNvPr id="6" name="Picture 5" descr="A picture containing drawing&#10;&#10;Description automatically generated">
            <a:extLst>
              <a:ext uri="{FF2B5EF4-FFF2-40B4-BE49-F238E27FC236}">
                <a16:creationId xmlns:a16="http://schemas.microsoft.com/office/drawing/2014/main" id="{B52E0C1F-FEC7-4EDD-B721-02EFBF7B2A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Tree>
    <p:extLst>
      <p:ext uri="{BB962C8B-B14F-4D97-AF65-F5344CB8AC3E}">
        <p14:creationId xmlns:p14="http://schemas.microsoft.com/office/powerpoint/2010/main" val="1549088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FF00"/>
                </a:solidFill>
              </a:rPr>
              <a:t>Software</a:t>
            </a:r>
            <a:endParaRPr lang="en-US" sz="4000" dirty="0">
              <a:solidFill>
                <a:srgbClr val="FFFF00"/>
              </a:solidFill>
            </a:endParaRPr>
          </a:p>
        </p:txBody>
      </p:sp>
      <p:sp>
        <p:nvSpPr>
          <p:cNvPr id="3" name="Content Placeholder 2"/>
          <p:cNvSpPr>
            <a:spLocks noGrp="1"/>
          </p:cNvSpPr>
          <p:nvPr>
            <p:ph idx="1"/>
          </p:nvPr>
        </p:nvSpPr>
        <p:spPr/>
        <p:txBody>
          <a:bodyPr>
            <a:normAutofit/>
          </a:bodyPr>
          <a:lstStyle/>
          <a:p>
            <a:r>
              <a:rPr lang="en-US" sz="2400" b="1" dirty="0">
                <a:solidFill>
                  <a:srgbClr val="FF0000"/>
                </a:solidFill>
              </a:rPr>
              <a:t>Software</a:t>
            </a:r>
            <a:r>
              <a:rPr lang="en-US" sz="2400" b="1" dirty="0">
                <a:solidFill>
                  <a:schemeClr val="bg1"/>
                </a:solidFill>
              </a:rPr>
              <a:t> </a:t>
            </a:r>
            <a:r>
              <a:rPr lang="en-US" sz="2400" dirty="0">
                <a:solidFill>
                  <a:schemeClr val="bg1"/>
                </a:solidFill>
              </a:rPr>
              <a:t>is more than just a program code. </a:t>
            </a:r>
          </a:p>
          <a:p>
            <a:endParaRPr lang="en-US" sz="2400" dirty="0">
              <a:solidFill>
                <a:schemeClr val="bg1"/>
              </a:solidFill>
            </a:endParaRPr>
          </a:p>
          <a:p>
            <a:r>
              <a:rPr lang="en-US" sz="2400" dirty="0">
                <a:solidFill>
                  <a:schemeClr val="bg1"/>
                </a:solidFill>
              </a:rPr>
              <a:t>A program is an executable code, which serves some computational purpose. </a:t>
            </a:r>
          </a:p>
          <a:p>
            <a:endParaRPr lang="en-US" sz="2400" dirty="0">
              <a:solidFill>
                <a:schemeClr val="bg1"/>
              </a:solidFill>
            </a:endParaRPr>
          </a:p>
          <a:p>
            <a:r>
              <a:rPr lang="en-US" sz="2400" dirty="0">
                <a:solidFill>
                  <a:schemeClr val="bg1"/>
                </a:solidFill>
              </a:rPr>
              <a:t>Software is considered to be collection of executable programming code, associated libraries and documentations. </a:t>
            </a:r>
          </a:p>
        </p:txBody>
      </p:sp>
      <p:pic>
        <p:nvPicPr>
          <p:cNvPr id="4" name="Picture 3" descr="A picture containing drawing&#10;&#10;Description automatically generated">
            <a:extLst>
              <a:ext uri="{FF2B5EF4-FFF2-40B4-BE49-F238E27FC236}">
                <a16:creationId xmlns:a16="http://schemas.microsoft.com/office/drawing/2014/main" id="{F17BB9B5-2116-41EB-89DA-B7EA443C2F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
        <p:nvSpPr>
          <p:cNvPr id="5" name="Slide Number Placeholder 4">
            <a:extLst>
              <a:ext uri="{FF2B5EF4-FFF2-40B4-BE49-F238E27FC236}">
                <a16:creationId xmlns:a16="http://schemas.microsoft.com/office/drawing/2014/main" id="{2CF67375-2825-4DE1-AC32-6A614BF56707}"/>
              </a:ext>
            </a:extLst>
          </p:cNvPr>
          <p:cNvSpPr>
            <a:spLocks noGrp="1"/>
          </p:cNvSpPr>
          <p:nvPr>
            <p:ph type="sldNum" sz="quarter" idx="12"/>
          </p:nvPr>
        </p:nvSpPr>
        <p:spPr/>
        <p:txBody>
          <a:bodyPr/>
          <a:lstStyle/>
          <a:p>
            <a:fld id="{56A5DDDE-CD7A-48BA-A54E-4D75B685EBA8}" type="slidenum">
              <a:rPr lang="en-US">
                <a:solidFill>
                  <a:prstClr val="black">
                    <a:tint val="75000"/>
                  </a:prstClr>
                </a:solidFill>
                <a:latin typeface="Calibri"/>
              </a:rPr>
              <a:pPr/>
              <a:t>4</a:t>
            </a:fld>
            <a:endParaRPr lang="en-US">
              <a:solidFill>
                <a:prstClr val="black">
                  <a:tint val="75000"/>
                </a:prstClr>
              </a:solidFill>
              <a:latin typeface="Calibri"/>
            </a:endParaRPr>
          </a:p>
        </p:txBody>
      </p:sp>
    </p:spTree>
    <p:extLst>
      <p:ext uri="{BB962C8B-B14F-4D97-AF65-F5344CB8AC3E}">
        <p14:creationId xmlns:p14="http://schemas.microsoft.com/office/powerpoint/2010/main" val="3314355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FF00"/>
                </a:solidFill>
              </a:rPr>
              <a:t>Software Product</a:t>
            </a:r>
            <a:endParaRPr lang="en-US" sz="4000" dirty="0">
              <a:solidFill>
                <a:srgbClr val="FFFF00"/>
              </a:solidFill>
            </a:endParaRPr>
          </a:p>
        </p:txBody>
      </p:sp>
      <p:sp>
        <p:nvSpPr>
          <p:cNvPr id="3" name="Content Placeholder 2"/>
          <p:cNvSpPr>
            <a:spLocks noGrp="1"/>
          </p:cNvSpPr>
          <p:nvPr>
            <p:ph idx="1"/>
          </p:nvPr>
        </p:nvSpPr>
        <p:spPr/>
        <p:txBody>
          <a:bodyPr>
            <a:normAutofit/>
          </a:bodyPr>
          <a:lstStyle/>
          <a:p>
            <a:r>
              <a:rPr lang="en-US" sz="2400" dirty="0">
                <a:solidFill>
                  <a:schemeClr val="bg1"/>
                </a:solidFill>
              </a:rPr>
              <a:t>Software, when made for a specific requirement is called </a:t>
            </a:r>
            <a:r>
              <a:rPr lang="en-US" sz="2400" b="1" dirty="0">
                <a:solidFill>
                  <a:srgbClr val="FF0000"/>
                </a:solidFill>
              </a:rPr>
              <a:t>software product</a:t>
            </a:r>
            <a:r>
              <a:rPr lang="en-US" sz="2400" b="1" dirty="0">
                <a:solidFill>
                  <a:schemeClr val="bg1"/>
                </a:solidFill>
              </a:rPr>
              <a:t>. </a:t>
            </a:r>
            <a:endParaRPr lang="en-US" sz="2400" dirty="0">
              <a:solidFill>
                <a:schemeClr val="bg1"/>
              </a:solidFill>
            </a:endParaRPr>
          </a:p>
          <a:p>
            <a:endParaRPr lang="en-US" sz="2400" dirty="0">
              <a:solidFill>
                <a:schemeClr val="bg1"/>
              </a:solidFill>
            </a:endParaRPr>
          </a:p>
        </p:txBody>
      </p:sp>
      <p:pic>
        <p:nvPicPr>
          <p:cNvPr id="4" name="Picture 3" descr="A picture containing drawing&#10;&#10;Description automatically generated">
            <a:extLst>
              <a:ext uri="{FF2B5EF4-FFF2-40B4-BE49-F238E27FC236}">
                <a16:creationId xmlns:a16="http://schemas.microsoft.com/office/drawing/2014/main" id="{651D64D0-6C06-4162-848A-21DFDF92F2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
        <p:nvSpPr>
          <p:cNvPr id="5" name="Slide Number Placeholder 4">
            <a:extLst>
              <a:ext uri="{FF2B5EF4-FFF2-40B4-BE49-F238E27FC236}">
                <a16:creationId xmlns:a16="http://schemas.microsoft.com/office/drawing/2014/main" id="{AE92D802-8737-439F-A279-2B0A419F3586}"/>
              </a:ext>
            </a:extLst>
          </p:cNvPr>
          <p:cNvSpPr>
            <a:spLocks noGrp="1"/>
          </p:cNvSpPr>
          <p:nvPr>
            <p:ph type="sldNum" sz="quarter" idx="12"/>
          </p:nvPr>
        </p:nvSpPr>
        <p:spPr/>
        <p:txBody>
          <a:bodyPr/>
          <a:lstStyle/>
          <a:p>
            <a:fld id="{56A5DDDE-CD7A-48BA-A54E-4D75B685EBA8}" type="slidenum">
              <a:rPr lang="en-US">
                <a:solidFill>
                  <a:prstClr val="black">
                    <a:tint val="75000"/>
                  </a:prstClr>
                </a:solidFill>
                <a:latin typeface="Calibri"/>
              </a:rPr>
              <a:pPr/>
              <a:t>5</a:t>
            </a:fld>
            <a:endParaRPr lang="en-US">
              <a:solidFill>
                <a:prstClr val="black">
                  <a:tint val="75000"/>
                </a:prstClr>
              </a:solidFill>
              <a:latin typeface="Calibri"/>
            </a:endParaRPr>
          </a:p>
        </p:txBody>
      </p:sp>
    </p:spTree>
    <p:extLst>
      <p:ext uri="{BB962C8B-B14F-4D97-AF65-F5344CB8AC3E}">
        <p14:creationId xmlns:p14="http://schemas.microsoft.com/office/powerpoint/2010/main" val="3860478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FF00"/>
                </a:solidFill>
              </a:rPr>
              <a:t>Software Engineering </a:t>
            </a:r>
            <a:endParaRPr lang="en-US" sz="4000" dirty="0">
              <a:solidFill>
                <a:srgbClr val="FFFF00"/>
              </a:solidFill>
            </a:endParaRPr>
          </a:p>
        </p:txBody>
      </p:sp>
      <p:sp>
        <p:nvSpPr>
          <p:cNvPr id="3" name="Content Placeholder 2"/>
          <p:cNvSpPr>
            <a:spLocks noGrp="1"/>
          </p:cNvSpPr>
          <p:nvPr>
            <p:ph idx="1"/>
          </p:nvPr>
        </p:nvSpPr>
        <p:spPr/>
        <p:txBody>
          <a:bodyPr>
            <a:normAutofit/>
          </a:bodyPr>
          <a:lstStyle/>
          <a:p>
            <a:r>
              <a:rPr lang="en-US" sz="2400" b="1" dirty="0">
                <a:solidFill>
                  <a:srgbClr val="FF0000"/>
                </a:solidFill>
              </a:rPr>
              <a:t>Software engineering </a:t>
            </a:r>
            <a:r>
              <a:rPr lang="en-US" sz="2400" dirty="0">
                <a:solidFill>
                  <a:schemeClr val="bg1"/>
                </a:solidFill>
              </a:rPr>
              <a:t>is an engineering branch associated with development of software product using well-defined scientific principles, methods and procedures. </a:t>
            </a:r>
          </a:p>
          <a:p>
            <a:endParaRPr lang="en-US" sz="2400" dirty="0">
              <a:solidFill>
                <a:schemeClr val="bg1"/>
              </a:solidFill>
            </a:endParaRPr>
          </a:p>
          <a:p>
            <a:r>
              <a:rPr lang="en-US" sz="2400" dirty="0">
                <a:solidFill>
                  <a:schemeClr val="bg1"/>
                </a:solidFill>
              </a:rPr>
              <a:t>The outcome of software engineering is an efficient and reliable software product. </a:t>
            </a:r>
          </a:p>
        </p:txBody>
      </p:sp>
      <p:sp>
        <p:nvSpPr>
          <p:cNvPr id="4" name="Slide Number Placeholder 3">
            <a:extLst>
              <a:ext uri="{FF2B5EF4-FFF2-40B4-BE49-F238E27FC236}">
                <a16:creationId xmlns:a16="http://schemas.microsoft.com/office/drawing/2014/main" id="{4BE6E5D3-FF6C-47F9-A599-9F8A6E74E372}"/>
              </a:ext>
            </a:extLst>
          </p:cNvPr>
          <p:cNvSpPr>
            <a:spLocks noGrp="1"/>
          </p:cNvSpPr>
          <p:nvPr>
            <p:ph type="sldNum" sz="quarter" idx="12"/>
          </p:nvPr>
        </p:nvSpPr>
        <p:spPr/>
        <p:txBody>
          <a:bodyPr/>
          <a:lstStyle/>
          <a:p>
            <a:fld id="{56A5DDDE-CD7A-48BA-A54E-4D75B685EBA8}" type="slidenum">
              <a:rPr lang="en-US">
                <a:solidFill>
                  <a:prstClr val="black">
                    <a:tint val="75000"/>
                  </a:prstClr>
                </a:solidFill>
                <a:latin typeface="Calibri"/>
              </a:rPr>
              <a:pPr/>
              <a:t>6</a:t>
            </a:fld>
            <a:endParaRPr lang="en-US">
              <a:solidFill>
                <a:prstClr val="black">
                  <a:tint val="75000"/>
                </a:prstClr>
              </a:solidFill>
              <a:latin typeface="Calibri"/>
            </a:endParaRPr>
          </a:p>
        </p:txBody>
      </p:sp>
      <p:pic>
        <p:nvPicPr>
          <p:cNvPr id="5" name="Picture 4" descr="A picture containing drawing&#10;&#10;Description automatically generated">
            <a:extLst>
              <a:ext uri="{FF2B5EF4-FFF2-40B4-BE49-F238E27FC236}">
                <a16:creationId xmlns:a16="http://schemas.microsoft.com/office/drawing/2014/main" id="{CF73B820-8BEF-4AF9-AAED-C2166CB1D3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Tree>
    <p:extLst>
      <p:ext uri="{BB962C8B-B14F-4D97-AF65-F5344CB8AC3E}">
        <p14:creationId xmlns:p14="http://schemas.microsoft.com/office/powerpoint/2010/main" val="1859049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FF00"/>
                </a:solidFill>
              </a:rPr>
              <a:t>Software Engineering(Cont..) </a:t>
            </a:r>
            <a:endParaRPr lang="en-US" sz="4000" dirty="0">
              <a:solidFill>
                <a:srgbClr val="FFFF00"/>
              </a:solidFill>
            </a:endParaRPr>
          </a:p>
        </p:txBody>
      </p:sp>
      <p:sp>
        <p:nvSpPr>
          <p:cNvPr id="3" name="Content Placeholder 2"/>
          <p:cNvSpPr>
            <a:spLocks noGrp="1"/>
          </p:cNvSpPr>
          <p:nvPr>
            <p:ph idx="1"/>
          </p:nvPr>
        </p:nvSpPr>
        <p:spPr/>
        <p:txBody>
          <a:bodyPr>
            <a:normAutofit/>
          </a:bodyPr>
          <a:lstStyle/>
          <a:p>
            <a:pPr marL="0" indent="0">
              <a:buNone/>
            </a:pPr>
            <a:r>
              <a:rPr lang="en-US" sz="2400" dirty="0">
                <a:solidFill>
                  <a:schemeClr val="bg1"/>
                </a:solidFill>
              </a:rPr>
              <a:t>IEEE defines software engineering as: </a:t>
            </a:r>
          </a:p>
          <a:p>
            <a:pPr marL="0" indent="0">
              <a:buNone/>
            </a:pPr>
            <a:endParaRPr lang="en-US" sz="2400" dirty="0">
              <a:solidFill>
                <a:schemeClr val="bg1"/>
              </a:solidFill>
            </a:endParaRPr>
          </a:p>
          <a:p>
            <a:r>
              <a:rPr lang="en-US" sz="2400" dirty="0">
                <a:solidFill>
                  <a:schemeClr val="bg1"/>
                </a:solidFill>
              </a:rPr>
              <a:t>The application of a systematic, disciplined, quantifiable approach to the development, operation, and maintenance of software; that is, the application of engineering to software. </a:t>
            </a:r>
          </a:p>
        </p:txBody>
      </p:sp>
      <p:sp>
        <p:nvSpPr>
          <p:cNvPr id="4" name="Slide Number Placeholder 3">
            <a:extLst>
              <a:ext uri="{FF2B5EF4-FFF2-40B4-BE49-F238E27FC236}">
                <a16:creationId xmlns:a16="http://schemas.microsoft.com/office/drawing/2014/main" id="{B323B823-1140-49AE-AFAF-4A7CF9C810FE}"/>
              </a:ext>
            </a:extLst>
          </p:cNvPr>
          <p:cNvSpPr>
            <a:spLocks noGrp="1"/>
          </p:cNvSpPr>
          <p:nvPr>
            <p:ph type="sldNum" sz="quarter" idx="12"/>
          </p:nvPr>
        </p:nvSpPr>
        <p:spPr/>
        <p:txBody>
          <a:bodyPr/>
          <a:lstStyle/>
          <a:p>
            <a:fld id="{56A5DDDE-CD7A-48BA-A54E-4D75B685EBA8}" type="slidenum">
              <a:rPr lang="en-US">
                <a:solidFill>
                  <a:prstClr val="black">
                    <a:tint val="75000"/>
                  </a:prstClr>
                </a:solidFill>
                <a:latin typeface="Calibri"/>
              </a:rPr>
              <a:pPr/>
              <a:t>7</a:t>
            </a:fld>
            <a:endParaRPr lang="en-US">
              <a:solidFill>
                <a:prstClr val="black">
                  <a:tint val="75000"/>
                </a:prstClr>
              </a:solidFill>
              <a:latin typeface="Calibri"/>
            </a:endParaRPr>
          </a:p>
        </p:txBody>
      </p:sp>
      <p:pic>
        <p:nvPicPr>
          <p:cNvPr id="5" name="Picture 4" descr="A picture containing drawing&#10;&#10;Description automatically generated">
            <a:extLst>
              <a:ext uri="{FF2B5EF4-FFF2-40B4-BE49-F238E27FC236}">
                <a16:creationId xmlns:a16="http://schemas.microsoft.com/office/drawing/2014/main" id="{6ED127DB-6588-4FE2-AC11-BE5848373C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Tree>
    <p:extLst>
      <p:ext uri="{BB962C8B-B14F-4D97-AF65-F5344CB8AC3E}">
        <p14:creationId xmlns:p14="http://schemas.microsoft.com/office/powerpoint/2010/main" val="3382350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FF00"/>
                </a:solidFill>
              </a:rPr>
              <a:t>Software Evolution </a:t>
            </a:r>
          </a:p>
        </p:txBody>
      </p:sp>
      <p:sp>
        <p:nvSpPr>
          <p:cNvPr id="3" name="Content Placeholder 2"/>
          <p:cNvSpPr>
            <a:spLocks noGrp="1"/>
          </p:cNvSpPr>
          <p:nvPr>
            <p:ph idx="1"/>
          </p:nvPr>
        </p:nvSpPr>
        <p:spPr/>
        <p:txBody>
          <a:bodyPr>
            <a:normAutofit/>
          </a:bodyPr>
          <a:lstStyle/>
          <a:p>
            <a:r>
              <a:rPr lang="en-US" sz="2400" dirty="0">
                <a:solidFill>
                  <a:schemeClr val="bg1"/>
                </a:solidFill>
              </a:rPr>
              <a:t>The process of developing a software product using software engineering principles and methods is referred to as </a:t>
            </a:r>
            <a:r>
              <a:rPr lang="en-US" sz="2400" b="1" dirty="0">
                <a:solidFill>
                  <a:schemeClr val="bg1"/>
                </a:solidFill>
              </a:rPr>
              <a:t>Software Evolution. </a:t>
            </a:r>
          </a:p>
          <a:p>
            <a:endParaRPr lang="en-US" sz="2400" b="1" dirty="0">
              <a:solidFill>
                <a:schemeClr val="bg1"/>
              </a:solidFill>
            </a:endParaRPr>
          </a:p>
          <a:p>
            <a:r>
              <a:rPr lang="en-US" sz="2400" dirty="0">
                <a:solidFill>
                  <a:schemeClr val="bg1"/>
                </a:solidFill>
              </a:rPr>
              <a:t>This includes the initial development of software and its maintenance and updates, till desired software product is developed, which satisfies the expected requirements. </a:t>
            </a:r>
          </a:p>
        </p:txBody>
      </p:sp>
      <p:sp>
        <p:nvSpPr>
          <p:cNvPr id="4" name="Slide Number Placeholder 3">
            <a:extLst>
              <a:ext uri="{FF2B5EF4-FFF2-40B4-BE49-F238E27FC236}">
                <a16:creationId xmlns:a16="http://schemas.microsoft.com/office/drawing/2014/main" id="{505E64CE-CE18-4828-BF57-B0D89D3A0556}"/>
              </a:ext>
            </a:extLst>
          </p:cNvPr>
          <p:cNvSpPr>
            <a:spLocks noGrp="1"/>
          </p:cNvSpPr>
          <p:nvPr>
            <p:ph type="sldNum" sz="quarter" idx="12"/>
          </p:nvPr>
        </p:nvSpPr>
        <p:spPr/>
        <p:txBody>
          <a:bodyPr/>
          <a:lstStyle/>
          <a:p>
            <a:fld id="{56A5DDDE-CD7A-48BA-A54E-4D75B685EBA8}" type="slidenum">
              <a:rPr lang="en-US">
                <a:solidFill>
                  <a:prstClr val="black">
                    <a:tint val="75000"/>
                  </a:prstClr>
                </a:solidFill>
                <a:latin typeface="Calibri"/>
              </a:rPr>
              <a:pPr/>
              <a:t>8</a:t>
            </a:fld>
            <a:endParaRPr lang="en-US">
              <a:solidFill>
                <a:prstClr val="black">
                  <a:tint val="75000"/>
                </a:prstClr>
              </a:solidFill>
              <a:latin typeface="Calibri"/>
            </a:endParaRPr>
          </a:p>
        </p:txBody>
      </p:sp>
      <p:pic>
        <p:nvPicPr>
          <p:cNvPr id="5" name="Picture 4" descr="A picture containing drawing&#10;&#10;Description automatically generated">
            <a:extLst>
              <a:ext uri="{FF2B5EF4-FFF2-40B4-BE49-F238E27FC236}">
                <a16:creationId xmlns:a16="http://schemas.microsoft.com/office/drawing/2014/main" id="{9FBA2C67-21AB-424C-BB2D-048F0D8B53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Tree>
    <p:extLst>
      <p:ext uri="{BB962C8B-B14F-4D97-AF65-F5344CB8AC3E}">
        <p14:creationId xmlns:p14="http://schemas.microsoft.com/office/powerpoint/2010/main" val="2502845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FF00"/>
                </a:solidFill>
              </a:rPr>
              <a:t>Software Evolution(Cont..) </a:t>
            </a:r>
            <a:endParaRPr lang="en-US" sz="4000" dirty="0">
              <a:solidFill>
                <a:srgbClr val="FFFF00"/>
              </a:solidFill>
            </a:endParaRP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600200"/>
            <a:ext cx="830580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a:extLst>
              <a:ext uri="{FF2B5EF4-FFF2-40B4-BE49-F238E27FC236}">
                <a16:creationId xmlns:a16="http://schemas.microsoft.com/office/drawing/2014/main" id="{82455C6D-3152-4A39-9303-E65851BB3FA3}"/>
              </a:ext>
            </a:extLst>
          </p:cNvPr>
          <p:cNvSpPr>
            <a:spLocks noGrp="1"/>
          </p:cNvSpPr>
          <p:nvPr>
            <p:ph type="sldNum" sz="quarter" idx="12"/>
          </p:nvPr>
        </p:nvSpPr>
        <p:spPr/>
        <p:txBody>
          <a:bodyPr/>
          <a:lstStyle/>
          <a:p>
            <a:fld id="{56A5DDDE-CD7A-48BA-A54E-4D75B685EBA8}" type="slidenum">
              <a:rPr lang="en-US">
                <a:solidFill>
                  <a:prstClr val="black">
                    <a:tint val="75000"/>
                  </a:prstClr>
                </a:solidFill>
                <a:latin typeface="Calibri"/>
              </a:rPr>
              <a:pPr/>
              <a:t>9</a:t>
            </a:fld>
            <a:endParaRPr lang="en-US">
              <a:solidFill>
                <a:prstClr val="black">
                  <a:tint val="75000"/>
                </a:prstClr>
              </a:solidFill>
              <a:latin typeface="Calibri"/>
            </a:endParaRPr>
          </a:p>
        </p:txBody>
      </p:sp>
      <p:pic>
        <p:nvPicPr>
          <p:cNvPr id="6" name="Picture 5" descr="A picture containing drawing&#10;&#10;Description automatically generated">
            <a:extLst>
              <a:ext uri="{FF2B5EF4-FFF2-40B4-BE49-F238E27FC236}">
                <a16:creationId xmlns:a16="http://schemas.microsoft.com/office/drawing/2014/main" id="{BE6878BC-41EE-4DE8-A0F0-40D8E4F028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4800" y="136525"/>
            <a:ext cx="908400" cy="724610"/>
          </a:xfrm>
          <a:prstGeom prst="rect">
            <a:avLst/>
          </a:prstGeom>
        </p:spPr>
      </p:pic>
    </p:spTree>
    <p:extLst>
      <p:ext uri="{BB962C8B-B14F-4D97-AF65-F5344CB8AC3E}">
        <p14:creationId xmlns:p14="http://schemas.microsoft.com/office/powerpoint/2010/main" val="63650420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975</Words>
  <Application>Microsoft Office PowerPoint</Application>
  <PresentationFormat>Widescreen</PresentationFormat>
  <Paragraphs>163</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1_Office Theme</vt:lpstr>
      <vt:lpstr>Software Engineering Lecture # 2</vt:lpstr>
      <vt:lpstr>Course Objective</vt:lpstr>
      <vt:lpstr>Some Definitions</vt:lpstr>
      <vt:lpstr>Software</vt:lpstr>
      <vt:lpstr>Software Product</vt:lpstr>
      <vt:lpstr>Software Engineering </vt:lpstr>
      <vt:lpstr>Software Engineering(Cont..) </vt:lpstr>
      <vt:lpstr>Software Evolution </vt:lpstr>
      <vt:lpstr>Software Evolution(Cont..) </vt:lpstr>
      <vt:lpstr>Software Paradigms(Cont..) </vt:lpstr>
      <vt:lpstr>Software Paradigms(Cont..) </vt:lpstr>
      <vt:lpstr>Software Paradigms(Cont..) </vt:lpstr>
      <vt:lpstr>Software Development Paradigm </vt:lpstr>
      <vt:lpstr>Software Design Paradigm </vt:lpstr>
      <vt:lpstr>Programming Paradigm </vt:lpstr>
      <vt:lpstr>Need of Software Engineering </vt:lpstr>
      <vt:lpstr>Need of Software Engineering(Cont..)</vt:lpstr>
      <vt:lpstr>Need of Software Engineering(Cont..)</vt:lpstr>
      <vt:lpstr>Need of Software Engineering(Cont..)</vt:lpstr>
      <vt:lpstr>Need of Software Engineering(Cont..)</vt:lpstr>
      <vt:lpstr>Need of Software Engineering(Cont..)</vt:lpstr>
      <vt:lpstr>Characteristics of good software </vt:lpstr>
      <vt:lpstr>Characteristics of good software(Cont..) </vt:lpstr>
      <vt:lpstr>Characteristics of good software(Cont..) </vt:lpstr>
      <vt:lpstr>Characteristics of good software(Cont..)  </vt:lpstr>
      <vt:lpstr>What is CASE?</vt:lpstr>
      <vt:lpstr>What is CASE? (Cont..)</vt:lpstr>
      <vt:lpstr>Recommended Books</vt:lpstr>
      <vt:lpstr>Questions</vt:lpstr>
      <vt:lpstr>Further Readings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Lecture # 2</dc:title>
  <dc:creator>quratulain ramzan</dc:creator>
  <cp:lastModifiedBy>quratulain ramzan</cp:lastModifiedBy>
  <cp:revision>1</cp:revision>
  <dcterms:created xsi:type="dcterms:W3CDTF">2021-03-09T09:10:38Z</dcterms:created>
  <dcterms:modified xsi:type="dcterms:W3CDTF">2021-03-09T09:14:35Z</dcterms:modified>
</cp:coreProperties>
</file>