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4" r:id="rId2"/>
    <p:sldId id="276" r:id="rId3"/>
    <p:sldId id="257" r:id="rId4"/>
    <p:sldId id="258" r:id="rId5"/>
    <p:sldId id="259" r:id="rId6"/>
    <p:sldId id="298" r:id="rId7"/>
    <p:sldId id="260" r:id="rId8"/>
    <p:sldId id="261" r:id="rId9"/>
    <p:sldId id="262" r:id="rId10"/>
    <p:sldId id="263" r:id="rId11"/>
    <p:sldId id="293" r:id="rId12"/>
    <p:sldId id="297" r:id="rId13"/>
    <p:sldId id="264" r:id="rId14"/>
    <p:sldId id="265" r:id="rId15"/>
    <p:sldId id="266" r:id="rId16"/>
    <p:sldId id="291" r:id="rId17"/>
    <p:sldId id="290" r:id="rId18"/>
    <p:sldId id="29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8EEE0-68CD-46EB-B152-6E615D374AA8}" type="datetimeFigureOut">
              <a:rPr lang="en-GB" smtClean="0"/>
              <a:pPr/>
              <a:t>13/10/2021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2E0CC-9A09-41CB-8AB3-A254584C6DBC}" type="slidenum">
              <a:rPr lang="en-GB" smtClean="0"/>
              <a:pPr/>
              <a:t>‹#›</a:t>
            </a:fld>
            <a:endParaRPr lang="en-GB"/>
          </a:p>
        </p:txBody>
      </p:sp>
    </p:spTree>
    <p:extLst>
      <p:ext uri="{BB962C8B-B14F-4D97-AF65-F5344CB8AC3E}">
        <p14:creationId xmlns:p14="http://schemas.microsoft.com/office/powerpoint/2010/main" xmlns="" val="283004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9938"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Contemplated- anticipated</a:t>
            </a:r>
          </a:p>
          <a:p>
            <a:endParaRPr lang="en-US" dirty="0"/>
          </a:p>
          <a:p>
            <a:r>
              <a:rPr lang="en-US" dirty="0"/>
              <a:t>Segregated- keep apart</a:t>
            </a:r>
          </a:p>
        </p:txBody>
      </p:sp>
      <p:sp>
        <p:nvSpPr>
          <p:cNvPr id="4" name="Slide Number Placeholder 3"/>
          <p:cNvSpPr>
            <a:spLocks noGrp="1"/>
          </p:cNvSpPr>
          <p:nvPr>
            <p:ph type="sldNum" sz="quarter" idx="5"/>
          </p:nvPr>
        </p:nvSpPr>
        <p:spPr/>
        <p:txBody>
          <a:bodyPr/>
          <a:lstStyle/>
          <a:p>
            <a:fld id="{3CD2E0CC-9A09-41CB-8AB3-A254584C6DBC}" type="slidenum">
              <a:rPr lang="en-GB" smtClean="0"/>
              <a:pPr/>
              <a:t>7</a:t>
            </a:fld>
            <a:endParaRPr lang="en-GB"/>
          </a:p>
        </p:txBody>
      </p:sp>
    </p:spTree>
    <p:extLst>
      <p:ext uri="{BB962C8B-B14F-4D97-AF65-F5344CB8AC3E}">
        <p14:creationId xmlns:p14="http://schemas.microsoft.com/office/powerpoint/2010/main" xmlns="" val="374414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D2E0CC-9A09-41CB-8AB3-A254584C6DB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9876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E935B8-2F3D-4204-A16D-0D6AB54C0F26}" type="datetime1">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365156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A8B88E-30A7-437F-B792-3BCF360FE008}" type="datetime1">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208574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54DB9-BF9D-4198-83A7-2BDAB428F890}" type="datetime1">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75443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60A9B-4B2F-4D45-AAD7-7862DB42510B}" type="datetime1">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39926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258A6-40C8-4A5B-9FDB-B3CADB9BBD58}" type="datetime1">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9317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4AB402-0229-4A03-8AE1-BDF193B8C036}" type="datetime1">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29977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17E89B-F0BD-4E42-96E1-C93E543A7F43}" type="datetime1">
              <a:rPr lang="en-US" smtClean="0"/>
              <a:pPr/>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2906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C5D86F-9344-4EF2-9CAD-B8205058B325}" type="datetime1">
              <a:rPr lang="en-US" smtClean="0"/>
              <a:pPr/>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384733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57A05-8D8A-4A85-A789-D59A7CEE8609}" type="datetime1">
              <a:rPr lang="en-US" smtClean="0"/>
              <a:pPr/>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123010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A1A284-4DA0-49F7-A0D4-42E18AB07443}" type="datetime1">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203209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6B614-5705-43A7-B0BC-FADCAFE78679}" type="datetime1">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9983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43B1B-58FF-437B-93F9-20B5AD328B6A}" type="datetime1">
              <a:rPr lang="en-US" smtClean="0"/>
              <a:pPr/>
              <a:t>10/13/2021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5331F-9BE7-4660-88CE-3926D5BEDBF3}" type="slidenum">
              <a:rPr lang="en-US" smtClean="0"/>
              <a:pPr/>
              <a:t>‹#›</a:t>
            </a:fld>
            <a:endParaRPr lang="en-US"/>
          </a:p>
        </p:txBody>
      </p:sp>
    </p:spTree>
    <p:extLst>
      <p:ext uri="{BB962C8B-B14F-4D97-AF65-F5344CB8AC3E}">
        <p14:creationId xmlns:p14="http://schemas.microsoft.com/office/powerpoint/2010/main" xmlns="" val="152163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normAutofit/>
          </a:bodyPr>
          <a:lstStyle/>
          <a:p>
            <a:r>
              <a:rPr lang="en-US" sz="4000" b="1" dirty="0">
                <a:solidFill>
                  <a:srgbClr val="FFFF00"/>
                </a:solidFill>
              </a:rPr>
              <a:t>Software Engineering</a:t>
            </a:r>
            <a:r>
              <a:rPr lang="en-US" sz="4000" dirty="0">
                <a:solidFill>
                  <a:schemeClr val="bg1"/>
                </a:solidFill>
              </a:rPr>
              <a:t/>
            </a:r>
            <a:br>
              <a:rPr lang="en-US" sz="4000" dirty="0">
                <a:solidFill>
                  <a:schemeClr val="bg1"/>
                </a:solidFill>
              </a:rPr>
            </a:br>
            <a:r>
              <a:rPr lang="en-US" sz="4000" b="1" dirty="0">
                <a:solidFill>
                  <a:srgbClr val="FF0000"/>
                </a:solidFill>
              </a:rPr>
              <a:t>Lecture # 3</a:t>
            </a:r>
          </a:p>
        </p:txBody>
      </p:sp>
      <p:sp>
        <p:nvSpPr>
          <p:cNvPr id="3" name="Subtitle 2">
            <a:extLst>
              <a:ext uri="{FF2B5EF4-FFF2-40B4-BE49-F238E27FC236}">
                <a16:creationId xmlns:a16="http://schemas.microsoft.com/office/drawing/2014/main" xmlns="" id="{66CDAC86-49B7-412E-AFC3-5DB2C3E904B3}"/>
              </a:ext>
            </a:extLst>
          </p:cNvPr>
          <p:cNvSpPr>
            <a:spLocks noGrp="1"/>
          </p:cNvSpPr>
          <p:nvPr>
            <p:ph type="subTitle" idx="1"/>
          </p:nvPr>
        </p:nvSpPr>
        <p:spPr/>
        <p:txBody>
          <a:bodyPr>
            <a:normAutofit/>
          </a:bodyPr>
          <a:lstStyle/>
          <a:p>
            <a:r>
              <a:rPr lang="en-GB" sz="2400" b="1" dirty="0">
                <a:solidFill>
                  <a:schemeClr val="bg1"/>
                </a:solidFill>
              </a:rPr>
              <a:t>Quratulain</a:t>
            </a:r>
          </a:p>
          <a:p>
            <a:r>
              <a:rPr lang="en-GB" sz="2400" b="1" dirty="0">
                <a:solidFill>
                  <a:schemeClr val="bg1"/>
                </a:solidFill>
              </a:rPr>
              <a:t>Lecturer</a:t>
            </a:r>
          </a:p>
          <a:p>
            <a:r>
              <a:rPr lang="en-GB" sz="2400" b="1" dirty="0">
                <a:solidFill>
                  <a:schemeClr val="bg1"/>
                </a:solidFill>
              </a:rPr>
              <a:t>Department of Computer Science</a:t>
            </a:r>
          </a:p>
          <a:p>
            <a:endParaRPr lang="en-GB" sz="2400" b="1" dirty="0">
              <a:solidFill>
                <a:schemeClr val="bg1"/>
              </a:solidFill>
            </a:endParaRPr>
          </a:p>
        </p:txBody>
      </p:sp>
      <p:sp>
        <p:nvSpPr>
          <p:cNvPr id="4" name="Slide Number Placeholder 3">
            <a:extLst>
              <a:ext uri="{FF2B5EF4-FFF2-40B4-BE49-F238E27FC236}">
                <a16:creationId xmlns:a16="http://schemas.microsoft.com/office/drawing/2014/main" xmlns="" id="{D6F17938-DE0F-47A9-B1D6-A792C4B4906A}"/>
              </a:ext>
            </a:extLst>
          </p:cNvPr>
          <p:cNvSpPr>
            <a:spLocks noGrp="1"/>
          </p:cNvSpPr>
          <p:nvPr>
            <p:ph type="sldNum" sz="quarter" idx="12"/>
          </p:nvPr>
        </p:nvSpPr>
        <p:spPr/>
        <p:txBody>
          <a:bodyPr/>
          <a:lstStyle/>
          <a:p>
            <a:fld id="{8CFCEDFA-26A8-4516-B8CE-85B2DA0EF285}" type="slidenum">
              <a:rPr lang="en-US" smtClean="0"/>
              <a:pPr/>
              <a:t>1</a:t>
            </a:fld>
            <a:endParaRPr lang="en-US"/>
          </a:p>
        </p:txBody>
      </p:sp>
      <p:pic>
        <p:nvPicPr>
          <p:cNvPr id="6" name="Picture 5" descr="A picture containing drawing&#10;&#10;Description automatically generated">
            <a:extLst>
              <a:ext uri="{FF2B5EF4-FFF2-40B4-BE49-F238E27FC236}">
                <a16:creationId xmlns:a16="http://schemas.microsoft.com/office/drawing/2014/main" xmlns="" id="{B59918AC-D386-4B50-9B20-2CBF3CC51E2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Tree>
    <p:extLst>
      <p:ext uri="{BB962C8B-B14F-4D97-AF65-F5344CB8AC3E}">
        <p14:creationId xmlns:p14="http://schemas.microsoft.com/office/powerpoint/2010/main" xmlns="" val="316528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Feasibility Study (Cont..)</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It is also analyzed if the project is financially, practically, and technologically feasible for the organization to take up. </a:t>
            </a:r>
          </a:p>
          <a:p>
            <a:endParaRPr lang="en-US" sz="2400" dirty="0">
              <a:solidFill>
                <a:schemeClr val="bg1"/>
              </a:solidFill>
            </a:endParaRPr>
          </a:p>
          <a:p>
            <a:r>
              <a:rPr lang="en-US" sz="2400" dirty="0">
                <a:solidFill>
                  <a:schemeClr val="bg1"/>
                </a:solidFill>
              </a:rPr>
              <a:t>There are many algorithms available, which help the developers to conclude the feasibility of a software project. </a:t>
            </a:r>
          </a:p>
        </p:txBody>
      </p:sp>
      <p:pic>
        <p:nvPicPr>
          <p:cNvPr id="4" name="Picture 3" descr="A picture containing drawing&#10;&#10;Description automatically generated">
            <a:extLst>
              <a:ext uri="{FF2B5EF4-FFF2-40B4-BE49-F238E27FC236}">
                <a16:creationId xmlns:a16="http://schemas.microsoft.com/office/drawing/2014/main" xmlns="" id="{CCAD0358-2465-4246-9AE5-36C879914B8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
        <p:nvSpPr>
          <p:cNvPr id="5" name="Slide Number Placeholder 4">
            <a:extLst>
              <a:ext uri="{FF2B5EF4-FFF2-40B4-BE49-F238E27FC236}">
                <a16:creationId xmlns:a16="http://schemas.microsoft.com/office/drawing/2014/main" xmlns="" id="{4E563FBA-E4E4-43A3-A371-3042919A8519}"/>
              </a:ext>
            </a:extLst>
          </p:cNvPr>
          <p:cNvSpPr>
            <a:spLocks noGrp="1"/>
          </p:cNvSpPr>
          <p:nvPr>
            <p:ph type="sldNum" sz="quarter" idx="12"/>
          </p:nvPr>
        </p:nvSpPr>
        <p:spPr/>
        <p:txBody>
          <a:bodyPr/>
          <a:lstStyle/>
          <a:p>
            <a:fld id="{ACD5331F-9BE7-4660-88CE-3926D5BEDBF3}" type="slidenum">
              <a:rPr lang="en-US" smtClean="0"/>
              <a:pPr/>
              <a:t>10</a:t>
            </a:fld>
            <a:endParaRPr lang="en-US"/>
          </a:p>
        </p:txBody>
      </p:sp>
    </p:spTree>
    <p:extLst>
      <p:ext uri="{BB962C8B-B14F-4D97-AF65-F5344CB8AC3E}">
        <p14:creationId xmlns:p14="http://schemas.microsoft.com/office/powerpoint/2010/main" xmlns="" val="201515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8C6B02-11D6-49B6-A553-4A94C90A3302}"/>
              </a:ext>
            </a:extLst>
          </p:cNvPr>
          <p:cNvSpPr>
            <a:spLocks noGrp="1"/>
          </p:cNvSpPr>
          <p:nvPr>
            <p:ph type="title"/>
          </p:nvPr>
        </p:nvSpPr>
        <p:spPr/>
        <p:txBody>
          <a:bodyPr/>
          <a:lstStyle/>
          <a:p>
            <a:r>
              <a:rPr lang="en-US" sz="4400" b="1" dirty="0">
                <a:solidFill>
                  <a:srgbClr val="FFFF00"/>
                </a:solidFill>
              </a:rPr>
              <a:t>Feasibility Study (Cont..)</a:t>
            </a:r>
            <a:endParaRPr lang="en-US" dirty="0">
              <a:solidFill>
                <a:srgbClr val="FFFF00"/>
              </a:solidFill>
            </a:endParaRPr>
          </a:p>
        </p:txBody>
      </p:sp>
      <p:sp>
        <p:nvSpPr>
          <p:cNvPr id="3" name="Content Placeholder 2">
            <a:extLst>
              <a:ext uri="{FF2B5EF4-FFF2-40B4-BE49-F238E27FC236}">
                <a16:creationId xmlns:a16="http://schemas.microsoft.com/office/drawing/2014/main" xmlns="" id="{23A2DEA0-C2A6-42DC-BBD9-7C23B22955C2}"/>
              </a:ext>
            </a:extLst>
          </p:cNvPr>
          <p:cNvSpPr>
            <a:spLocks noGrp="1"/>
          </p:cNvSpPr>
          <p:nvPr>
            <p:ph idx="1"/>
          </p:nvPr>
        </p:nvSpPr>
        <p:spPr>
          <a:xfrm>
            <a:off x="457200" y="1676400"/>
            <a:ext cx="8229600" cy="4525963"/>
          </a:xfrm>
        </p:spPr>
        <p:txBody>
          <a:bodyPr>
            <a:noAutofit/>
          </a:bodyPr>
          <a:lstStyle/>
          <a:p>
            <a:r>
              <a:rPr lang="en-US" sz="2400" dirty="0">
                <a:solidFill>
                  <a:schemeClr val="bg1"/>
                </a:solidFill>
              </a:rPr>
              <a:t>There are mainly five types of feasibilities checks:</a:t>
            </a:r>
          </a:p>
          <a:p>
            <a:endParaRPr lang="en-US" sz="2400" dirty="0">
              <a:solidFill>
                <a:schemeClr val="bg1"/>
              </a:solidFill>
            </a:endParaRPr>
          </a:p>
          <a:p>
            <a:r>
              <a:rPr lang="en-US" sz="2400" dirty="0">
                <a:solidFill>
                  <a:schemeClr val="bg1"/>
                </a:solidFill>
              </a:rPr>
              <a:t>    </a:t>
            </a:r>
            <a:r>
              <a:rPr lang="en-US" sz="2400" dirty="0">
                <a:solidFill>
                  <a:srgbClr val="FF0000"/>
                </a:solidFill>
              </a:rPr>
              <a:t>Economic: </a:t>
            </a:r>
            <a:r>
              <a:rPr lang="en-US" sz="2400" dirty="0">
                <a:solidFill>
                  <a:schemeClr val="bg1"/>
                </a:solidFill>
              </a:rPr>
              <a:t>Can we complete the project within the budget or not?</a:t>
            </a:r>
          </a:p>
          <a:p>
            <a:r>
              <a:rPr lang="en-US" sz="2400" dirty="0">
                <a:solidFill>
                  <a:schemeClr val="bg1"/>
                </a:solidFill>
              </a:rPr>
              <a:t>   </a:t>
            </a:r>
            <a:r>
              <a:rPr lang="en-US" sz="2400" dirty="0">
                <a:solidFill>
                  <a:srgbClr val="FF0000"/>
                </a:solidFill>
              </a:rPr>
              <a:t> Legal: </a:t>
            </a:r>
            <a:r>
              <a:rPr lang="en-US" sz="2400" dirty="0">
                <a:solidFill>
                  <a:schemeClr val="bg1"/>
                </a:solidFill>
              </a:rPr>
              <a:t>Can we handle this project as cyber law and other regulatory framework/compliances.</a:t>
            </a:r>
          </a:p>
          <a:p>
            <a:r>
              <a:rPr lang="en-US" sz="2400" dirty="0">
                <a:solidFill>
                  <a:srgbClr val="FF0000"/>
                </a:solidFill>
              </a:rPr>
              <a:t>    Operation feasibility: </a:t>
            </a:r>
            <a:r>
              <a:rPr lang="en-US" sz="2400" dirty="0">
                <a:solidFill>
                  <a:schemeClr val="bg1"/>
                </a:solidFill>
              </a:rPr>
              <a:t>Can we create operations which is expected by the client?</a:t>
            </a:r>
          </a:p>
          <a:p>
            <a:r>
              <a:rPr lang="en-US" sz="2400" dirty="0">
                <a:solidFill>
                  <a:srgbClr val="FF0000"/>
                </a:solidFill>
              </a:rPr>
              <a:t>    Technical: </a:t>
            </a:r>
            <a:r>
              <a:rPr lang="en-US" sz="2400" dirty="0">
                <a:solidFill>
                  <a:schemeClr val="bg1"/>
                </a:solidFill>
              </a:rPr>
              <a:t>Need to check whether the current computer system can support the software</a:t>
            </a:r>
          </a:p>
          <a:p>
            <a:r>
              <a:rPr lang="en-US" sz="2400" dirty="0">
                <a:solidFill>
                  <a:schemeClr val="bg1"/>
                </a:solidFill>
              </a:rPr>
              <a:t>    </a:t>
            </a:r>
            <a:r>
              <a:rPr lang="en-US" sz="2400" dirty="0">
                <a:solidFill>
                  <a:srgbClr val="FF0000"/>
                </a:solidFill>
              </a:rPr>
              <a:t>Schedule: </a:t>
            </a:r>
            <a:r>
              <a:rPr lang="en-US" sz="2400" dirty="0">
                <a:solidFill>
                  <a:schemeClr val="bg1"/>
                </a:solidFill>
              </a:rPr>
              <a:t>Decide that the project can be completed within the given schedule or not. </a:t>
            </a:r>
          </a:p>
        </p:txBody>
      </p:sp>
      <p:sp>
        <p:nvSpPr>
          <p:cNvPr id="4" name="Slide Number Placeholder 3">
            <a:extLst>
              <a:ext uri="{FF2B5EF4-FFF2-40B4-BE49-F238E27FC236}">
                <a16:creationId xmlns:a16="http://schemas.microsoft.com/office/drawing/2014/main" xmlns="" id="{0D69F146-2C79-4C11-A462-A1CAEC0EF566}"/>
              </a:ext>
            </a:extLst>
          </p:cNvPr>
          <p:cNvSpPr>
            <a:spLocks noGrp="1"/>
          </p:cNvSpPr>
          <p:nvPr>
            <p:ph type="sldNum" sz="quarter" idx="12"/>
          </p:nvPr>
        </p:nvSpPr>
        <p:spPr/>
        <p:txBody>
          <a:bodyPr/>
          <a:lstStyle/>
          <a:p>
            <a:fld id="{ACD5331F-9BE7-4660-88CE-3926D5BEDBF3}" type="slidenum">
              <a:rPr lang="en-US" smtClean="0"/>
              <a:pPr/>
              <a:t>11</a:t>
            </a:fld>
            <a:endParaRPr lang="en-US"/>
          </a:p>
        </p:txBody>
      </p:sp>
    </p:spTree>
    <p:extLst>
      <p:ext uri="{BB962C8B-B14F-4D97-AF65-F5344CB8AC3E}">
        <p14:creationId xmlns:p14="http://schemas.microsoft.com/office/powerpoint/2010/main" xmlns="" val="294830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06A23-3442-4393-B951-4DC5E758EDA7}"/>
              </a:ext>
            </a:extLst>
          </p:cNvPr>
          <p:cNvSpPr>
            <a:spLocks noGrp="1"/>
          </p:cNvSpPr>
          <p:nvPr>
            <p:ph type="title"/>
          </p:nvPr>
        </p:nvSpPr>
        <p:spPr/>
        <p:txBody>
          <a:bodyPr>
            <a:normAutofit fontScale="90000"/>
          </a:bodyPr>
          <a:lstStyle/>
          <a:p>
            <a:r>
              <a:rPr lang="en-US" dirty="0">
                <a:solidFill>
                  <a:srgbClr val="FFFF00"/>
                </a:solidFill>
              </a:rPr>
              <a:t>Planning</a:t>
            </a:r>
            <a:br>
              <a:rPr lang="en-US" dirty="0">
                <a:solidFill>
                  <a:srgbClr val="FFFF00"/>
                </a:solidFill>
              </a:rPr>
            </a:br>
            <a:endParaRPr lang="en-US" dirty="0">
              <a:solidFill>
                <a:srgbClr val="FFFF00"/>
              </a:solidFill>
            </a:endParaRPr>
          </a:p>
        </p:txBody>
      </p:sp>
      <p:sp>
        <p:nvSpPr>
          <p:cNvPr id="3" name="Content Placeholder 2">
            <a:extLst>
              <a:ext uri="{FF2B5EF4-FFF2-40B4-BE49-F238E27FC236}">
                <a16:creationId xmlns:a16="http://schemas.microsoft.com/office/drawing/2014/main" xmlns="" id="{BC2C13E4-9965-474E-92A7-CBA9998EE7C5}"/>
              </a:ext>
            </a:extLst>
          </p:cNvPr>
          <p:cNvSpPr>
            <a:spLocks noGrp="1"/>
          </p:cNvSpPr>
          <p:nvPr>
            <p:ph idx="1"/>
          </p:nvPr>
        </p:nvSpPr>
        <p:spPr/>
        <p:txBody>
          <a:bodyPr/>
          <a:lstStyle/>
          <a:p>
            <a:r>
              <a:rPr lang="en-US" dirty="0">
                <a:solidFill>
                  <a:schemeClr val="bg1"/>
                </a:solidFill>
              </a:rPr>
              <a:t>Establishes a plan for software engineering work; addresses technical tasks, resources, work products, and work schedule</a:t>
            </a:r>
          </a:p>
          <a:p>
            <a:endParaRPr lang="en-US" dirty="0">
              <a:solidFill>
                <a:schemeClr val="bg1"/>
              </a:solidFill>
            </a:endParaRPr>
          </a:p>
        </p:txBody>
      </p:sp>
      <p:sp>
        <p:nvSpPr>
          <p:cNvPr id="4" name="Slide Number Placeholder 3">
            <a:extLst>
              <a:ext uri="{FF2B5EF4-FFF2-40B4-BE49-F238E27FC236}">
                <a16:creationId xmlns:a16="http://schemas.microsoft.com/office/drawing/2014/main" xmlns="" id="{06746D62-C7FC-442A-A8A5-6E05379B2D60}"/>
              </a:ext>
            </a:extLst>
          </p:cNvPr>
          <p:cNvSpPr>
            <a:spLocks noGrp="1"/>
          </p:cNvSpPr>
          <p:nvPr>
            <p:ph type="sldNum" sz="quarter" idx="12"/>
          </p:nvPr>
        </p:nvSpPr>
        <p:spPr/>
        <p:txBody>
          <a:bodyPr/>
          <a:lstStyle/>
          <a:p>
            <a:fld id="{ACD5331F-9BE7-4660-88CE-3926D5BEDBF3}" type="slidenum">
              <a:rPr lang="en-US" smtClean="0"/>
              <a:pPr/>
              <a:t>12</a:t>
            </a:fld>
            <a:endParaRPr lang="en-US"/>
          </a:p>
        </p:txBody>
      </p:sp>
    </p:spTree>
    <p:extLst>
      <p:ext uri="{BB962C8B-B14F-4D97-AF65-F5344CB8AC3E}">
        <p14:creationId xmlns:p14="http://schemas.microsoft.com/office/powerpoint/2010/main" xmlns="" val="3992795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System Analysis </a:t>
            </a:r>
          </a:p>
        </p:txBody>
      </p:sp>
      <p:sp>
        <p:nvSpPr>
          <p:cNvPr id="3" name="Content Placeholder 2"/>
          <p:cNvSpPr>
            <a:spLocks noGrp="1"/>
          </p:cNvSpPr>
          <p:nvPr>
            <p:ph idx="1"/>
          </p:nvPr>
        </p:nvSpPr>
        <p:spPr/>
        <p:txBody>
          <a:bodyPr>
            <a:normAutofit/>
          </a:bodyPr>
          <a:lstStyle/>
          <a:p>
            <a:r>
              <a:rPr lang="en-US" sz="2400" dirty="0">
                <a:solidFill>
                  <a:schemeClr val="bg1"/>
                </a:solidFill>
              </a:rPr>
              <a:t>At this step the developers decide a roadmap of their plan and try to bring up the best software model suitable for the project. </a:t>
            </a:r>
          </a:p>
        </p:txBody>
      </p:sp>
      <p:pic>
        <p:nvPicPr>
          <p:cNvPr id="4" name="Picture 3" descr="A picture containing drawing&#10;&#10;Description automatically generated">
            <a:extLst>
              <a:ext uri="{FF2B5EF4-FFF2-40B4-BE49-F238E27FC236}">
                <a16:creationId xmlns:a16="http://schemas.microsoft.com/office/drawing/2014/main" xmlns="" id="{CB36CCF3-B84F-450F-B2CD-4B7A81C145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
        <p:nvSpPr>
          <p:cNvPr id="5" name="Slide Number Placeholder 4">
            <a:extLst>
              <a:ext uri="{FF2B5EF4-FFF2-40B4-BE49-F238E27FC236}">
                <a16:creationId xmlns:a16="http://schemas.microsoft.com/office/drawing/2014/main" xmlns="" id="{48C3BA8B-51F4-4501-A212-7C8CD4BC906F}"/>
              </a:ext>
            </a:extLst>
          </p:cNvPr>
          <p:cNvSpPr>
            <a:spLocks noGrp="1"/>
          </p:cNvSpPr>
          <p:nvPr>
            <p:ph type="sldNum" sz="quarter" idx="12"/>
          </p:nvPr>
        </p:nvSpPr>
        <p:spPr/>
        <p:txBody>
          <a:bodyPr/>
          <a:lstStyle/>
          <a:p>
            <a:fld id="{ACD5331F-9BE7-4660-88CE-3926D5BEDBF3}" type="slidenum">
              <a:rPr lang="en-US" smtClean="0"/>
              <a:pPr/>
              <a:t>13</a:t>
            </a:fld>
            <a:endParaRPr lang="en-US"/>
          </a:p>
        </p:txBody>
      </p:sp>
    </p:spTree>
    <p:extLst>
      <p:ext uri="{BB962C8B-B14F-4D97-AF65-F5344CB8AC3E}">
        <p14:creationId xmlns:p14="http://schemas.microsoft.com/office/powerpoint/2010/main" xmlns="" val="85132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System Analysis(Cont..) </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System analysis includes understanding of software product limitations, learning system related problems or changes to be done in existing systems beforehand, identifying and addressing the impact of project on organization and personnel etc. </a:t>
            </a:r>
          </a:p>
          <a:p>
            <a:endParaRPr lang="en-US" sz="2400" dirty="0">
              <a:solidFill>
                <a:schemeClr val="bg1"/>
              </a:solidFill>
            </a:endParaRPr>
          </a:p>
        </p:txBody>
      </p:sp>
      <p:pic>
        <p:nvPicPr>
          <p:cNvPr id="4" name="Picture 3" descr="A picture containing drawing&#10;&#10;Description automatically generated">
            <a:extLst>
              <a:ext uri="{FF2B5EF4-FFF2-40B4-BE49-F238E27FC236}">
                <a16:creationId xmlns:a16="http://schemas.microsoft.com/office/drawing/2014/main" xmlns="" id="{3EBE1A8E-8895-4157-9269-B244C5247C7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
        <p:nvSpPr>
          <p:cNvPr id="5" name="Slide Number Placeholder 4">
            <a:extLst>
              <a:ext uri="{FF2B5EF4-FFF2-40B4-BE49-F238E27FC236}">
                <a16:creationId xmlns:a16="http://schemas.microsoft.com/office/drawing/2014/main" xmlns="" id="{BD6B18BE-D19F-4BB8-AD09-375981E9B9CE}"/>
              </a:ext>
            </a:extLst>
          </p:cNvPr>
          <p:cNvSpPr>
            <a:spLocks noGrp="1"/>
          </p:cNvSpPr>
          <p:nvPr>
            <p:ph type="sldNum" sz="quarter" idx="12"/>
          </p:nvPr>
        </p:nvSpPr>
        <p:spPr/>
        <p:txBody>
          <a:bodyPr/>
          <a:lstStyle/>
          <a:p>
            <a:fld id="{ACD5331F-9BE7-4660-88CE-3926D5BEDBF3}" type="slidenum">
              <a:rPr lang="en-US" smtClean="0"/>
              <a:pPr/>
              <a:t>14</a:t>
            </a:fld>
            <a:endParaRPr lang="en-US"/>
          </a:p>
        </p:txBody>
      </p:sp>
    </p:spTree>
    <p:extLst>
      <p:ext uri="{BB962C8B-B14F-4D97-AF65-F5344CB8AC3E}">
        <p14:creationId xmlns:p14="http://schemas.microsoft.com/office/powerpoint/2010/main" xmlns="" val="27235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FFFF00"/>
                </a:solidFill>
              </a:rPr>
              <a:t>System Analysis(Cont..) </a:t>
            </a:r>
            <a:endParaRPr lang="en-US" sz="3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The project team analyzes the scope of the project and plans the schedule and resources accordingly. </a:t>
            </a:r>
          </a:p>
        </p:txBody>
      </p:sp>
      <p:pic>
        <p:nvPicPr>
          <p:cNvPr id="4" name="Picture 3" descr="A picture containing drawing&#10;&#10;Description automatically generated">
            <a:extLst>
              <a:ext uri="{FF2B5EF4-FFF2-40B4-BE49-F238E27FC236}">
                <a16:creationId xmlns:a16="http://schemas.microsoft.com/office/drawing/2014/main" xmlns="" id="{1B675AD6-6069-4AA8-9EAA-A0DC1F1DD04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91100" y="959644"/>
            <a:ext cx="681300" cy="543458"/>
          </a:xfrm>
          <a:prstGeom prst="rect">
            <a:avLst/>
          </a:prstGeom>
        </p:spPr>
      </p:pic>
      <p:sp>
        <p:nvSpPr>
          <p:cNvPr id="5" name="Slide Number Placeholder 4">
            <a:extLst>
              <a:ext uri="{FF2B5EF4-FFF2-40B4-BE49-F238E27FC236}">
                <a16:creationId xmlns:a16="http://schemas.microsoft.com/office/drawing/2014/main" xmlns="" id="{3CD348E7-E8C4-484C-BB59-7808FCF366F6}"/>
              </a:ext>
            </a:extLst>
          </p:cNvPr>
          <p:cNvSpPr>
            <a:spLocks noGrp="1"/>
          </p:cNvSpPr>
          <p:nvPr>
            <p:ph type="sldNum" sz="quarter" idx="12"/>
          </p:nvPr>
        </p:nvSpPr>
        <p:spPr/>
        <p:txBody>
          <a:bodyPr/>
          <a:lstStyle/>
          <a:p>
            <a:fld id="{ACD5331F-9BE7-4660-88CE-3926D5BEDBF3}" type="slidenum">
              <a:rPr lang="en-US">
                <a:solidFill>
                  <a:prstClr val="black">
                    <a:tint val="75000"/>
                  </a:prstClr>
                </a:solidFill>
                <a:latin typeface="Calibri"/>
              </a:rPr>
              <a:pPr/>
              <a:t>15</a:t>
            </a:fld>
            <a:endParaRPr lang="en-US">
              <a:solidFill>
                <a:prstClr val="black">
                  <a:tint val="75000"/>
                </a:prstClr>
              </a:solidFill>
              <a:latin typeface="Calibri"/>
            </a:endParaRPr>
          </a:p>
        </p:txBody>
      </p:sp>
    </p:spTree>
    <p:extLst>
      <p:ext uri="{BB962C8B-B14F-4D97-AF65-F5344CB8AC3E}">
        <p14:creationId xmlns:p14="http://schemas.microsoft.com/office/powerpoint/2010/main" xmlns="" val="1539661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33F62-DAED-434C-98D1-67970E28FE03}"/>
              </a:ext>
            </a:extLst>
          </p:cNvPr>
          <p:cNvSpPr>
            <a:spLocks noGrp="1"/>
          </p:cNvSpPr>
          <p:nvPr>
            <p:ph type="title"/>
          </p:nvPr>
        </p:nvSpPr>
        <p:spPr>
          <a:xfrm>
            <a:off x="457200" y="246502"/>
            <a:ext cx="8229600" cy="1143000"/>
          </a:xfrm>
        </p:spPr>
        <p:txBody>
          <a:bodyPr>
            <a:normAutofit/>
          </a:bodyPr>
          <a:lstStyle/>
          <a:p>
            <a:r>
              <a:rPr lang="en-GB" sz="3000" b="1" dirty="0">
                <a:solidFill>
                  <a:srgbClr val="FFFF00"/>
                </a:solidFill>
              </a:rPr>
              <a:t>Questions</a:t>
            </a:r>
          </a:p>
        </p:txBody>
      </p:sp>
      <p:sp>
        <p:nvSpPr>
          <p:cNvPr id="3" name="Content Placeholder 2">
            <a:extLst>
              <a:ext uri="{FF2B5EF4-FFF2-40B4-BE49-F238E27FC236}">
                <a16:creationId xmlns:a16="http://schemas.microsoft.com/office/drawing/2014/main" xmlns="" id="{74DE1425-9A90-4B67-9764-90B5DEE2AAF6}"/>
              </a:ext>
            </a:extLst>
          </p:cNvPr>
          <p:cNvSpPr>
            <a:spLocks noGrp="1"/>
          </p:cNvSpPr>
          <p:nvPr>
            <p:ph idx="1"/>
          </p:nvPr>
        </p:nvSpPr>
        <p:spPr/>
        <p:txBody>
          <a:bodyPr>
            <a:normAutofit/>
          </a:bodyPr>
          <a:lstStyle/>
          <a:p>
            <a:pPr marL="0" indent="0">
              <a:buNone/>
            </a:pPr>
            <a:r>
              <a:rPr lang="en-GB" sz="2400" dirty="0">
                <a:solidFill>
                  <a:schemeClr val="bg1"/>
                </a:solidFill>
              </a:rPr>
              <a:t>Any Question Please?</a:t>
            </a:r>
          </a:p>
          <a:p>
            <a:pPr marL="0" indent="0">
              <a:buNone/>
            </a:pPr>
            <a:endParaRPr lang="en-GB" sz="2400" dirty="0">
              <a:solidFill>
                <a:schemeClr val="bg1"/>
              </a:solidFill>
            </a:endParaRPr>
          </a:p>
          <a:p>
            <a:pPr marL="0" indent="0">
              <a:buNone/>
            </a:pPr>
            <a:r>
              <a:rPr lang="en-GB" sz="2400" dirty="0">
                <a:solidFill>
                  <a:schemeClr val="bg1"/>
                </a:solidFill>
              </a:rPr>
              <a:t>You can contact me at: </a:t>
            </a:r>
            <a:r>
              <a:rPr lang="en-GB" sz="2400" dirty="0">
                <a:solidFill>
                  <a:srgbClr val="FFFF00"/>
                </a:solidFill>
              </a:rPr>
              <a:t>quratulain@uosahiwal.edu.pk</a:t>
            </a:r>
          </a:p>
          <a:p>
            <a:pPr marL="0" indent="0">
              <a:buNone/>
            </a:pPr>
            <a:endParaRPr lang="en-GB" sz="2400" dirty="0">
              <a:solidFill>
                <a:srgbClr val="FFFF00"/>
              </a:solidFill>
            </a:endParaRPr>
          </a:p>
          <a:p>
            <a:pPr marL="0" indent="0">
              <a:buNone/>
            </a:pPr>
            <a:r>
              <a:rPr lang="en-GB" sz="2400" dirty="0">
                <a:solidFill>
                  <a:schemeClr val="bg1"/>
                </a:solidFill>
              </a:rPr>
              <a:t>Your Query will be answered within one working day.</a:t>
            </a:r>
          </a:p>
        </p:txBody>
      </p:sp>
      <p:sp>
        <p:nvSpPr>
          <p:cNvPr id="4" name="Slide Number Placeholder 3">
            <a:extLst>
              <a:ext uri="{FF2B5EF4-FFF2-40B4-BE49-F238E27FC236}">
                <a16:creationId xmlns:a16="http://schemas.microsoft.com/office/drawing/2014/main" xmlns="" id="{37BD1172-222E-4D7F-8121-D1CADE0CF05D}"/>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16</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xmlns="" id="{7AA6BE49-B88F-4AFE-B545-2036304501F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91100" y="959644"/>
            <a:ext cx="681300" cy="543458"/>
          </a:xfrm>
          <a:prstGeom prst="rect">
            <a:avLst/>
          </a:prstGeom>
        </p:spPr>
      </p:pic>
    </p:spTree>
    <p:extLst>
      <p:ext uri="{BB962C8B-B14F-4D97-AF65-F5344CB8AC3E}">
        <p14:creationId xmlns:p14="http://schemas.microsoft.com/office/powerpoint/2010/main" xmlns="" val="136676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33F62-DAED-434C-98D1-67970E28FE03}"/>
              </a:ext>
            </a:extLst>
          </p:cNvPr>
          <p:cNvSpPr>
            <a:spLocks noGrp="1"/>
          </p:cNvSpPr>
          <p:nvPr>
            <p:ph type="title"/>
          </p:nvPr>
        </p:nvSpPr>
        <p:spPr/>
        <p:txBody>
          <a:bodyPr>
            <a:normAutofit/>
          </a:bodyPr>
          <a:lstStyle/>
          <a:p>
            <a:r>
              <a:rPr lang="en-GB" sz="3000" b="1" dirty="0">
                <a:solidFill>
                  <a:srgbClr val="FFFF00"/>
                </a:solidFill>
              </a:rPr>
              <a:t>Further Readings</a:t>
            </a:r>
          </a:p>
        </p:txBody>
      </p:sp>
      <p:sp>
        <p:nvSpPr>
          <p:cNvPr id="3" name="Content Placeholder 2">
            <a:extLst>
              <a:ext uri="{FF2B5EF4-FFF2-40B4-BE49-F238E27FC236}">
                <a16:creationId xmlns:a16="http://schemas.microsoft.com/office/drawing/2014/main" xmlns="" id="{74DE1425-9A90-4B67-9764-90B5DEE2AAF6}"/>
              </a:ext>
            </a:extLst>
          </p:cNvPr>
          <p:cNvSpPr>
            <a:spLocks noGrp="1"/>
          </p:cNvSpPr>
          <p:nvPr>
            <p:ph idx="1"/>
          </p:nvPr>
        </p:nvSpPr>
        <p:spPr/>
        <p:txBody>
          <a:bodyPr>
            <a:normAutofit/>
          </a:bodyPr>
          <a:lstStyle/>
          <a:p>
            <a:r>
              <a:rPr lang="en-GB" sz="2400" dirty="0">
                <a:solidFill>
                  <a:schemeClr val="bg1"/>
                </a:solidFill>
              </a:rPr>
              <a:t>Software Engineering: Parishioner's Approach, Chapter 1.</a:t>
            </a:r>
          </a:p>
          <a:p>
            <a:pPr marL="0" indent="0">
              <a:buNone/>
            </a:pPr>
            <a:endParaRPr lang="en-GB" sz="2400" dirty="0">
              <a:solidFill>
                <a:schemeClr val="bg1"/>
              </a:solidFill>
            </a:endParaRPr>
          </a:p>
          <a:p>
            <a:r>
              <a:rPr lang="en-GB" sz="2400" dirty="0">
                <a:solidFill>
                  <a:schemeClr val="bg1"/>
                </a:solidFill>
              </a:rPr>
              <a:t>New Software Engineering by Sue Conger, Ch. 1</a:t>
            </a:r>
          </a:p>
          <a:p>
            <a:pPr marL="0" indent="0">
              <a:buNone/>
            </a:pPr>
            <a:endParaRPr lang="en-GB" sz="2400" dirty="0">
              <a:solidFill>
                <a:schemeClr val="bg1"/>
              </a:solidFill>
            </a:endParaRPr>
          </a:p>
          <a:p>
            <a:endParaRPr lang="en-GB" sz="2400" dirty="0">
              <a:solidFill>
                <a:schemeClr val="bg1"/>
              </a:solidFill>
            </a:endParaRPr>
          </a:p>
        </p:txBody>
      </p:sp>
      <p:sp>
        <p:nvSpPr>
          <p:cNvPr id="4" name="Slide Number Placeholder 3">
            <a:extLst>
              <a:ext uri="{FF2B5EF4-FFF2-40B4-BE49-F238E27FC236}">
                <a16:creationId xmlns:a16="http://schemas.microsoft.com/office/drawing/2014/main" xmlns="" id="{37BD1172-222E-4D7F-8121-D1CADE0CF05D}"/>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17</a:t>
            </a:fld>
            <a:endParaRPr lang="en-US">
              <a:solidFill>
                <a:prstClr val="black">
                  <a:tint val="75000"/>
                </a:prstClr>
              </a:solidFill>
              <a:latin typeface="Calibri"/>
            </a:endParaRPr>
          </a:p>
        </p:txBody>
      </p:sp>
      <p:pic>
        <p:nvPicPr>
          <p:cNvPr id="5" name="Picture 4" descr="A picture containing drawing&#10;&#10;Description automatically generated">
            <a:extLst>
              <a:ext uri="{FF2B5EF4-FFF2-40B4-BE49-F238E27FC236}">
                <a16:creationId xmlns:a16="http://schemas.microsoft.com/office/drawing/2014/main" xmlns="" id="{2687144E-C9D6-46A2-8BBF-A6E75E42DA9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91100" y="959644"/>
            <a:ext cx="681300" cy="543458"/>
          </a:xfrm>
          <a:prstGeom prst="rect">
            <a:avLst/>
          </a:prstGeom>
        </p:spPr>
      </p:pic>
    </p:spTree>
    <p:extLst>
      <p:ext uri="{BB962C8B-B14F-4D97-AF65-F5344CB8AC3E}">
        <p14:creationId xmlns:p14="http://schemas.microsoft.com/office/powerpoint/2010/main" xmlns="" val="2803588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33F62-DAED-434C-98D1-67970E28FE03}"/>
              </a:ext>
            </a:extLst>
          </p:cNvPr>
          <p:cNvSpPr>
            <a:spLocks noGrp="1"/>
          </p:cNvSpPr>
          <p:nvPr>
            <p:ph type="title"/>
          </p:nvPr>
        </p:nvSpPr>
        <p:spPr>
          <a:xfrm>
            <a:off x="1371600" y="2914650"/>
            <a:ext cx="6172200" cy="857250"/>
          </a:xfrm>
        </p:spPr>
        <p:txBody>
          <a:bodyPr>
            <a:normAutofit/>
          </a:bodyPr>
          <a:lstStyle/>
          <a:p>
            <a:r>
              <a:rPr lang="en-GB" sz="3600" dirty="0">
                <a:solidFill>
                  <a:srgbClr val="FFFF00"/>
                </a:solidFill>
              </a:rPr>
              <a:t>Thanks</a:t>
            </a:r>
            <a:endParaRPr lang="en-GB" sz="3600" b="1" dirty="0">
              <a:solidFill>
                <a:srgbClr val="FFFF00"/>
              </a:solidFill>
            </a:endParaRPr>
          </a:p>
        </p:txBody>
      </p:sp>
      <p:sp>
        <p:nvSpPr>
          <p:cNvPr id="4" name="Slide Number Placeholder 3">
            <a:extLst>
              <a:ext uri="{FF2B5EF4-FFF2-40B4-BE49-F238E27FC236}">
                <a16:creationId xmlns:a16="http://schemas.microsoft.com/office/drawing/2014/main" xmlns="" id="{37BD1172-222E-4D7F-8121-D1CADE0CF05D}"/>
              </a:ext>
            </a:extLst>
          </p:cNvPr>
          <p:cNvSpPr>
            <a:spLocks noGrp="1"/>
          </p:cNvSpPr>
          <p:nvPr>
            <p:ph type="sldNum" sz="quarter" idx="12"/>
          </p:nvPr>
        </p:nvSpPr>
        <p:spPr/>
        <p:txBody>
          <a:bodyPr/>
          <a:lstStyle/>
          <a:p>
            <a:fld id="{8CFCEDFA-26A8-4516-B8CE-85B2DA0EF285}" type="slidenum">
              <a:rPr lang="en-US">
                <a:solidFill>
                  <a:prstClr val="black">
                    <a:tint val="75000"/>
                  </a:prstClr>
                </a:solidFill>
                <a:latin typeface="Calibri"/>
              </a:rPr>
              <a:pPr/>
              <a:t>18</a:t>
            </a:fld>
            <a:endParaRPr lang="en-US">
              <a:solidFill>
                <a:prstClr val="black">
                  <a:tint val="75000"/>
                </a:prstClr>
              </a:solidFill>
              <a:latin typeface="Calibri"/>
            </a:endParaRPr>
          </a:p>
        </p:txBody>
      </p:sp>
      <p:pic>
        <p:nvPicPr>
          <p:cNvPr id="6" name="Picture 5" descr="A picture containing drawing&#10;&#10;Description automatically generated">
            <a:extLst>
              <a:ext uri="{FF2B5EF4-FFF2-40B4-BE49-F238E27FC236}">
                <a16:creationId xmlns:a16="http://schemas.microsoft.com/office/drawing/2014/main" xmlns="" id="{B52E0C1F-FEC7-4EDD-B721-02EFBF7B2A5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91100" y="959644"/>
            <a:ext cx="681300" cy="543458"/>
          </a:xfrm>
          <a:prstGeom prst="rect">
            <a:avLst/>
          </a:prstGeom>
        </p:spPr>
      </p:pic>
    </p:spTree>
    <p:extLst>
      <p:ext uri="{BB962C8B-B14F-4D97-AF65-F5344CB8AC3E}">
        <p14:creationId xmlns:p14="http://schemas.microsoft.com/office/powerpoint/2010/main" xmlns="" val="154908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CB7613-25C7-4257-A377-148521041B4D}"/>
              </a:ext>
            </a:extLst>
          </p:cNvPr>
          <p:cNvSpPr>
            <a:spLocks noGrp="1"/>
          </p:cNvSpPr>
          <p:nvPr>
            <p:ph type="title"/>
          </p:nvPr>
        </p:nvSpPr>
        <p:spPr/>
        <p:txBody>
          <a:bodyPr>
            <a:normAutofit/>
          </a:bodyPr>
          <a:lstStyle/>
          <a:p>
            <a:r>
              <a:rPr lang="en-GB" sz="4000" dirty="0">
                <a:solidFill>
                  <a:srgbClr val="FFFF00"/>
                </a:solidFill>
              </a:rPr>
              <a:t>Objectives</a:t>
            </a:r>
          </a:p>
        </p:txBody>
      </p:sp>
      <p:sp>
        <p:nvSpPr>
          <p:cNvPr id="3" name="Content Placeholder 2">
            <a:extLst>
              <a:ext uri="{FF2B5EF4-FFF2-40B4-BE49-F238E27FC236}">
                <a16:creationId xmlns:a16="http://schemas.microsoft.com/office/drawing/2014/main" xmlns="" id="{9FC88A12-56DD-4B1A-9A60-5F4D3F9CA047}"/>
              </a:ext>
            </a:extLst>
          </p:cNvPr>
          <p:cNvSpPr>
            <a:spLocks noGrp="1"/>
          </p:cNvSpPr>
          <p:nvPr>
            <p:ph idx="1"/>
          </p:nvPr>
        </p:nvSpPr>
        <p:spPr/>
        <p:txBody>
          <a:bodyPr>
            <a:normAutofit/>
          </a:bodyPr>
          <a:lstStyle/>
          <a:p>
            <a:r>
              <a:rPr lang="en-GB" sz="2400" dirty="0">
                <a:solidFill>
                  <a:schemeClr val="bg1"/>
                </a:solidFill>
              </a:rPr>
              <a:t>To introduce Software Development Life Cycle</a:t>
            </a:r>
          </a:p>
          <a:p>
            <a:r>
              <a:rPr lang="en-GB" sz="2400" dirty="0">
                <a:solidFill>
                  <a:schemeClr val="bg1"/>
                </a:solidFill>
              </a:rPr>
              <a:t>To discuss various phases of Software Development Life Cycle</a:t>
            </a:r>
          </a:p>
        </p:txBody>
      </p:sp>
      <p:pic>
        <p:nvPicPr>
          <p:cNvPr id="4" name="Picture 3" descr="A picture containing drawing&#10;&#10;Description automatically generated">
            <a:extLst>
              <a:ext uri="{FF2B5EF4-FFF2-40B4-BE49-F238E27FC236}">
                <a16:creationId xmlns:a16="http://schemas.microsoft.com/office/drawing/2014/main" xmlns="" id="{37B8F9A5-63B0-4941-979D-B8FEE35A26C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
        <p:nvSpPr>
          <p:cNvPr id="5" name="Slide Number Placeholder 4">
            <a:extLst>
              <a:ext uri="{FF2B5EF4-FFF2-40B4-BE49-F238E27FC236}">
                <a16:creationId xmlns:a16="http://schemas.microsoft.com/office/drawing/2014/main" xmlns="" id="{A1F56D32-4452-4DEE-894D-801785F90709}"/>
              </a:ext>
            </a:extLst>
          </p:cNvPr>
          <p:cNvSpPr>
            <a:spLocks noGrp="1"/>
          </p:cNvSpPr>
          <p:nvPr>
            <p:ph type="sldNum" sz="quarter" idx="12"/>
          </p:nvPr>
        </p:nvSpPr>
        <p:spPr/>
        <p:txBody>
          <a:bodyPr/>
          <a:lstStyle/>
          <a:p>
            <a:fld id="{ACD5331F-9BE7-4660-88CE-3926D5BEDBF3}" type="slidenum">
              <a:rPr lang="en-US" smtClean="0"/>
              <a:pPr/>
              <a:t>2</a:t>
            </a:fld>
            <a:endParaRPr lang="en-US"/>
          </a:p>
        </p:txBody>
      </p:sp>
    </p:spTree>
    <p:extLst>
      <p:ext uri="{BB962C8B-B14F-4D97-AF65-F5344CB8AC3E}">
        <p14:creationId xmlns:p14="http://schemas.microsoft.com/office/powerpoint/2010/main" xmlns="" val="198698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Software Development Life Cycle </a:t>
            </a:r>
          </a:p>
        </p:txBody>
      </p:sp>
      <p:sp>
        <p:nvSpPr>
          <p:cNvPr id="3" name="Content Placeholder 2"/>
          <p:cNvSpPr>
            <a:spLocks noGrp="1"/>
          </p:cNvSpPr>
          <p:nvPr>
            <p:ph idx="1"/>
          </p:nvPr>
        </p:nvSpPr>
        <p:spPr/>
        <p:txBody>
          <a:bodyPr>
            <a:normAutofit/>
          </a:bodyPr>
          <a:lstStyle/>
          <a:p>
            <a:r>
              <a:rPr lang="en-US" sz="2400" dirty="0">
                <a:solidFill>
                  <a:schemeClr val="bg1"/>
                </a:solidFill>
              </a:rPr>
              <a:t>Software Development Life Cycle, SDLC for short, is a well-defined, structured sequence of stages in software engineering to develop the intended software product. </a:t>
            </a:r>
          </a:p>
          <a:p>
            <a:endParaRPr lang="en-US" sz="2400" dirty="0">
              <a:solidFill>
                <a:schemeClr val="bg1"/>
              </a:solidFill>
            </a:endParaRPr>
          </a:p>
          <a:p>
            <a:r>
              <a:rPr lang="en-US" sz="2400" dirty="0">
                <a:solidFill>
                  <a:schemeClr val="bg1"/>
                </a:solidFill>
              </a:rPr>
              <a:t>SDLC provides a series of steps to be followed to design and develop a software product efficiently. </a:t>
            </a:r>
          </a:p>
        </p:txBody>
      </p:sp>
      <p:pic>
        <p:nvPicPr>
          <p:cNvPr id="4" name="Picture 3" descr="A picture containing drawing&#10;&#10;Description automatically generated">
            <a:extLst>
              <a:ext uri="{FF2B5EF4-FFF2-40B4-BE49-F238E27FC236}">
                <a16:creationId xmlns:a16="http://schemas.microsoft.com/office/drawing/2014/main" xmlns="" id="{22E482FB-BF97-4256-A165-9A22A642AC9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
        <p:nvSpPr>
          <p:cNvPr id="5" name="Slide Number Placeholder 4">
            <a:extLst>
              <a:ext uri="{FF2B5EF4-FFF2-40B4-BE49-F238E27FC236}">
                <a16:creationId xmlns:a16="http://schemas.microsoft.com/office/drawing/2014/main" xmlns="" id="{D0C93441-14B8-466F-908B-0D24FA4D5B52}"/>
              </a:ext>
            </a:extLst>
          </p:cNvPr>
          <p:cNvSpPr>
            <a:spLocks noGrp="1"/>
          </p:cNvSpPr>
          <p:nvPr>
            <p:ph type="sldNum" sz="quarter" idx="12"/>
          </p:nvPr>
        </p:nvSpPr>
        <p:spPr/>
        <p:txBody>
          <a:bodyPr/>
          <a:lstStyle/>
          <a:p>
            <a:fld id="{ACD5331F-9BE7-4660-88CE-3926D5BEDBF3}" type="slidenum">
              <a:rPr lang="en-US" smtClean="0"/>
              <a:pPr/>
              <a:t>3</a:t>
            </a:fld>
            <a:endParaRPr lang="en-US"/>
          </a:p>
        </p:txBody>
      </p:sp>
    </p:spTree>
    <p:extLst>
      <p:ext uri="{BB962C8B-B14F-4D97-AF65-F5344CB8AC3E}">
        <p14:creationId xmlns:p14="http://schemas.microsoft.com/office/powerpoint/2010/main" xmlns="" val="265275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b="1" dirty="0">
                <a:solidFill>
                  <a:srgbClr val="FFFF00"/>
                </a:solidFill>
              </a:rPr>
              <a:t>Software Development Life Cycle(Cont..) </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600200"/>
            <a:ext cx="8153400" cy="4495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4" descr="A picture containing drawing&#10;&#10;Description automatically generated">
            <a:extLst>
              <a:ext uri="{FF2B5EF4-FFF2-40B4-BE49-F238E27FC236}">
                <a16:creationId xmlns:a16="http://schemas.microsoft.com/office/drawing/2014/main" xmlns="" id="{3427CA0F-2CB6-405D-BEF3-51B9DCB81CF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55080" y="136525"/>
            <a:ext cx="784120" cy="625475"/>
          </a:xfrm>
          <a:prstGeom prst="rect">
            <a:avLst/>
          </a:prstGeom>
        </p:spPr>
      </p:pic>
      <p:sp>
        <p:nvSpPr>
          <p:cNvPr id="4" name="Slide Number Placeholder 3">
            <a:extLst>
              <a:ext uri="{FF2B5EF4-FFF2-40B4-BE49-F238E27FC236}">
                <a16:creationId xmlns:a16="http://schemas.microsoft.com/office/drawing/2014/main" xmlns="" id="{AFDD3E97-8B74-4445-AAF2-0D92A0217A00}"/>
              </a:ext>
            </a:extLst>
          </p:cNvPr>
          <p:cNvSpPr>
            <a:spLocks noGrp="1"/>
          </p:cNvSpPr>
          <p:nvPr>
            <p:ph type="sldNum" sz="quarter" idx="12"/>
          </p:nvPr>
        </p:nvSpPr>
        <p:spPr/>
        <p:txBody>
          <a:bodyPr/>
          <a:lstStyle/>
          <a:p>
            <a:fld id="{ACD5331F-9BE7-4660-88CE-3926D5BEDBF3}" type="slidenum">
              <a:rPr lang="en-US" smtClean="0"/>
              <a:pPr/>
              <a:t>4</a:t>
            </a:fld>
            <a:endParaRPr lang="en-US"/>
          </a:p>
        </p:txBody>
      </p:sp>
    </p:spTree>
    <p:extLst>
      <p:ext uri="{BB962C8B-B14F-4D97-AF65-F5344CB8AC3E}">
        <p14:creationId xmlns:p14="http://schemas.microsoft.com/office/powerpoint/2010/main" xmlns="" val="378022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Communication </a:t>
            </a:r>
          </a:p>
        </p:txBody>
      </p:sp>
      <p:sp>
        <p:nvSpPr>
          <p:cNvPr id="3" name="Content Placeholder 2"/>
          <p:cNvSpPr>
            <a:spLocks noGrp="1"/>
          </p:cNvSpPr>
          <p:nvPr>
            <p:ph idx="1"/>
          </p:nvPr>
        </p:nvSpPr>
        <p:spPr/>
        <p:txBody>
          <a:bodyPr>
            <a:normAutofit/>
          </a:bodyPr>
          <a:lstStyle/>
          <a:p>
            <a:r>
              <a:rPr lang="en-US" sz="2400" dirty="0">
                <a:solidFill>
                  <a:schemeClr val="bg1"/>
                </a:solidFill>
              </a:rPr>
              <a:t>This is the first step where the user initiates the request for a desired software product. </a:t>
            </a:r>
          </a:p>
          <a:p>
            <a:endParaRPr lang="en-US" sz="2400" dirty="0">
              <a:solidFill>
                <a:schemeClr val="bg1"/>
              </a:solidFill>
            </a:endParaRPr>
          </a:p>
          <a:p>
            <a:r>
              <a:rPr lang="en-US" sz="2400" dirty="0">
                <a:solidFill>
                  <a:schemeClr val="bg1"/>
                </a:solidFill>
              </a:rPr>
              <a:t>Involves communication among the customer and other stake holders; encompasses requirements gathering.</a:t>
            </a:r>
          </a:p>
          <a:p>
            <a:endParaRPr lang="en-US" sz="2400" dirty="0">
              <a:solidFill>
                <a:schemeClr val="bg1"/>
              </a:solidFill>
            </a:endParaRPr>
          </a:p>
          <a:p>
            <a:r>
              <a:rPr lang="en-US" sz="2400" dirty="0">
                <a:solidFill>
                  <a:schemeClr val="bg1"/>
                </a:solidFill>
              </a:rPr>
              <a:t>The user contacts the service provider and tries to negotiate the terms, submits the request to the service providing organization in writing. </a:t>
            </a:r>
          </a:p>
        </p:txBody>
      </p:sp>
      <p:pic>
        <p:nvPicPr>
          <p:cNvPr id="4" name="Picture 3" descr="A picture containing drawing&#10;&#10;Description automatically generated">
            <a:extLst>
              <a:ext uri="{FF2B5EF4-FFF2-40B4-BE49-F238E27FC236}">
                <a16:creationId xmlns:a16="http://schemas.microsoft.com/office/drawing/2014/main" xmlns="" id="{37DD3FE0-6505-4C6C-A03F-A56740FEA77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
        <p:nvSpPr>
          <p:cNvPr id="5" name="Slide Number Placeholder 4">
            <a:extLst>
              <a:ext uri="{FF2B5EF4-FFF2-40B4-BE49-F238E27FC236}">
                <a16:creationId xmlns:a16="http://schemas.microsoft.com/office/drawing/2014/main" xmlns="" id="{8BB91F0B-67EC-4C47-B8B2-F3DAC7F3ADD1}"/>
              </a:ext>
            </a:extLst>
          </p:cNvPr>
          <p:cNvSpPr>
            <a:spLocks noGrp="1"/>
          </p:cNvSpPr>
          <p:nvPr>
            <p:ph type="sldNum" sz="quarter" idx="12"/>
          </p:nvPr>
        </p:nvSpPr>
        <p:spPr/>
        <p:txBody>
          <a:bodyPr/>
          <a:lstStyle/>
          <a:p>
            <a:fld id="{ACD5331F-9BE7-4660-88CE-3926D5BEDBF3}" type="slidenum">
              <a:rPr lang="en-US" smtClean="0"/>
              <a:pPr/>
              <a:t>5</a:t>
            </a:fld>
            <a:endParaRPr lang="en-US"/>
          </a:p>
        </p:txBody>
      </p:sp>
    </p:spTree>
    <p:extLst>
      <p:ext uri="{BB962C8B-B14F-4D97-AF65-F5344CB8AC3E}">
        <p14:creationId xmlns:p14="http://schemas.microsoft.com/office/powerpoint/2010/main" xmlns="" val="137210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r" eaLnBrk="1" hangingPunct="1">
              <a:lnSpc>
                <a:spcPct val="95000"/>
              </a:lnSpc>
              <a:buClr>
                <a:srgbClr val="000000"/>
              </a:buClr>
              <a:buSzPct val="100000"/>
              <a:buFont typeface="Times New Roman" pitchFamily="18" charset="0"/>
              <a:buNone/>
            </a:pPr>
            <a:fld id="{2C9519BD-AA36-4410-9060-362C8F2598F7}" type="slidenum">
              <a:rPr lang="en-GB" sz="1400"/>
              <a:pPr algn="r" eaLnBrk="1" hangingPunct="1">
                <a:lnSpc>
                  <a:spcPct val="95000"/>
                </a:lnSpc>
                <a:buClr>
                  <a:srgbClr val="000000"/>
                </a:buClr>
                <a:buSzPct val="100000"/>
                <a:buFont typeface="Times New Roman" pitchFamily="18" charset="0"/>
                <a:buNone/>
              </a:pPr>
              <a:t>6</a:t>
            </a:fld>
            <a:endParaRPr lang="en-GB" sz="1400"/>
          </a:p>
        </p:txBody>
      </p:sp>
      <p:sp>
        <p:nvSpPr>
          <p:cNvPr id="5122" name="Rectangle 2"/>
          <p:cNvSpPr>
            <a:spLocks noGrp="1" noChangeArrowheads="1"/>
          </p:cNvSpPr>
          <p:nvPr>
            <p:ph type="title"/>
          </p:nvPr>
        </p:nvSpPr>
        <p:spPr>
          <a:xfrm>
            <a:off x="685800" y="328613"/>
            <a:ext cx="7772400" cy="1247775"/>
          </a:xfrm>
          <a:ln/>
        </p:spPr>
        <p:txBody>
          <a:bodyPr>
            <a:noAutofit/>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FFFF00"/>
                </a:solidFill>
              </a:rPr>
              <a:t>Modelling: Software Requirements Analysis</a:t>
            </a:r>
          </a:p>
        </p:txBody>
      </p:sp>
      <p:sp>
        <p:nvSpPr>
          <p:cNvPr id="5123" name="Rectangle 3"/>
          <p:cNvSpPr>
            <a:spLocks noGrp="1" noChangeArrowheads="1"/>
          </p:cNvSpPr>
          <p:nvPr>
            <p:ph type="body" idx="1"/>
          </p:nvPr>
        </p:nvSpPr>
        <p:spPr>
          <a:xfrm>
            <a:off x="533400" y="1981200"/>
            <a:ext cx="8229600" cy="4281488"/>
          </a:xfrm>
          <a:ln/>
        </p:spPr>
        <p:txBody>
          <a:bodyPr>
            <a:normAutofit lnSpcReduction="10000"/>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chemeClr val="bg1"/>
                </a:solidFill>
              </a:rPr>
              <a:t>Helps software engineers to better understand the </a:t>
            </a:r>
            <a:r>
              <a:rPr lang="en-GB" sz="2800" u="sng" dirty="0">
                <a:solidFill>
                  <a:schemeClr val="bg1"/>
                </a:solidFill>
              </a:rPr>
              <a:t>problem</a:t>
            </a:r>
            <a:r>
              <a:rPr lang="en-GB" sz="2800" dirty="0">
                <a:solidFill>
                  <a:schemeClr val="bg1"/>
                </a:solidFill>
              </a:rPr>
              <a:t> they will work to solve</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chemeClr val="bg1"/>
                </a:solidFill>
              </a:rPr>
              <a:t>Encompasses the set of tasks that lead to an understanding of what the business impact of the software will be, what the customer wants, and how end-users will interact with the software</a:t>
            </a: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chemeClr val="bg1"/>
                </a:solidFill>
              </a:rPr>
              <a:t>Uses a combination of text and diagrams to depict requirements for data, function, and </a:t>
            </a:r>
            <a:r>
              <a:rPr lang="en-GB" sz="2800" dirty="0" err="1">
                <a:solidFill>
                  <a:schemeClr val="bg1"/>
                </a:solidFill>
              </a:rPr>
              <a:t>behavior</a:t>
            </a:r>
            <a:endParaRPr lang="en-GB" sz="2800" dirty="0">
              <a:solidFill>
                <a:schemeClr val="bg1"/>
              </a:solidFill>
            </a:endParaRPr>
          </a:p>
          <a:p>
            <a:pPr lvl="1">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chemeClr val="bg1"/>
                </a:solidFill>
              </a:rPr>
              <a:t>Provides a relatively easy way to understand and review requirements for correctness, completeness and consistency</a:t>
            </a:r>
          </a:p>
          <a:p>
            <a:pPr>
              <a:lnSpc>
                <a:spcPct val="90000"/>
              </a:lnSpc>
              <a:spcBef>
                <a:spcPts val="600"/>
              </a:spcBef>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chemeClr val="bg1"/>
              </a:solidFill>
            </a:endParaRPr>
          </a:p>
          <a:p>
            <a:pPr lvl="2">
              <a:lnSpc>
                <a:spcPct val="90000"/>
              </a:lnSpc>
              <a:buFont typeface="Times New Roman" pitchFamily="18"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solidFill>
                <a:schemeClr val="bg1"/>
              </a:solidFill>
            </a:endParaRPr>
          </a:p>
        </p:txBody>
      </p:sp>
    </p:spTree>
    <p:extLst>
      <p:ext uri="{BB962C8B-B14F-4D97-AF65-F5344CB8AC3E}">
        <p14:creationId xmlns:p14="http://schemas.microsoft.com/office/powerpoint/2010/main" xmlns="" val="29773184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Requirement Gathering </a:t>
            </a:r>
          </a:p>
        </p:txBody>
      </p:sp>
      <p:sp>
        <p:nvSpPr>
          <p:cNvPr id="3" name="Content Placeholder 2"/>
          <p:cNvSpPr>
            <a:spLocks noGrp="1"/>
          </p:cNvSpPr>
          <p:nvPr>
            <p:ph idx="1"/>
          </p:nvPr>
        </p:nvSpPr>
        <p:spPr/>
        <p:txBody>
          <a:bodyPr>
            <a:normAutofit/>
          </a:bodyPr>
          <a:lstStyle/>
          <a:p>
            <a:r>
              <a:rPr lang="en-US" sz="2400" dirty="0">
                <a:solidFill>
                  <a:schemeClr val="bg1"/>
                </a:solidFill>
              </a:rPr>
              <a:t>The team holds discussions with various stakeholders from problem domain and tries to bring out as much information as possible on their requirements. </a:t>
            </a:r>
          </a:p>
          <a:p>
            <a:endParaRPr lang="en-US" sz="2400" dirty="0">
              <a:solidFill>
                <a:schemeClr val="bg1"/>
              </a:solidFill>
            </a:endParaRPr>
          </a:p>
          <a:p>
            <a:r>
              <a:rPr lang="en-US" sz="2400" dirty="0">
                <a:solidFill>
                  <a:schemeClr val="bg1"/>
                </a:solidFill>
              </a:rPr>
              <a:t>The requirements are contemplated and segregated into user requirements, system requirements and functional requirements. </a:t>
            </a:r>
          </a:p>
          <a:p>
            <a:endParaRPr lang="en-US" sz="2400" dirty="0">
              <a:solidFill>
                <a:schemeClr val="bg1"/>
              </a:solidFill>
            </a:endParaRPr>
          </a:p>
        </p:txBody>
      </p:sp>
      <p:pic>
        <p:nvPicPr>
          <p:cNvPr id="4" name="Picture 3" descr="A picture containing drawing&#10;&#10;Description automatically generated">
            <a:extLst>
              <a:ext uri="{FF2B5EF4-FFF2-40B4-BE49-F238E27FC236}">
                <a16:creationId xmlns:a16="http://schemas.microsoft.com/office/drawing/2014/main" xmlns="" id="{A5B8DE69-DCAF-475A-983E-1B6536DC0AA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
        <p:nvSpPr>
          <p:cNvPr id="5" name="Slide Number Placeholder 4">
            <a:extLst>
              <a:ext uri="{FF2B5EF4-FFF2-40B4-BE49-F238E27FC236}">
                <a16:creationId xmlns:a16="http://schemas.microsoft.com/office/drawing/2014/main" xmlns="" id="{5985F305-797F-40AE-909F-965A0C3D356D}"/>
              </a:ext>
            </a:extLst>
          </p:cNvPr>
          <p:cNvSpPr>
            <a:spLocks noGrp="1"/>
          </p:cNvSpPr>
          <p:nvPr>
            <p:ph type="sldNum" sz="quarter" idx="12"/>
          </p:nvPr>
        </p:nvSpPr>
        <p:spPr/>
        <p:txBody>
          <a:bodyPr/>
          <a:lstStyle/>
          <a:p>
            <a:fld id="{ACD5331F-9BE7-4660-88CE-3926D5BEDBF3}" type="slidenum">
              <a:rPr lang="en-US" smtClean="0"/>
              <a:pPr/>
              <a:t>7</a:t>
            </a:fld>
            <a:endParaRPr lang="en-US"/>
          </a:p>
        </p:txBody>
      </p:sp>
    </p:spTree>
    <p:extLst>
      <p:ext uri="{BB962C8B-B14F-4D97-AF65-F5344CB8AC3E}">
        <p14:creationId xmlns:p14="http://schemas.microsoft.com/office/powerpoint/2010/main" xmlns="" val="391613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rgbClr val="FFFF00"/>
                </a:solidFill>
              </a:rPr>
              <a:t>Requirement Gathering(Cont..) </a:t>
            </a:r>
            <a:endParaRPr lang="en-US" sz="4000" dirty="0">
              <a:solidFill>
                <a:srgbClr val="FFFF00"/>
              </a:solidFill>
            </a:endParaRPr>
          </a:p>
        </p:txBody>
      </p:sp>
      <p:sp>
        <p:nvSpPr>
          <p:cNvPr id="3" name="Content Placeholder 2"/>
          <p:cNvSpPr>
            <a:spLocks noGrp="1"/>
          </p:cNvSpPr>
          <p:nvPr>
            <p:ph idx="1"/>
          </p:nvPr>
        </p:nvSpPr>
        <p:spPr/>
        <p:txBody>
          <a:bodyPr>
            <a:normAutofit/>
          </a:bodyPr>
          <a:lstStyle/>
          <a:p>
            <a:r>
              <a:rPr lang="en-US" sz="2400" dirty="0">
                <a:solidFill>
                  <a:schemeClr val="bg1"/>
                </a:solidFill>
              </a:rPr>
              <a:t>studying the existing or obsolete system and software, </a:t>
            </a:r>
          </a:p>
          <a:p>
            <a:r>
              <a:rPr lang="en-US" sz="2400" dirty="0">
                <a:solidFill>
                  <a:schemeClr val="bg1"/>
                </a:solidFill>
              </a:rPr>
              <a:t>conducting interviews of users and developers, </a:t>
            </a:r>
          </a:p>
          <a:p>
            <a:r>
              <a:rPr lang="en-US" sz="2400" dirty="0">
                <a:solidFill>
                  <a:schemeClr val="bg1"/>
                </a:solidFill>
              </a:rPr>
              <a:t>referring to the database </a:t>
            </a:r>
          </a:p>
          <a:p>
            <a:r>
              <a:rPr lang="en-US" sz="2400" dirty="0">
                <a:solidFill>
                  <a:schemeClr val="bg1"/>
                </a:solidFill>
              </a:rPr>
              <a:t>collecting answers from the questionnaires. </a:t>
            </a:r>
          </a:p>
          <a:p>
            <a:endParaRPr lang="en-US" sz="2400" dirty="0">
              <a:solidFill>
                <a:schemeClr val="bg1"/>
              </a:solidFill>
            </a:endParaRPr>
          </a:p>
        </p:txBody>
      </p:sp>
      <p:pic>
        <p:nvPicPr>
          <p:cNvPr id="4" name="Picture 3" descr="A picture containing drawing&#10;&#10;Description automatically generated">
            <a:extLst>
              <a:ext uri="{FF2B5EF4-FFF2-40B4-BE49-F238E27FC236}">
                <a16:creationId xmlns:a16="http://schemas.microsoft.com/office/drawing/2014/main" xmlns="" id="{E5B6494F-2600-43DC-B6B6-5E0A794BE9B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
        <p:nvSpPr>
          <p:cNvPr id="5" name="Slide Number Placeholder 4">
            <a:extLst>
              <a:ext uri="{FF2B5EF4-FFF2-40B4-BE49-F238E27FC236}">
                <a16:creationId xmlns:a16="http://schemas.microsoft.com/office/drawing/2014/main" xmlns="" id="{B7D57EB4-8FD4-4163-AB10-E6C15DA43FD6}"/>
              </a:ext>
            </a:extLst>
          </p:cNvPr>
          <p:cNvSpPr>
            <a:spLocks noGrp="1"/>
          </p:cNvSpPr>
          <p:nvPr>
            <p:ph type="sldNum" sz="quarter" idx="12"/>
          </p:nvPr>
        </p:nvSpPr>
        <p:spPr/>
        <p:txBody>
          <a:bodyPr/>
          <a:lstStyle/>
          <a:p>
            <a:fld id="{ACD5331F-9BE7-4660-88CE-3926D5BEDBF3}" type="slidenum">
              <a:rPr lang="en-US" smtClean="0"/>
              <a:pPr/>
              <a:t>8</a:t>
            </a:fld>
            <a:endParaRPr lang="en-US"/>
          </a:p>
        </p:txBody>
      </p:sp>
    </p:spTree>
    <p:extLst>
      <p:ext uri="{BB962C8B-B14F-4D97-AF65-F5344CB8AC3E}">
        <p14:creationId xmlns:p14="http://schemas.microsoft.com/office/powerpoint/2010/main" xmlns="" val="53691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FF00"/>
                </a:solidFill>
              </a:rPr>
              <a:t>Feasibility Study </a:t>
            </a:r>
          </a:p>
        </p:txBody>
      </p:sp>
      <p:sp>
        <p:nvSpPr>
          <p:cNvPr id="3" name="Content Placeholder 2"/>
          <p:cNvSpPr>
            <a:spLocks noGrp="1"/>
          </p:cNvSpPr>
          <p:nvPr>
            <p:ph idx="1"/>
          </p:nvPr>
        </p:nvSpPr>
        <p:spPr/>
        <p:txBody>
          <a:bodyPr>
            <a:normAutofit/>
          </a:bodyPr>
          <a:lstStyle/>
          <a:p>
            <a:r>
              <a:rPr lang="en-US" sz="2400" dirty="0">
                <a:solidFill>
                  <a:schemeClr val="bg1"/>
                </a:solidFill>
              </a:rPr>
              <a:t>After requirement gathering, the team comes up with a rough plan of software process. </a:t>
            </a:r>
          </a:p>
          <a:p>
            <a:endParaRPr lang="en-US" sz="2400" dirty="0">
              <a:solidFill>
                <a:schemeClr val="bg1"/>
              </a:solidFill>
            </a:endParaRPr>
          </a:p>
          <a:p>
            <a:r>
              <a:rPr lang="en-US" sz="2400" dirty="0">
                <a:solidFill>
                  <a:schemeClr val="bg1"/>
                </a:solidFill>
              </a:rPr>
              <a:t>At this step the team analyzes if a software can be designed to fulfill all requirements of the user, and if there is any possibility of software being no more useful. </a:t>
            </a:r>
          </a:p>
        </p:txBody>
      </p:sp>
      <p:pic>
        <p:nvPicPr>
          <p:cNvPr id="4" name="Picture 3" descr="A picture containing drawing&#10;&#10;Description automatically generated">
            <a:extLst>
              <a:ext uri="{FF2B5EF4-FFF2-40B4-BE49-F238E27FC236}">
                <a16:creationId xmlns:a16="http://schemas.microsoft.com/office/drawing/2014/main" xmlns="" id="{F3215E55-16A7-46A0-B2BF-75515C77C5C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0800" y="136525"/>
            <a:ext cx="908400" cy="724610"/>
          </a:xfrm>
          <a:prstGeom prst="rect">
            <a:avLst/>
          </a:prstGeom>
        </p:spPr>
      </p:pic>
      <p:sp>
        <p:nvSpPr>
          <p:cNvPr id="5" name="Slide Number Placeholder 4">
            <a:extLst>
              <a:ext uri="{FF2B5EF4-FFF2-40B4-BE49-F238E27FC236}">
                <a16:creationId xmlns:a16="http://schemas.microsoft.com/office/drawing/2014/main" xmlns="" id="{6B94D27C-467B-44B9-8BAE-A470FB813F6E}"/>
              </a:ext>
            </a:extLst>
          </p:cNvPr>
          <p:cNvSpPr>
            <a:spLocks noGrp="1"/>
          </p:cNvSpPr>
          <p:nvPr>
            <p:ph type="sldNum" sz="quarter" idx="12"/>
          </p:nvPr>
        </p:nvSpPr>
        <p:spPr/>
        <p:txBody>
          <a:bodyPr/>
          <a:lstStyle/>
          <a:p>
            <a:fld id="{ACD5331F-9BE7-4660-88CE-3926D5BEDBF3}" type="slidenum">
              <a:rPr lang="en-US" smtClean="0"/>
              <a:pPr/>
              <a:t>9</a:t>
            </a:fld>
            <a:endParaRPr lang="en-US"/>
          </a:p>
        </p:txBody>
      </p:sp>
    </p:spTree>
    <p:extLst>
      <p:ext uri="{BB962C8B-B14F-4D97-AF65-F5344CB8AC3E}">
        <p14:creationId xmlns:p14="http://schemas.microsoft.com/office/powerpoint/2010/main" xmlns="" val="489344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654</Words>
  <Application>Microsoft Office PowerPoint</Application>
  <PresentationFormat>On-screen Show (4:3)</PresentationFormat>
  <Paragraphs>90</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Software Engineering Lecture # 3</vt:lpstr>
      <vt:lpstr>Objectives</vt:lpstr>
      <vt:lpstr>Software Development Life Cycle </vt:lpstr>
      <vt:lpstr>Software Development Life Cycle(Cont..) </vt:lpstr>
      <vt:lpstr>Communication </vt:lpstr>
      <vt:lpstr>Modelling: Software Requirements Analysis</vt:lpstr>
      <vt:lpstr>Requirement Gathering </vt:lpstr>
      <vt:lpstr>Requirement Gathering(Cont..) </vt:lpstr>
      <vt:lpstr>Feasibility Study </vt:lpstr>
      <vt:lpstr>Feasibility Study (Cont..)</vt:lpstr>
      <vt:lpstr>Feasibility Study (Cont..)</vt:lpstr>
      <vt:lpstr>Planning </vt:lpstr>
      <vt:lpstr>System Analysis </vt:lpstr>
      <vt:lpstr>System Analysis(Cont..) </vt:lpstr>
      <vt:lpstr>System Analysis(Cont..) </vt:lpstr>
      <vt:lpstr>Questions</vt:lpstr>
      <vt:lpstr>Further Readings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dc:title>
  <dc:creator>Global</dc:creator>
  <cp:lastModifiedBy>UE</cp:lastModifiedBy>
  <cp:revision>20</cp:revision>
  <dcterms:created xsi:type="dcterms:W3CDTF">2018-04-04T02:51:42Z</dcterms:created>
  <dcterms:modified xsi:type="dcterms:W3CDTF">2021-10-13T06:16:28Z</dcterms:modified>
</cp:coreProperties>
</file>