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4" r:id="rId2"/>
    <p:sldId id="276" r:id="rId3"/>
    <p:sldId id="267" r:id="rId4"/>
    <p:sldId id="268" r:id="rId5"/>
    <p:sldId id="295" r:id="rId6"/>
    <p:sldId id="294" r:id="rId7"/>
    <p:sldId id="269" r:id="rId8"/>
    <p:sldId id="270" r:id="rId9"/>
    <p:sldId id="271" r:id="rId10"/>
    <p:sldId id="272" r:id="rId11"/>
    <p:sldId id="273" r:id="rId12"/>
    <p:sldId id="274" r:id="rId13"/>
    <p:sldId id="275" r:id="rId14"/>
    <p:sldId id="296" r:id="rId15"/>
    <p:sldId id="291" r:id="rId16"/>
    <p:sldId id="290"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3F35D-427D-4639-8F19-B1B87220DAB8}"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2FC15-A844-4E84-91AF-93FD079F8354}" type="slidenum">
              <a:rPr lang="en-US" smtClean="0"/>
              <a:t>‹#›</a:t>
            </a:fld>
            <a:endParaRPr lang="en-US"/>
          </a:p>
        </p:txBody>
      </p:sp>
    </p:spTree>
    <p:extLst>
      <p:ext uri="{BB962C8B-B14F-4D97-AF65-F5344CB8AC3E}">
        <p14:creationId xmlns:p14="http://schemas.microsoft.com/office/powerpoint/2010/main" val="344391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E935B8-2F3D-4204-A16D-0D6AB54C0F26}"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18800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A8B88E-30A7-437F-B792-3BCF360FE008}"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74594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54DB9-BF9D-4198-83A7-2BDAB428F890}"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94700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60A9B-4B2F-4D45-AAD7-7862DB42510B}"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367197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258A6-40C8-4A5B-9FDB-B3CADB9BBD58}"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75071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4AB402-0229-4A03-8AE1-BDF193B8C036}"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57474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17E89B-F0BD-4E42-96E1-C93E543A7F43}" type="datetime1">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234337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C5D86F-9344-4EF2-9CAD-B8205058B325}" type="datetime1">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52286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57A05-8D8A-4A85-A789-D59A7CEE8609}" type="datetime1">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203699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1A284-4DA0-49F7-A0D4-42E18AB07443}"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69746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6B614-5705-43A7-B0BC-FADCAFE78679}"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5331F-9BE7-4660-88CE-3926D5BEDBF3}" type="slidenum">
              <a:rPr lang="en-US" smtClean="0"/>
              <a:t>‹#›</a:t>
            </a:fld>
            <a:endParaRPr lang="en-US"/>
          </a:p>
        </p:txBody>
      </p:sp>
    </p:spTree>
    <p:extLst>
      <p:ext uri="{BB962C8B-B14F-4D97-AF65-F5344CB8AC3E}">
        <p14:creationId xmlns:p14="http://schemas.microsoft.com/office/powerpoint/2010/main" val="191202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43B1B-58FF-437B-93F9-20B5AD328B6A}" type="datetime1">
              <a:rPr lang="en-US" smtClean="0"/>
              <a:t>3/14/2021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5331F-9BE7-4660-88CE-3926D5BEDBF3}" type="slidenum">
              <a:rPr lang="en-US" smtClean="0"/>
              <a:t>‹#›</a:t>
            </a:fld>
            <a:endParaRPr lang="en-US"/>
          </a:p>
        </p:txBody>
      </p:sp>
    </p:spTree>
    <p:extLst>
      <p:ext uri="{BB962C8B-B14F-4D97-AF65-F5344CB8AC3E}">
        <p14:creationId xmlns:p14="http://schemas.microsoft.com/office/powerpoint/2010/main" val="343531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01776"/>
            <a:ext cx="7772400" cy="1470025"/>
          </a:xfrm>
        </p:spPr>
        <p:txBody>
          <a:bodyPr>
            <a:normAutofit/>
          </a:bodyPr>
          <a:lstStyle/>
          <a:p>
            <a:r>
              <a:rPr lang="en-US" sz="4000" b="1" dirty="0">
                <a:solidFill>
                  <a:srgbClr val="FFFF00"/>
                </a:solidFill>
              </a:rPr>
              <a:t>Software Engineering</a:t>
            </a:r>
            <a:br>
              <a:rPr lang="en-US" sz="4000" dirty="0">
                <a:solidFill>
                  <a:schemeClr val="bg1"/>
                </a:solidFill>
              </a:rPr>
            </a:br>
            <a:r>
              <a:rPr lang="en-US" sz="4000" b="1" dirty="0">
                <a:solidFill>
                  <a:srgbClr val="FF0000"/>
                </a:solidFill>
              </a:rPr>
              <a:t>Lecture # 4</a:t>
            </a:r>
          </a:p>
        </p:txBody>
      </p:sp>
      <p:sp>
        <p:nvSpPr>
          <p:cNvPr id="3" name="Subtitle 2">
            <a:extLst>
              <a:ext uri="{FF2B5EF4-FFF2-40B4-BE49-F238E27FC236}">
                <a16:creationId xmlns:a16="http://schemas.microsoft.com/office/drawing/2014/main" id="{66CDAC86-49B7-412E-AFC3-5DB2C3E904B3}"/>
              </a:ext>
            </a:extLst>
          </p:cNvPr>
          <p:cNvSpPr>
            <a:spLocks noGrp="1"/>
          </p:cNvSpPr>
          <p:nvPr>
            <p:ph type="subTitle" idx="1"/>
          </p:nvPr>
        </p:nvSpPr>
        <p:spPr/>
        <p:txBody>
          <a:bodyPr>
            <a:normAutofit/>
          </a:bodyPr>
          <a:lstStyle/>
          <a:p>
            <a:r>
              <a:rPr lang="en-GB" sz="2400" b="1" dirty="0">
                <a:solidFill>
                  <a:schemeClr val="bg1"/>
                </a:solidFill>
              </a:rPr>
              <a:t>Quratulain</a:t>
            </a:r>
          </a:p>
          <a:p>
            <a:r>
              <a:rPr lang="en-GB" sz="2400" b="1" dirty="0">
                <a:solidFill>
                  <a:schemeClr val="bg1"/>
                </a:solidFill>
              </a:rPr>
              <a:t>Lecturer</a:t>
            </a:r>
          </a:p>
          <a:p>
            <a:r>
              <a:rPr lang="en-GB" sz="2400" b="1" dirty="0">
                <a:solidFill>
                  <a:schemeClr val="bg1"/>
                </a:solidFill>
              </a:rPr>
              <a:t>Department of Computer Science</a:t>
            </a:r>
          </a:p>
          <a:p>
            <a:endParaRPr lang="en-GB" sz="2400" b="1" dirty="0">
              <a:solidFill>
                <a:schemeClr val="bg1"/>
              </a:solidFill>
            </a:endParaRPr>
          </a:p>
        </p:txBody>
      </p:sp>
      <p:sp>
        <p:nvSpPr>
          <p:cNvPr id="4" name="Slide Number Placeholder 3">
            <a:extLst>
              <a:ext uri="{FF2B5EF4-FFF2-40B4-BE49-F238E27FC236}">
                <a16:creationId xmlns:a16="http://schemas.microsoft.com/office/drawing/2014/main" id="{D6F17938-DE0F-47A9-B1D6-A792C4B4906A}"/>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B59918AC-D386-4B50-9B20-2CBF3CC51E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316528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Integration</a:t>
            </a:r>
          </a:p>
        </p:txBody>
      </p:sp>
      <p:sp>
        <p:nvSpPr>
          <p:cNvPr id="3" name="Content Placeholder 2"/>
          <p:cNvSpPr>
            <a:spLocks noGrp="1"/>
          </p:cNvSpPr>
          <p:nvPr>
            <p:ph idx="1"/>
          </p:nvPr>
        </p:nvSpPr>
        <p:spPr/>
        <p:txBody>
          <a:bodyPr>
            <a:normAutofit/>
          </a:bodyPr>
          <a:lstStyle/>
          <a:p>
            <a:r>
              <a:rPr lang="en-US" sz="2400" dirty="0">
                <a:solidFill>
                  <a:schemeClr val="bg1"/>
                </a:solidFill>
              </a:rPr>
              <a:t>Software may need to be integrated with the libraries, databases, and other program(s). </a:t>
            </a:r>
          </a:p>
          <a:p>
            <a:endParaRPr lang="en-US" sz="2400" dirty="0">
              <a:solidFill>
                <a:schemeClr val="bg1"/>
              </a:solidFill>
            </a:endParaRPr>
          </a:p>
          <a:p>
            <a:r>
              <a:rPr lang="en-US" sz="2400" dirty="0">
                <a:solidFill>
                  <a:schemeClr val="bg1"/>
                </a:solidFill>
              </a:rPr>
              <a:t>This stage of SDLC is involved in the integration of software with outer world entities.</a:t>
            </a:r>
          </a:p>
        </p:txBody>
      </p:sp>
      <p:pic>
        <p:nvPicPr>
          <p:cNvPr id="4" name="Picture 3" descr="A picture containing drawing&#10;&#10;Description automatically generated">
            <a:extLst>
              <a:ext uri="{FF2B5EF4-FFF2-40B4-BE49-F238E27FC236}">
                <a16:creationId xmlns:a16="http://schemas.microsoft.com/office/drawing/2014/main" id="{D9F91B4B-0C78-4291-8210-F1B9E85E7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50C8B517-EE1D-4235-8A3F-FEDE5AB8061A}"/>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11665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Implementation</a:t>
            </a:r>
          </a:p>
        </p:txBody>
      </p:sp>
      <p:sp>
        <p:nvSpPr>
          <p:cNvPr id="3" name="Content Placeholder 2"/>
          <p:cNvSpPr>
            <a:spLocks noGrp="1"/>
          </p:cNvSpPr>
          <p:nvPr>
            <p:ph idx="1"/>
          </p:nvPr>
        </p:nvSpPr>
        <p:spPr/>
        <p:txBody>
          <a:bodyPr>
            <a:normAutofit/>
          </a:bodyPr>
          <a:lstStyle/>
          <a:p>
            <a:r>
              <a:rPr lang="en-US" sz="2400" dirty="0">
                <a:solidFill>
                  <a:schemeClr val="bg1"/>
                </a:solidFill>
              </a:rPr>
              <a:t>This means installing the software on user machines. </a:t>
            </a:r>
          </a:p>
          <a:p>
            <a:endParaRPr lang="en-US" sz="2400" dirty="0">
              <a:solidFill>
                <a:schemeClr val="bg1"/>
              </a:solidFill>
            </a:endParaRPr>
          </a:p>
          <a:p>
            <a:r>
              <a:rPr lang="en-US" sz="2400" dirty="0">
                <a:solidFill>
                  <a:schemeClr val="bg1"/>
                </a:solidFill>
              </a:rPr>
              <a:t>At times, software needs post-installation configurations at user end. </a:t>
            </a:r>
          </a:p>
          <a:p>
            <a:endParaRPr lang="en-US" sz="2400" dirty="0">
              <a:solidFill>
                <a:schemeClr val="bg1"/>
              </a:solidFill>
            </a:endParaRPr>
          </a:p>
          <a:p>
            <a:r>
              <a:rPr lang="en-US" sz="2400" dirty="0">
                <a:solidFill>
                  <a:schemeClr val="bg1"/>
                </a:solidFill>
              </a:rPr>
              <a:t>Software is tested for portability and adaptability and integration related issues are solved during implementation.</a:t>
            </a:r>
          </a:p>
        </p:txBody>
      </p:sp>
      <p:pic>
        <p:nvPicPr>
          <p:cNvPr id="4" name="Picture 3" descr="A picture containing drawing&#10;&#10;Description automatically generated">
            <a:extLst>
              <a:ext uri="{FF2B5EF4-FFF2-40B4-BE49-F238E27FC236}">
                <a16:creationId xmlns:a16="http://schemas.microsoft.com/office/drawing/2014/main" id="{EE47AD2B-A6BA-41BA-92D7-47C0960D4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AE78ED1C-B05F-4866-8A06-F48527081C7C}"/>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11</a:t>
            </a:fld>
            <a:endParaRPr lang="en-US">
              <a:solidFill>
                <a:prstClr val="black">
                  <a:tint val="75000"/>
                </a:prstClr>
              </a:solidFill>
              <a:latin typeface="Calibri"/>
            </a:endParaRPr>
          </a:p>
        </p:txBody>
      </p:sp>
    </p:spTree>
    <p:extLst>
      <p:ext uri="{BB962C8B-B14F-4D97-AF65-F5344CB8AC3E}">
        <p14:creationId xmlns:p14="http://schemas.microsoft.com/office/powerpoint/2010/main" val="390745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Operation and Maintenance</a:t>
            </a:r>
          </a:p>
        </p:txBody>
      </p:sp>
      <p:sp>
        <p:nvSpPr>
          <p:cNvPr id="3" name="Content Placeholder 2"/>
          <p:cNvSpPr>
            <a:spLocks noGrp="1"/>
          </p:cNvSpPr>
          <p:nvPr>
            <p:ph idx="1"/>
          </p:nvPr>
        </p:nvSpPr>
        <p:spPr/>
        <p:txBody>
          <a:bodyPr>
            <a:normAutofit/>
          </a:bodyPr>
          <a:lstStyle/>
          <a:p>
            <a:r>
              <a:rPr lang="en-US" sz="2400" dirty="0">
                <a:solidFill>
                  <a:schemeClr val="bg1"/>
                </a:solidFill>
              </a:rPr>
              <a:t>This phase confirms the software operation in terms of more efficiency and less errors. </a:t>
            </a:r>
          </a:p>
          <a:p>
            <a:endParaRPr lang="en-US" sz="2400" dirty="0">
              <a:solidFill>
                <a:schemeClr val="bg1"/>
              </a:solidFill>
            </a:endParaRPr>
          </a:p>
          <a:p>
            <a:r>
              <a:rPr lang="en-US" sz="2400" dirty="0">
                <a:solidFill>
                  <a:schemeClr val="bg1"/>
                </a:solidFill>
              </a:rPr>
              <a:t>If required, the users are trained on, or aided with the documentation on how to operate the software and how to keep the software operational.</a:t>
            </a:r>
          </a:p>
        </p:txBody>
      </p:sp>
      <p:pic>
        <p:nvPicPr>
          <p:cNvPr id="4" name="Picture 3" descr="A picture containing drawing&#10;&#10;Description automatically generated">
            <a:extLst>
              <a:ext uri="{FF2B5EF4-FFF2-40B4-BE49-F238E27FC236}">
                <a16:creationId xmlns:a16="http://schemas.microsoft.com/office/drawing/2014/main" id="{C90605ED-801E-4BAB-8DB1-6CFFFBBC09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0958EACF-47CA-499D-9C2B-ABB1054CD8CE}"/>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2514519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Operation and Maintenance</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The software is maintained timely by updating the code according to the changes taking place in user end environment or technology. </a:t>
            </a:r>
          </a:p>
          <a:p>
            <a:endParaRPr lang="en-US" sz="2400" dirty="0">
              <a:solidFill>
                <a:schemeClr val="bg1"/>
              </a:solidFill>
            </a:endParaRPr>
          </a:p>
          <a:p>
            <a:r>
              <a:rPr lang="en-US" sz="2400" dirty="0">
                <a:solidFill>
                  <a:schemeClr val="bg1"/>
                </a:solidFill>
              </a:rPr>
              <a:t>This phase may face challenges from hidden bugs and real-world unidentified problems.</a:t>
            </a:r>
          </a:p>
        </p:txBody>
      </p:sp>
      <p:pic>
        <p:nvPicPr>
          <p:cNvPr id="4" name="Picture 3" descr="A picture containing drawing&#10;&#10;Description automatically generated">
            <a:extLst>
              <a:ext uri="{FF2B5EF4-FFF2-40B4-BE49-F238E27FC236}">
                <a16:creationId xmlns:a16="http://schemas.microsoft.com/office/drawing/2014/main" id="{EAE1D44C-6EC9-42AD-9C6A-879260EDC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58F22734-0CB1-415D-B743-31FF7F51DAF8}"/>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13</a:t>
            </a:fld>
            <a:endParaRPr lang="en-US">
              <a:solidFill>
                <a:prstClr val="black">
                  <a:tint val="75000"/>
                </a:prstClr>
              </a:solidFill>
              <a:latin typeface="Calibri"/>
            </a:endParaRPr>
          </a:p>
        </p:txBody>
      </p:sp>
    </p:spTree>
    <p:extLst>
      <p:ext uri="{BB962C8B-B14F-4D97-AF65-F5344CB8AC3E}">
        <p14:creationId xmlns:p14="http://schemas.microsoft.com/office/powerpoint/2010/main" val="267521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rgbClr val="FFFF00"/>
                </a:solidFill>
              </a:rPr>
              <a:t>Maintenance</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Once the system is deployed, and customers start using the developed system, following 3 activities occur</a:t>
            </a:r>
          </a:p>
          <a:p>
            <a:endParaRPr lang="en-US" sz="2400" dirty="0">
              <a:solidFill>
                <a:schemeClr val="bg1"/>
              </a:solidFill>
            </a:endParaRPr>
          </a:p>
          <a:p>
            <a:r>
              <a:rPr lang="en-US" sz="2400" dirty="0">
                <a:solidFill>
                  <a:srgbClr val="FF0000"/>
                </a:solidFill>
              </a:rPr>
              <a:t>    Bug fixing </a:t>
            </a:r>
            <a:r>
              <a:rPr lang="en-US" sz="2400" dirty="0">
                <a:solidFill>
                  <a:schemeClr val="bg1"/>
                </a:solidFill>
              </a:rPr>
              <a:t>- bugs are reported because of some scenarios which are not tested at all</a:t>
            </a:r>
          </a:p>
          <a:p>
            <a:r>
              <a:rPr lang="en-US" sz="2400" dirty="0">
                <a:solidFill>
                  <a:srgbClr val="FF0000"/>
                </a:solidFill>
              </a:rPr>
              <a:t>    Upgrade </a:t>
            </a:r>
            <a:r>
              <a:rPr lang="en-US" sz="2400" dirty="0">
                <a:solidFill>
                  <a:schemeClr val="bg1"/>
                </a:solidFill>
              </a:rPr>
              <a:t>- Upgrading the application to the newer versions of the Software</a:t>
            </a:r>
          </a:p>
          <a:p>
            <a:r>
              <a:rPr lang="en-US" sz="2400" dirty="0">
                <a:solidFill>
                  <a:srgbClr val="FF0000"/>
                </a:solidFill>
              </a:rPr>
              <a:t>    Enhancement </a:t>
            </a:r>
            <a:r>
              <a:rPr lang="en-US" sz="2400" dirty="0">
                <a:solidFill>
                  <a:schemeClr val="bg1"/>
                </a:solidFill>
              </a:rPr>
              <a:t>- Adding some new features into the existing software</a:t>
            </a:r>
          </a:p>
        </p:txBody>
      </p:sp>
      <p:pic>
        <p:nvPicPr>
          <p:cNvPr id="4" name="Picture 3" descr="A picture containing drawing&#10;&#10;Description automatically generated">
            <a:extLst>
              <a:ext uri="{FF2B5EF4-FFF2-40B4-BE49-F238E27FC236}">
                <a16:creationId xmlns:a16="http://schemas.microsoft.com/office/drawing/2014/main" id="{EAE1D44C-6EC9-42AD-9C6A-879260EDC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58F22734-0CB1-415D-B743-31FF7F51DAF8}"/>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14</a:t>
            </a:fld>
            <a:endParaRPr lang="en-US">
              <a:solidFill>
                <a:prstClr val="black">
                  <a:tint val="75000"/>
                </a:prstClr>
              </a:solidFill>
              <a:latin typeface="Calibri"/>
            </a:endParaRPr>
          </a:p>
        </p:txBody>
      </p:sp>
    </p:spTree>
    <p:extLst>
      <p:ext uri="{BB962C8B-B14F-4D97-AF65-F5344CB8AC3E}">
        <p14:creationId xmlns:p14="http://schemas.microsoft.com/office/powerpoint/2010/main" val="33923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p:txBody>
          <a:bodyPr>
            <a:normAutofit/>
          </a:bodyPr>
          <a:lstStyle/>
          <a:p>
            <a:r>
              <a:rPr lang="en-GB" sz="4000" b="1" dirty="0">
                <a:solidFill>
                  <a:srgbClr val="FFFF00"/>
                </a:solidFill>
              </a:rPr>
              <a:t>Questions</a:t>
            </a:r>
          </a:p>
        </p:txBody>
      </p:sp>
      <p:sp>
        <p:nvSpPr>
          <p:cNvPr id="3" name="Content Placeholder 2">
            <a:extLst>
              <a:ext uri="{FF2B5EF4-FFF2-40B4-BE49-F238E27FC236}">
                <a16:creationId xmlns:a16="http://schemas.microsoft.com/office/drawing/2014/main" id="{74DE1425-9A90-4B67-9764-90B5DEE2AAF6}"/>
              </a:ext>
            </a:extLst>
          </p:cNvPr>
          <p:cNvSpPr>
            <a:spLocks noGrp="1"/>
          </p:cNvSpPr>
          <p:nvPr>
            <p:ph idx="1"/>
          </p:nvPr>
        </p:nvSpPr>
        <p:spPr/>
        <p:txBody>
          <a:bodyPr>
            <a:normAutofit/>
          </a:bodyPr>
          <a:lstStyle/>
          <a:p>
            <a:pPr marL="0" indent="0">
              <a:buNone/>
            </a:pPr>
            <a:r>
              <a:rPr lang="en-GB" sz="2400" dirty="0">
                <a:solidFill>
                  <a:schemeClr val="bg1"/>
                </a:solidFill>
              </a:rPr>
              <a:t>Any Question Please?</a:t>
            </a:r>
          </a:p>
          <a:p>
            <a:pPr marL="0" indent="0">
              <a:buNone/>
            </a:pPr>
            <a:endParaRPr lang="en-GB" sz="2400" dirty="0">
              <a:solidFill>
                <a:schemeClr val="bg1"/>
              </a:solidFill>
            </a:endParaRPr>
          </a:p>
          <a:p>
            <a:pPr marL="0" indent="0">
              <a:buNone/>
            </a:pPr>
            <a:r>
              <a:rPr lang="en-GB" sz="2400" dirty="0">
                <a:solidFill>
                  <a:schemeClr val="bg1"/>
                </a:solidFill>
              </a:rPr>
              <a:t>You can contact me at: </a:t>
            </a:r>
            <a:r>
              <a:rPr lang="en-GB" sz="2400" dirty="0">
                <a:solidFill>
                  <a:srgbClr val="FFFF00"/>
                </a:solidFill>
              </a:rPr>
              <a:t>quratulain@uosahiwal.edu.pk</a:t>
            </a:r>
          </a:p>
          <a:p>
            <a:pPr marL="0" indent="0">
              <a:buNone/>
            </a:pPr>
            <a:endParaRPr lang="en-GB" sz="2400" dirty="0">
              <a:solidFill>
                <a:srgbClr val="FFFF00"/>
              </a:solidFill>
            </a:endParaRPr>
          </a:p>
          <a:p>
            <a:pPr marL="0" indent="0">
              <a:buNone/>
            </a:pPr>
            <a:r>
              <a:rPr lang="en-GB" sz="2400" dirty="0">
                <a:solidFill>
                  <a:schemeClr val="bg1"/>
                </a:solidFill>
              </a:rPr>
              <a:t>Your Query will be answered within one working day.</a:t>
            </a: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15</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7AA6BE49-B88F-4AFE-B545-203630450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36676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p:txBody>
          <a:bodyPr>
            <a:normAutofit/>
          </a:bodyPr>
          <a:lstStyle/>
          <a:p>
            <a:r>
              <a:rPr lang="en-GB" sz="4000" b="1" dirty="0">
                <a:solidFill>
                  <a:srgbClr val="FFFF00"/>
                </a:solidFill>
              </a:rPr>
              <a:t>Further Readings</a:t>
            </a:r>
          </a:p>
        </p:txBody>
      </p:sp>
      <p:sp>
        <p:nvSpPr>
          <p:cNvPr id="3" name="Content Placeholder 2">
            <a:extLst>
              <a:ext uri="{FF2B5EF4-FFF2-40B4-BE49-F238E27FC236}">
                <a16:creationId xmlns:a16="http://schemas.microsoft.com/office/drawing/2014/main" id="{74DE1425-9A90-4B67-9764-90B5DEE2AAF6}"/>
              </a:ext>
            </a:extLst>
          </p:cNvPr>
          <p:cNvSpPr>
            <a:spLocks noGrp="1"/>
          </p:cNvSpPr>
          <p:nvPr>
            <p:ph idx="1"/>
          </p:nvPr>
        </p:nvSpPr>
        <p:spPr/>
        <p:txBody>
          <a:bodyPr>
            <a:normAutofit/>
          </a:bodyPr>
          <a:lstStyle/>
          <a:p>
            <a:r>
              <a:rPr lang="en-GB" sz="2400" dirty="0">
                <a:solidFill>
                  <a:schemeClr val="bg1"/>
                </a:solidFill>
              </a:rPr>
              <a:t>Software Engineering: Parishioner's Approach, Chapter 1.</a:t>
            </a:r>
          </a:p>
          <a:p>
            <a:pPr marL="0" indent="0">
              <a:buNone/>
            </a:pPr>
            <a:endParaRPr lang="en-GB" sz="2400" dirty="0">
              <a:solidFill>
                <a:schemeClr val="bg1"/>
              </a:solidFill>
            </a:endParaRPr>
          </a:p>
          <a:p>
            <a:r>
              <a:rPr lang="en-GB" sz="2400" dirty="0">
                <a:solidFill>
                  <a:schemeClr val="bg1"/>
                </a:solidFill>
              </a:rPr>
              <a:t>New Software Engineering by Sue Conger, Ch. </a:t>
            </a:r>
            <a:r>
              <a:rPr lang="en-GB" sz="2400">
                <a:solidFill>
                  <a:schemeClr val="bg1"/>
                </a:solidFill>
              </a:rPr>
              <a:t>1</a:t>
            </a:r>
            <a:endParaRPr lang="en-GB" sz="2400" dirty="0">
              <a:solidFill>
                <a:schemeClr val="bg1"/>
              </a:solidFill>
            </a:endParaRPr>
          </a:p>
          <a:p>
            <a:pPr marL="0" indent="0">
              <a:buNone/>
            </a:pPr>
            <a:endParaRPr lang="en-GB" sz="2400" dirty="0">
              <a:solidFill>
                <a:schemeClr val="bg1"/>
              </a:solidFill>
            </a:endParaRPr>
          </a:p>
          <a:p>
            <a:endParaRPr lang="en-GB" sz="2400" dirty="0">
              <a:solidFill>
                <a:schemeClr val="bg1"/>
              </a:solidFill>
            </a:endParaRP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16</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2687144E-C9D6-46A2-8BBF-A6E75E42DA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80358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a:xfrm>
            <a:off x="1828800" y="2743200"/>
            <a:ext cx="8229600" cy="1143000"/>
          </a:xfrm>
        </p:spPr>
        <p:txBody>
          <a:bodyPr>
            <a:normAutofit/>
          </a:bodyPr>
          <a:lstStyle/>
          <a:p>
            <a:r>
              <a:rPr lang="en-GB" sz="4000" dirty="0">
                <a:solidFill>
                  <a:srgbClr val="FFFF00"/>
                </a:solidFill>
              </a:rPr>
              <a:t>Thanks</a:t>
            </a:r>
            <a:endParaRPr lang="en-GB" sz="4000" b="1" dirty="0">
              <a:solidFill>
                <a:srgbClr val="FFFF00"/>
              </a:solidFill>
            </a:endParaRP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17</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B52E0C1F-FEC7-4EDD-B721-02EFBF7B2A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54908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7613-25C7-4257-A377-148521041B4D}"/>
              </a:ext>
            </a:extLst>
          </p:cNvPr>
          <p:cNvSpPr>
            <a:spLocks noGrp="1"/>
          </p:cNvSpPr>
          <p:nvPr>
            <p:ph type="title"/>
          </p:nvPr>
        </p:nvSpPr>
        <p:spPr/>
        <p:txBody>
          <a:bodyPr>
            <a:normAutofit/>
          </a:bodyPr>
          <a:lstStyle/>
          <a:p>
            <a:r>
              <a:rPr lang="en-GB" sz="4000" dirty="0">
                <a:solidFill>
                  <a:srgbClr val="FFFF00"/>
                </a:solidFill>
              </a:rPr>
              <a:t>Objectives</a:t>
            </a:r>
          </a:p>
        </p:txBody>
      </p:sp>
      <p:sp>
        <p:nvSpPr>
          <p:cNvPr id="3" name="Content Placeholder 2">
            <a:extLst>
              <a:ext uri="{FF2B5EF4-FFF2-40B4-BE49-F238E27FC236}">
                <a16:creationId xmlns:a16="http://schemas.microsoft.com/office/drawing/2014/main" id="{9FC88A12-56DD-4B1A-9A60-5F4D3F9CA047}"/>
              </a:ext>
            </a:extLst>
          </p:cNvPr>
          <p:cNvSpPr>
            <a:spLocks noGrp="1"/>
          </p:cNvSpPr>
          <p:nvPr>
            <p:ph idx="1"/>
          </p:nvPr>
        </p:nvSpPr>
        <p:spPr/>
        <p:txBody>
          <a:bodyPr>
            <a:normAutofit/>
          </a:bodyPr>
          <a:lstStyle/>
          <a:p>
            <a:r>
              <a:rPr lang="en-GB" sz="2400" dirty="0">
                <a:solidFill>
                  <a:schemeClr val="bg1"/>
                </a:solidFill>
              </a:rPr>
              <a:t>To discuss various phases of Software Development Life Cycle.</a:t>
            </a:r>
          </a:p>
        </p:txBody>
      </p:sp>
      <p:pic>
        <p:nvPicPr>
          <p:cNvPr id="4" name="Picture 3" descr="A picture containing drawing&#10;&#10;Description automatically generated">
            <a:extLst>
              <a:ext uri="{FF2B5EF4-FFF2-40B4-BE49-F238E27FC236}">
                <a16:creationId xmlns:a16="http://schemas.microsoft.com/office/drawing/2014/main" id="{37B8F9A5-63B0-4941-979D-B8FEE35A2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A1F56D32-4452-4DEE-894D-801785F90709}"/>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2</a:t>
            </a:fld>
            <a:endParaRPr lang="en-US">
              <a:solidFill>
                <a:prstClr val="black">
                  <a:tint val="75000"/>
                </a:prstClr>
              </a:solidFill>
              <a:latin typeface="Calibri"/>
            </a:endParaRPr>
          </a:p>
        </p:txBody>
      </p:sp>
    </p:spTree>
    <p:extLst>
      <p:ext uri="{BB962C8B-B14F-4D97-AF65-F5344CB8AC3E}">
        <p14:creationId xmlns:p14="http://schemas.microsoft.com/office/powerpoint/2010/main" val="198698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Design </a:t>
            </a:r>
          </a:p>
        </p:txBody>
      </p:sp>
      <p:sp>
        <p:nvSpPr>
          <p:cNvPr id="3" name="Content Placeholder 2"/>
          <p:cNvSpPr>
            <a:spLocks noGrp="1"/>
          </p:cNvSpPr>
          <p:nvPr>
            <p:ph idx="1"/>
          </p:nvPr>
        </p:nvSpPr>
        <p:spPr/>
        <p:txBody>
          <a:bodyPr>
            <a:normAutofit/>
          </a:bodyPr>
          <a:lstStyle/>
          <a:p>
            <a:endParaRPr lang="en-US" sz="2400" dirty="0">
              <a:solidFill>
                <a:schemeClr val="bg1"/>
              </a:solidFill>
            </a:endParaRPr>
          </a:p>
          <a:p>
            <a:r>
              <a:rPr lang="en-US" sz="2400" dirty="0">
                <a:solidFill>
                  <a:schemeClr val="bg1"/>
                </a:solidFill>
              </a:rPr>
              <a:t>Next step is to bring down whole knowledge of requirements and analysis on the desk and design the software product. </a:t>
            </a:r>
          </a:p>
          <a:p>
            <a:endParaRPr lang="en-US" sz="2400" dirty="0">
              <a:solidFill>
                <a:schemeClr val="bg1"/>
              </a:solidFill>
            </a:endParaRPr>
          </a:p>
          <a:p>
            <a:r>
              <a:rPr lang="en-GB" sz="2400" dirty="0">
                <a:solidFill>
                  <a:schemeClr val="bg1"/>
                </a:solidFill>
              </a:rPr>
              <a:t>Brings together customer requirements, business needs, and technical considerations to form the “blueprint” for a product</a:t>
            </a:r>
          </a:p>
          <a:p>
            <a:pPr marL="0" indent="0">
              <a:buNone/>
            </a:pPr>
            <a:endParaRPr lang="en-US" sz="2400" dirty="0">
              <a:solidFill>
                <a:schemeClr val="bg1"/>
              </a:solidFill>
            </a:endParaRPr>
          </a:p>
          <a:p>
            <a:r>
              <a:rPr lang="en-US" sz="2400" dirty="0">
                <a:solidFill>
                  <a:schemeClr val="bg1"/>
                </a:solidFill>
              </a:rPr>
              <a:t>The inputs from users and information gathered in requirement gathering phase are the inputs of this step. </a:t>
            </a:r>
          </a:p>
        </p:txBody>
      </p:sp>
      <p:pic>
        <p:nvPicPr>
          <p:cNvPr id="4" name="Picture 3" descr="A picture containing drawing&#10;&#10;Description automatically generated">
            <a:extLst>
              <a:ext uri="{FF2B5EF4-FFF2-40B4-BE49-F238E27FC236}">
                <a16:creationId xmlns:a16="http://schemas.microsoft.com/office/drawing/2014/main" id="{E34905BA-6F4A-4114-9F02-9B5CE5318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96C94839-A706-4F29-83B6-2A5AB328FB67}"/>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75066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Design(Cont..)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endParaRPr lang="en-US" sz="2400" dirty="0">
              <a:solidFill>
                <a:schemeClr val="bg1"/>
              </a:solidFill>
            </a:endParaRPr>
          </a:p>
          <a:p>
            <a:r>
              <a:rPr lang="en-GB" sz="2400" dirty="0">
                <a:solidFill>
                  <a:schemeClr val="bg1"/>
                </a:solidFill>
              </a:rPr>
              <a:t>Creates a model that provides detail about software data structures, software architecture, interfaces, and components that are necessary to implement the system</a:t>
            </a:r>
          </a:p>
          <a:p>
            <a:endParaRPr lang="en-US" sz="2400" dirty="0">
              <a:solidFill>
                <a:schemeClr val="bg1"/>
              </a:solidFill>
            </a:endParaRPr>
          </a:p>
          <a:p>
            <a:r>
              <a:rPr lang="en-US" sz="2400" dirty="0">
                <a:solidFill>
                  <a:schemeClr val="bg1"/>
                </a:solidFill>
              </a:rPr>
              <a:t>The output of this step comes in the form of two designs; logical design, and physical design. </a:t>
            </a:r>
          </a:p>
          <a:p>
            <a:endParaRPr lang="en-US" sz="2400" dirty="0">
              <a:solidFill>
                <a:schemeClr val="bg1"/>
              </a:solidFill>
            </a:endParaRPr>
          </a:p>
          <a:p>
            <a:r>
              <a:rPr lang="en-US" sz="2400" dirty="0">
                <a:solidFill>
                  <a:schemeClr val="bg1"/>
                </a:solidFill>
              </a:rPr>
              <a:t>Engineers produce meta-data and data dictionaries, logical diagrams, data-flow diagrams, and in some cases pseudo codes. </a:t>
            </a:r>
          </a:p>
        </p:txBody>
      </p:sp>
      <p:pic>
        <p:nvPicPr>
          <p:cNvPr id="4" name="Picture 3" descr="A picture containing drawing&#10;&#10;Description automatically generated">
            <a:extLst>
              <a:ext uri="{FF2B5EF4-FFF2-40B4-BE49-F238E27FC236}">
                <a16:creationId xmlns:a16="http://schemas.microsoft.com/office/drawing/2014/main" id="{E6D7BC2A-636E-47C7-9FB6-BD46E564FE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84FF05D2-0303-4D6C-8296-CEE72E0317F8}"/>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403421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Design(Cont..)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There are two kinds of design documents developed in this phase:</a:t>
            </a:r>
          </a:p>
          <a:p>
            <a:endParaRPr lang="en-US" sz="2400" dirty="0">
              <a:solidFill>
                <a:schemeClr val="bg1"/>
              </a:solidFill>
            </a:endParaRPr>
          </a:p>
          <a:p>
            <a:r>
              <a:rPr lang="en-US" sz="2400" dirty="0">
                <a:solidFill>
                  <a:srgbClr val="FF0000"/>
                </a:solidFill>
              </a:rPr>
              <a:t>High-Level Design (HLD)</a:t>
            </a:r>
          </a:p>
          <a:p>
            <a:pPr lvl="1"/>
            <a:r>
              <a:rPr lang="en-US" sz="2000" dirty="0">
                <a:solidFill>
                  <a:schemeClr val="bg1"/>
                </a:solidFill>
              </a:rPr>
              <a:t>    Brief description and name of each module</a:t>
            </a:r>
          </a:p>
          <a:p>
            <a:pPr lvl="1"/>
            <a:r>
              <a:rPr lang="en-US" sz="2000" dirty="0">
                <a:solidFill>
                  <a:schemeClr val="bg1"/>
                </a:solidFill>
              </a:rPr>
              <a:t>    An outline about the functionality of every module</a:t>
            </a:r>
          </a:p>
          <a:p>
            <a:pPr lvl="1"/>
            <a:r>
              <a:rPr lang="en-US" sz="2000" dirty="0">
                <a:solidFill>
                  <a:schemeClr val="bg1"/>
                </a:solidFill>
              </a:rPr>
              <a:t>    Interface relationship and dependencies between modules</a:t>
            </a:r>
          </a:p>
          <a:p>
            <a:pPr lvl="1"/>
            <a:r>
              <a:rPr lang="en-US" sz="2000" dirty="0">
                <a:solidFill>
                  <a:schemeClr val="bg1"/>
                </a:solidFill>
              </a:rPr>
              <a:t>    Database tables identified along with their key elements</a:t>
            </a:r>
          </a:p>
          <a:p>
            <a:pPr lvl="1"/>
            <a:r>
              <a:rPr lang="en-US" sz="2000" dirty="0">
                <a:solidFill>
                  <a:schemeClr val="bg1"/>
                </a:solidFill>
              </a:rPr>
              <a:t>    Complete architecture diagrams along with technology details</a:t>
            </a:r>
          </a:p>
          <a:p>
            <a:endParaRPr lang="en-US" sz="2400" dirty="0">
              <a:solidFill>
                <a:schemeClr val="bg1"/>
              </a:solidFill>
            </a:endParaRPr>
          </a:p>
        </p:txBody>
      </p:sp>
      <p:pic>
        <p:nvPicPr>
          <p:cNvPr id="4" name="Picture 3" descr="A picture containing drawing&#10;&#10;Description automatically generated">
            <a:extLst>
              <a:ext uri="{FF2B5EF4-FFF2-40B4-BE49-F238E27FC236}">
                <a16:creationId xmlns:a16="http://schemas.microsoft.com/office/drawing/2014/main" id="{E6D7BC2A-636E-47C7-9FB6-BD46E564FE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84FF05D2-0303-4D6C-8296-CEE72E0317F8}"/>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45358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Design(Cont..)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rgbClr val="FF0000"/>
                </a:solidFill>
              </a:rPr>
              <a:t>Low-Level Design(LLD)</a:t>
            </a:r>
          </a:p>
          <a:p>
            <a:pPr lvl="1"/>
            <a:r>
              <a:rPr lang="en-US" sz="2000" dirty="0">
                <a:solidFill>
                  <a:schemeClr val="bg1"/>
                </a:solidFill>
              </a:rPr>
              <a:t>    Functional logic of the modules</a:t>
            </a:r>
          </a:p>
          <a:p>
            <a:pPr lvl="1"/>
            <a:r>
              <a:rPr lang="en-US" sz="2000" dirty="0">
                <a:solidFill>
                  <a:schemeClr val="bg1"/>
                </a:solidFill>
              </a:rPr>
              <a:t>    Database tables, which include type and size</a:t>
            </a:r>
          </a:p>
          <a:p>
            <a:pPr lvl="1"/>
            <a:r>
              <a:rPr lang="en-US" sz="2000" dirty="0">
                <a:solidFill>
                  <a:schemeClr val="bg1"/>
                </a:solidFill>
              </a:rPr>
              <a:t>    Complete detail of the interface</a:t>
            </a:r>
          </a:p>
          <a:p>
            <a:pPr lvl="1"/>
            <a:r>
              <a:rPr lang="en-US" sz="2000" dirty="0">
                <a:solidFill>
                  <a:schemeClr val="bg1"/>
                </a:solidFill>
              </a:rPr>
              <a:t>    Addresses all types of dependency issues</a:t>
            </a:r>
          </a:p>
          <a:p>
            <a:pPr lvl="1"/>
            <a:r>
              <a:rPr lang="en-US" sz="2000" dirty="0">
                <a:solidFill>
                  <a:schemeClr val="bg1"/>
                </a:solidFill>
              </a:rPr>
              <a:t>    Listing of error messages</a:t>
            </a:r>
          </a:p>
          <a:p>
            <a:pPr lvl="1"/>
            <a:r>
              <a:rPr lang="en-US" sz="2000" dirty="0">
                <a:solidFill>
                  <a:schemeClr val="bg1"/>
                </a:solidFill>
              </a:rPr>
              <a:t>    Complete input and outputs for every module</a:t>
            </a:r>
          </a:p>
        </p:txBody>
      </p:sp>
      <p:pic>
        <p:nvPicPr>
          <p:cNvPr id="4" name="Picture 3" descr="A picture containing drawing&#10;&#10;Description automatically generated">
            <a:extLst>
              <a:ext uri="{FF2B5EF4-FFF2-40B4-BE49-F238E27FC236}">
                <a16:creationId xmlns:a16="http://schemas.microsoft.com/office/drawing/2014/main" id="{E6D7BC2A-636E-47C7-9FB6-BD46E564FE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84FF05D2-0303-4D6C-8296-CEE72E0317F8}"/>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201645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Coding </a:t>
            </a:r>
          </a:p>
        </p:txBody>
      </p:sp>
      <p:sp>
        <p:nvSpPr>
          <p:cNvPr id="3" name="Content Placeholder 2"/>
          <p:cNvSpPr>
            <a:spLocks noGrp="1"/>
          </p:cNvSpPr>
          <p:nvPr>
            <p:ph idx="1"/>
          </p:nvPr>
        </p:nvSpPr>
        <p:spPr/>
        <p:txBody>
          <a:bodyPr>
            <a:normAutofit/>
          </a:bodyPr>
          <a:lstStyle/>
          <a:p>
            <a:r>
              <a:rPr lang="en-US" sz="2400" dirty="0">
                <a:solidFill>
                  <a:schemeClr val="bg1"/>
                </a:solidFill>
              </a:rPr>
              <a:t>This step is also known as programming phase. </a:t>
            </a:r>
          </a:p>
          <a:p>
            <a:endParaRPr lang="en-US" sz="2400" dirty="0">
              <a:solidFill>
                <a:schemeClr val="bg1"/>
              </a:solidFill>
            </a:endParaRPr>
          </a:p>
          <a:p>
            <a:r>
              <a:rPr lang="en-US" sz="2400" dirty="0">
                <a:solidFill>
                  <a:schemeClr val="bg1"/>
                </a:solidFill>
              </a:rPr>
              <a:t>The implementation of software design starts in terms of writing program code in the suitable programming language and developing error-free executable programs efficiently. </a:t>
            </a:r>
          </a:p>
        </p:txBody>
      </p:sp>
      <p:pic>
        <p:nvPicPr>
          <p:cNvPr id="4" name="Picture 3" descr="A picture containing drawing&#10;&#10;Description automatically generated">
            <a:extLst>
              <a:ext uri="{FF2B5EF4-FFF2-40B4-BE49-F238E27FC236}">
                <a16:creationId xmlns:a16="http://schemas.microsoft.com/office/drawing/2014/main" id="{66D52895-DDE0-4082-8BCE-679AA9EAB4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48F5F60B-CBAC-436C-AFF2-00386F3A0158}"/>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324977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Testing </a:t>
            </a:r>
          </a:p>
        </p:txBody>
      </p:sp>
      <p:sp>
        <p:nvSpPr>
          <p:cNvPr id="3" name="Content Placeholder 2"/>
          <p:cNvSpPr>
            <a:spLocks noGrp="1"/>
          </p:cNvSpPr>
          <p:nvPr>
            <p:ph idx="1"/>
          </p:nvPr>
        </p:nvSpPr>
        <p:spPr/>
        <p:txBody>
          <a:bodyPr>
            <a:normAutofit/>
          </a:bodyPr>
          <a:lstStyle/>
          <a:p>
            <a:r>
              <a:rPr lang="en-US" sz="2400" dirty="0">
                <a:solidFill>
                  <a:schemeClr val="bg1"/>
                </a:solidFill>
              </a:rPr>
              <a:t>An estimate says that 50% of whole software development process should be tested. </a:t>
            </a:r>
          </a:p>
          <a:p>
            <a:endParaRPr lang="en-US" sz="2400" dirty="0">
              <a:solidFill>
                <a:schemeClr val="bg1"/>
              </a:solidFill>
            </a:endParaRPr>
          </a:p>
          <a:p>
            <a:r>
              <a:rPr lang="en-US" sz="2400" dirty="0">
                <a:solidFill>
                  <a:schemeClr val="bg1"/>
                </a:solidFill>
              </a:rPr>
              <a:t>Errors may ruin the software from critical level to its own removal. </a:t>
            </a:r>
          </a:p>
        </p:txBody>
      </p:sp>
      <p:pic>
        <p:nvPicPr>
          <p:cNvPr id="4" name="Picture 3" descr="A picture containing drawing&#10;&#10;Description automatically generated">
            <a:extLst>
              <a:ext uri="{FF2B5EF4-FFF2-40B4-BE49-F238E27FC236}">
                <a16:creationId xmlns:a16="http://schemas.microsoft.com/office/drawing/2014/main" id="{CBB2A220-177F-4BAB-A1F7-86AC9A1D7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668D96C7-E306-4B3B-BA46-47C3091A297E}"/>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8</a:t>
            </a:fld>
            <a:endParaRPr lang="en-US">
              <a:solidFill>
                <a:prstClr val="black">
                  <a:tint val="75000"/>
                </a:prstClr>
              </a:solidFill>
              <a:latin typeface="Calibri"/>
            </a:endParaRPr>
          </a:p>
        </p:txBody>
      </p:sp>
    </p:spTree>
    <p:extLst>
      <p:ext uri="{BB962C8B-B14F-4D97-AF65-F5344CB8AC3E}">
        <p14:creationId xmlns:p14="http://schemas.microsoft.com/office/powerpoint/2010/main" val="327969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Testing(Cont..)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Software testing is done while coding by the developers and thorough testing is conducted by testing experts at various levels of code such as module testing, program testing, product testing, in-house testing, and testing the product at user’s end. </a:t>
            </a:r>
          </a:p>
          <a:p>
            <a:endParaRPr lang="en-US" sz="2400" dirty="0">
              <a:solidFill>
                <a:schemeClr val="bg1"/>
              </a:solidFill>
            </a:endParaRPr>
          </a:p>
          <a:p>
            <a:r>
              <a:rPr lang="en-US" sz="2400" dirty="0">
                <a:solidFill>
                  <a:schemeClr val="bg1"/>
                </a:solidFill>
              </a:rPr>
              <a:t>Early discovery of errors and their remedy is the key to reliable software. </a:t>
            </a:r>
          </a:p>
        </p:txBody>
      </p:sp>
      <p:pic>
        <p:nvPicPr>
          <p:cNvPr id="4" name="Picture 3" descr="A picture containing drawing&#10;&#10;Description automatically generated">
            <a:extLst>
              <a:ext uri="{FF2B5EF4-FFF2-40B4-BE49-F238E27FC236}">
                <a16:creationId xmlns:a16="http://schemas.microsoft.com/office/drawing/2014/main" id="{3A4B546C-F29A-467A-9D11-B86E62DF42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471AC5EB-7EAA-4822-BC45-2C35EB6F1223}"/>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9</a:t>
            </a:fld>
            <a:endParaRPr lang="en-US">
              <a:solidFill>
                <a:prstClr val="black">
                  <a:tint val="75000"/>
                </a:prstClr>
              </a:solidFill>
              <a:latin typeface="Calibri"/>
            </a:endParaRPr>
          </a:p>
        </p:txBody>
      </p:sp>
    </p:spTree>
    <p:extLst>
      <p:ext uri="{BB962C8B-B14F-4D97-AF65-F5344CB8AC3E}">
        <p14:creationId xmlns:p14="http://schemas.microsoft.com/office/powerpoint/2010/main" val="249990790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676</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1_Office Theme</vt:lpstr>
      <vt:lpstr>Software Engineering Lecture # 4</vt:lpstr>
      <vt:lpstr>Objectives</vt:lpstr>
      <vt:lpstr>Software Design </vt:lpstr>
      <vt:lpstr>Software Design(Cont..) </vt:lpstr>
      <vt:lpstr>Software Design(Cont..) </vt:lpstr>
      <vt:lpstr>Software Design(Cont..) </vt:lpstr>
      <vt:lpstr>Coding </vt:lpstr>
      <vt:lpstr>Testing </vt:lpstr>
      <vt:lpstr>Testing(Cont..)</vt:lpstr>
      <vt:lpstr>Integration</vt:lpstr>
      <vt:lpstr>Implementation</vt:lpstr>
      <vt:lpstr>Operation and Maintenance</vt:lpstr>
      <vt:lpstr>Operation and Maintenance</vt:lpstr>
      <vt:lpstr>Maintenance</vt:lpstr>
      <vt:lpstr>Questions</vt:lpstr>
      <vt:lpstr>Further Readings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Lecture # 4</dc:title>
  <dc:creator>quratulain ramzan</dc:creator>
  <cp:lastModifiedBy>quratulain ramzan</cp:lastModifiedBy>
  <cp:revision>3</cp:revision>
  <dcterms:created xsi:type="dcterms:W3CDTF">2021-03-14T09:25:33Z</dcterms:created>
  <dcterms:modified xsi:type="dcterms:W3CDTF">2021-03-14T09:30:43Z</dcterms:modified>
</cp:coreProperties>
</file>