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2C4E7-45EB-4799-B09C-0C55478EF0D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2EBE5-9496-4ECA-A1AB-41AD51D9E7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Buried=dafan</a:t>
            </a: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869A77-A098-4368-A189-012575B85D7A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2EBE5-9496-4ECA-A1AB-41AD51D9E72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2D263-A6BA-444A-B3E5-77F25D7D0431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4B46-4E89-4E54-9DE9-B5D1E93A5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800" smtClean="0"/>
              <a:t>Social and Cultural Issues in Requirements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Lecture #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2EFE66-CABE-4633-A01A-8A06FD2907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Six Areas of Social Issues - 2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Between the development and requirements teams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Within the development team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Between the development team and the client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FB2A3A-2516-4104-90AE-1E8B5EBB579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- 1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 large organization, there are usually competing divisions or groups, so the notion of </a:t>
            </a:r>
            <a:r>
              <a:rPr lang="en-US" altLang="en-US" i="1" smtClean="0">
                <a:solidFill>
                  <a:srgbClr val="FFFF00"/>
                </a:solidFill>
                <a:latin typeface="Book Antiqua" pitchFamily="18" charset="0"/>
              </a:rPr>
              <a:t>‘the client’</a:t>
            </a:r>
            <a:r>
              <a:rPr lang="en-US" altLang="en-US" smtClean="0"/>
              <a:t> is not obvious</a:t>
            </a:r>
          </a:p>
          <a:p>
            <a:pPr eaLnBrk="1" hangingPunct="1"/>
            <a:r>
              <a:rPr lang="en-US" altLang="en-US" smtClean="0"/>
              <a:t>Intended users of the system may be different people from the ones who interact with the requirements team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0BAEDF-33FD-4197-81DD-C634EE23E5B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- 2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users of the system should be brought into the requirement engineering process, as they hold the key of the eventual success of the software engineering project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61C9F8-5449-43D9-9F4B-BF4D935542D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requirement process reveals the problems within the client organization, which must be addressed by facilitating communication among different stakeholders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4B3322-208D-4EC2-8B90-C6E7F172BC5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- 4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problems within the client organization must not be buried, as they effect the implementation of the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C059C7-5C10-4F16-9238-1F5497429AE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- 5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new automated system may have profound impact on how the business is conducted or how information is classified within the organization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D8469F-259A-4FE8-ACF7-E714F0B10A4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9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Client Organization - 6</a:t>
            </a:r>
          </a:p>
        </p:txBody>
      </p:sp>
      <p:sp>
        <p:nvSpPr>
          <p:cNvPr id="19460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of the project requires that every group within the organization understand different aspects of the new system</a:t>
            </a:r>
          </a:p>
          <a:p>
            <a:pPr eaLnBrk="1" hangingPunct="1"/>
            <a:r>
              <a:rPr lang="en-US" altLang="en-US" smtClean="0"/>
              <a:t>Problems of tacit knowledge</a:t>
            </a:r>
          </a:p>
          <a:p>
            <a:pPr lvl="1" eaLnBrk="1" hangingPunct="1"/>
            <a:r>
              <a:rPr lang="en-US" altLang="en-US" smtClean="0"/>
              <a:t>Say-do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C0030E-01BD-41BF-B5F3-4C0C3E2A04F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within the Requirements Team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work is organized?</a:t>
            </a:r>
          </a:p>
          <a:p>
            <a:pPr eaLnBrk="1" hangingPunct="1"/>
            <a:r>
              <a:rPr lang="en-US" altLang="en-US" smtClean="0"/>
              <a:t>What methods and notations are used?</a:t>
            </a:r>
          </a:p>
          <a:p>
            <a:pPr eaLnBrk="1" hangingPunct="1"/>
            <a:r>
              <a:rPr lang="en-US" altLang="en-US" smtClean="0"/>
              <a:t>What team members think about organization and how jelled requirement team is?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8B6CB6-623E-4564-9C1A-FABD35A1D5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between Client Organization and Requirements Team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smtClean="0"/>
          </a:p>
          <a:p>
            <a:pPr eaLnBrk="1" hangingPunct="1"/>
            <a:r>
              <a:rPr lang="en-US" altLang="en-US" sz="3200" smtClean="0"/>
              <a:t>Financial arrangements</a:t>
            </a:r>
          </a:p>
          <a:p>
            <a:pPr eaLnBrk="1" hangingPunct="1"/>
            <a:r>
              <a:rPr lang="en-US" altLang="en-US" sz="3200" smtClean="0"/>
              <a:t>Ethical obligations</a:t>
            </a:r>
          </a:p>
          <a:p>
            <a:pPr eaLnBrk="1" hangingPunct="1"/>
            <a:r>
              <a:rPr lang="en-US" altLang="en-US" sz="3200" smtClean="0"/>
              <a:t>Legal safeguards</a:t>
            </a:r>
          </a:p>
          <a:p>
            <a:pPr eaLnBrk="1" hangingPunct="1"/>
            <a:r>
              <a:rPr lang="en-US" altLang="en-US" sz="3200" smtClean="0"/>
              <a:t>Personal relationships</a:t>
            </a:r>
          </a:p>
          <a:p>
            <a:pPr eaLnBrk="1" hangingPunct="1"/>
            <a:r>
              <a:rPr lang="en-US" altLang="en-US" sz="3200" smtClean="0"/>
              <a:t>Denial of information</a:t>
            </a:r>
          </a:p>
          <a:p>
            <a:pPr eaLnBrk="1" hangingPunct="1"/>
            <a:r>
              <a:rPr lang="en-US" altLang="en-US" sz="3200" smtClean="0"/>
              <a:t>Management of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4B7AD5-E008-4D7F-8A5C-72AD4A9450B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Issues between Development and Requirement Teams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team needs to work very closely with the requirements team to resolve inconsistencies and to get details</a:t>
            </a:r>
          </a:p>
          <a:p>
            <a:pPr eaLnBrk="1" hangingPunct="1"/>
            <a:r>
              <a:rPr lang="en-US" altLang="en-US" smtClean="0"/>
              <a:t>In some cases, requirements team may be disbanded or assigned other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F4DE2C-8796-4CE0-BF7C-771159161CE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- 1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aspects of the requirements engineering process deal with social and cultural issues</a:t>
            </a:r>
          </a:p>
          <a:p>
            <a:pPr eaLnBrk="1" hangingPunct="1"/>
            <a:r>
              <a:rPr lang="en-US" altLang="en-US" smtClean="0"/>
              <a:t>What is the best way to deal with these issues?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BC6F3E-A5F7-4750-84AC-C1BF28FB86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 of Development Team - 1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Team members may be demoralized</a:t>
            </a:r>
          </a:p>
          <a:p>
            <a:pPr eaLnBrk="1" hangingPunct="1"/>
            <a:r>
              <a:rPr lang="en-US" altLang="en-US" smtClean="0"/>
              <a:t>There may be high turn over rate</a:t>
            </a:r>
          </a:p>
          <a:p>
            <a:pPr eaLnBrk="1" hangingPunct="1"/>
            <a:r>
              <a:rPr lang="en-US" altLang="en-US" smtClean="0"/>
              <a:t>The deadlines may slip</a:t>
            </a:r>
          </a:p>
          <a:p>
            <a:pPr eaLnBrk="1" hangingPunct="1"/>
            <a:r>
              <a:rPr lang="en-US" altLang="en-US" smtClean="0"/>
              <a:t>Developers dislike documentation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09CC49-84D4-49EF-8052-52E7EE4B244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 of Development Team - 2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Development teams may have to communicate with clients directly, to gain better understanding of the project’s possibilities and limitations, both for initial development and maintenance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Cultural Issues in 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FF58D-7D06-445C-9D96-171C92CE6B6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Issues in 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Advances in the internet and communication technologies has enabled customers and developers to collaborate with each other in geographically and temporally dispersed environments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B74E87-2E43-42AE-ACAC-D48FA65F230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Issues in 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There may be</a:t>
            </a:r>
          </a:p>
          <a:p>
            <a:pPr eaLnBrk="1" hangingPunct="1"/>
            <a:r>
              <a:rPr lang="en-US" altLang="en-US" smtClean="0"/>
              <a:t>Time zones differences</a:t>
            </a:r>
          </a:p>
          <a:p>
            <a:pPr eaLnBrk="1" hangingPunct="1"/>
            <a:r>
              <a:rPr lang="en-US" altLang="en-US" smtClean="0"/>
              <a:t>Language and terminology differences</a:t>
            </a:r>
          </a:p>
          <a:p>
            <a:pPr eaLnBrk="1" hangingPunct="1"/>
            <a:r>
              <a:rPr lang="en-US" altLang="en-US" smtClean="0"/>
              <a:t>Religious and racial differences</a:t>
            </a:r>
          </a:p>
          <a:p>
            <a:pPr eaLnBrk="1" hangingPunct="1"/>
            <a:r>
              <a:rPr lang="en-US" altLang="en-US" smtClean="0"/>
              <a:t>Ethical issues</a:t>
            </a:r>
          </a:p>
          <a:p>
            <a:pPr eaLnBrk="1" hangingPunct="1"/>
            <a:r>
              <a:rPr lang="en-US" altLang="en-US" smtClean="0"/>
              <a:t>Political differences</a:t>
            </a:r>
          </a:p>
          <a:p>
            <a:pPr eaLnBrk="1" hangingPunct="1"/>
            <a:r>
              <a:rPr lang="en-US" altLang="en-US" smtClean="0"/>
              <a:t>Differences in business environment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5441A9-773B-4FCD-AE7F-3258B21AF9E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 Billion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Scientific community and US consider the following number to be a billion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z="6600" smtClean="0">
                <a:solidFill>
                  <a:srgbClr val="FFFF00"/>
                </a:solidFill>
              </a:rPr>
              <a:t>1,00,00,00,000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the rest of the world, a billion 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</a:t>
            </a:r>
            <a:r>
              <a:rPr lang="en-US" altLang="en-US" sz="6600" smtClean="0">
                <a:solidFill>
                  <a:srgbClr val="FFFF00"/>
                </a:solidFill>
              </a:rPr>
              <a:t>10,00,00,00,00,000</a:t>
            </a:r>
            <a:endParaRPr lang="en-US" altLang="en-US" sz="66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AA66B0-8E8B-4DCF-B308-EDD1AD54449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Differences in Time Zones - 1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hours of clients and developers may differ by eight hours or more</a:t>
            </a:r>
          </a:p>
          <a:p>
            <a:pPr eaLnBrk="1" hangingPunct="1"/>
            <a:r>
              <a:rPr lang="en-US" altLang="en-US" smtClean="0"/>
              <a:t>Arranging phone calls and video conferences become a hassle as one party has to come to office very early or stay very late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02D13E-7780-4BEF-A0A6-BD241B248F7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Differences in Time Zones - 2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Analysts start assuming requirements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90882B-DBF5-4F3F-B139-6A86F78AA4F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Language and Terminology Differences - 1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Clients and developers may speak different languages or different dialects</a:t>
            </a:r>
          </a:p>
          <a:p>
            <a:pPr eaLnBrk="1" hangingPunct="1"/>
            <a:r>
              <a:rPr lang="en-US" altLang="en-US" smtClean="0"/>
              <a:t>Requirements errors are introduced by not understanding other partner’s language and terminology properly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766989-CFA4-45CB-956B-2E1856F172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Language and Terminology Differences - 2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People and government in the US, and worldwide scientific community consider the following number to be a billion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z="3600" smtClean="0">
                <a:solidFill>
                  <a:srgbClr val="FFFF00"/>
                </a:solidFill>
              </a:rPr>
              <a:t>1,00,00,00,000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the rest of the world, a billion 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</a:t>
            </a:r>
            <a:r>
              <a:rPr lang="en-US" altLang="en-US" sz="3600" smtClean="0">
                <a:solidFill>
                  <a:srgbClr val="FFFF00"/>
                </a:solidFill>
              </a:rPr>
              <a:t>10,00,00,00,00,000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97DD26-2C81-4885-912E-F008E17B493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- 2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think that these issues fall outside the scope of requirements engineering process, and fall under management, interpersonal skills, or ethics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E506B1-25D1-4A61-B932-66312C63E21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Language and Terminology Differences - 3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Globally, people communicate with fellow citizens using sports lingo to convey certain situations and concepts, even in the business environment</a:t>
            </a:r>
          </a:p>
          <a:p>
            <a:pPr eaLnBrk="1" hangingPunct="1"/>
            <a:r>
              <a:rPr lang="en-US" altLang="en-US" smtClean="0"/>
              <a:t>This can cause misunderstandings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CE44BB-6A58-4134-8B88-6D5EA13BD27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Language and Terminology Differences - 4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of the word ‘hockey’ in Pakistan and US means two different sports: ‘field hockey’ and ‘ice hockey’ respectively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FEEB5B-0609-41C9-8D7A-A5849CA2028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Religious and Racial Differences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Insensitive comments on religious and racial backgrounds of people involved in software engineering projects can become a major hindrance in the successful execution of the requirements engineering process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E959BB-B9A8-4716-B6E0-553D7697955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Ethical Issues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to confidential client information</a:t>
            </a:r>
          </a:p>
          <a:p>
            <a:pPr eaLnBrk="1" hangingPunct="1"/>
            <a:r>
              <a:rPr lang="en-US" altLang="en-US" smtClean="0"/>
              <a:t>Possibility of elimination of jobs</a:t>
            </a:r>
          </a:p>
          <a:p>
            <a:pPr eaLnBrk="1" hangingPunct="1"/>
            <a:r>
              <a:rPr lang="en-US" altLang="en-US" smtClean="0"/>
              <a:t>Differences of opinions with the client on the project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797F0F-1E8E-4DD1-808B-09C04A01937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Political Differences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Differences in political ideologies and personal convictions can also lead to unprofessional environment in the execution of the requirements engineering process</a:t>
            </a:r>
          </a:p>
          <a:p>
            <a:pPr eaLnBrk="1" hangingPunct="1"/>
            <a:r>
              <a:rPr lang="en-US" altLang="en-US" smtClean="0"/>
              <a:t>Some people do not want to work on military software programs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598D3-A532-4EAB-AEB3-CB5E0913E8F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Differences in Business Environments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society has its own culture within the business community, which must be understood for successful execution of the requirements engineering process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400" smtClean="0"/>
              <a:t>Addressing Social and Cultural Issues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D6235C-6700-4556-ACE6-5BE6C9038A8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Addressing Social and Cultural Issues - 1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 social and cultural issues and differences</a:t>
            </a:r>
          </a:p>
          <a:p>
            <a:pPr eaLnBrk="1" hangingPunct="1"/>
            <a:r>
              <a:rPr lang="en-US" altLang="en-US" smtClean="0"/>
              <a:t>Avoid judgmental comments and offensive remarks on un-related views and beliefs of others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DC2703-7E3B-4CB0-BE3B-4699329A4CE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Addressing Social and Cultural Issues - 2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Create an environment of respect and professionalism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Focus on discovering the needs of the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state-of-the-art technology to facilitate activities in the requirements engineering process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E2DEC7-BB7B-4A2D-96DB-A3EB32D7C2A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engineering is not a strictly formal process, but one which has social and cultural side effects</a:t>
            </a:r>
          </a:p>
          <a:p>
            <a:pPr eaLnBrk="1" hangingPunct="1"/>
            <a:r>
              <a:rPr lang="en-US" altLang="en-US" smtClean="0"/>
              <a:t>Requirements engineers must understand different aspects of these issues and address them in the requirements engineering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CF074E-4B5D-4AFE-8642-3745FDBD0D1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- 3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point of view is that these issues are very much part of the requirements engineering process and if not accounted for can negatively impact the desired software system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8FDE84-9AD4-4484-A62A-2C171E3EEBA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"/>
                <a:cs typeface="Times New Roman" pitchFamily="18" charset="0"/>
              </a:rPr>
              <a:t>Social issues in requirements engineering</a:t>
            </a:r>
          </a:p>
          <a:p>
            <a:pPr lvl="1" eaLnBrk="1" hangingPunct="1"/>
            <a:r>
              <a:rPr lang="en-US" altLang="en-US" smtClean="0">
                <a:latin typeface="Times"/>
                <a:cs typeface="Times New Roman" pitchFamily="18" charset="0"/>
              </a:rPr>
              <a:t>Joseph A. Goguen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Social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C35F63-6173-4F7C-B115-B9BC2E9F3A6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Social Issues in RE - 1</a:t>
            </a:r>
          </a:p>
        </p:txBody>
      </p:sp>
      <p:sp>
        <p:nvSpPr>
          <p:cNvPr id="8196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engineering is a social process, as it involves interaction among clients, engineers, and other systems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CE231A-E160-4EE1-B61B-C989149D17B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Social Issues in RE - 2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engineering is not an entirely  formal process, because it involves discovering client needs and reconciling them with technical possibilities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03AA42-3A95-4ADD-9C67-84DC5CE3D1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Stakeholders in RE Process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least three major groups participate in requirements engineering process;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client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requirements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development team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may be other interested parties, e.g., regulatory authorities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618DBD-A1EF-438A-8B59-94CF853C63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Six Areas of Social Issues - 1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Within the client organization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Within the requirements team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Between the client and the requirements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1111</Words>
  <Application>Microsoft Office PowerPoint</Application>
  <PresentationFormat>On-screen Show (4:3)</PresentationFormat>
  <Paragraphs>168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Social and Cultural Issues in Requirements Engineering</vt:lpstr>
      <vt:lpstr>Introduction - 1</vt:lpstr>
      <vt:lpstr>Introduction - 2</vt:lpstr>
      <vt:lpstr>Introduction - 3</vt:lpstr>
      <vt:lpstr>Social Issues</vt:lpstr>
      <vt:lpstr>Social Issues in RE - 1</vt:lpstr>
      <vt:lpstr>Social Issues in RE - 2</vt:lpstr>
      <vt:lpstr>Stakeholders in RE Process</vt:lpstr>
      <vt:lpstr>Six Areas of Social Issues - 1</vt:lpstr>
      <vt:lpstr>Six Areas of Social Issues - 2</vt:lpstr>
      <vt:lpstr>Issues within the Client Organization - 1</vt:lpstr>
      <vt:lpstr>Issues within the Client Organization - 2</vt:lpstr>
      <vt:lpstr>Issues within the Client Organization - 3</vt:lpstr>
      <vt:lpstr>Issues within the Client Organization - 4</vt:lpstr>
      <vt:lpstr>Issues within the Client Organization - 5</vt:lpstr>
      <vt:lpstr>Issues within the Client Organization - 6</vt:lpstr>
      <vt:lpstr>Issues within the Requirements Team</vt:lpstr>
      <vt:lpstr>Issues between Client Organization and Requirements Team</vt:lpstr>
      <vt:lpstr>Issues between Development and Requirement Teams</vt:lpstr>
      <vt:lpstr>Issues of Development Team - 1</vt:lpstr>
      <vt:lpstr>Issues of Development Team - 2</vt:lpstr>
      <vt:lpstr>Cultural Issues in RE</vt:lpstr>
      <vt:lpstr>Cultural Issues in RE</vt:lpstr>
      <vt:lpstr>Cultural Issues in RE</vt:lpstr>
      <vt:lpstr>Example: A Billion</vt:lpstr>
      <vt:lpstr>Differences in Time Zones - 1</vt:lpstr>
      <vt:lpstr>Differences in Time Zones - 2</vt:lpstr>
      <vt:lpstr>Language and Terminology Differences - 1</vt:lpstr>
      <vt:lpstr>Language and Terminology Differences - 2</vt:lpstr>
      <vt:lpstr>Language and Terminology Differences - 3</vt:lpstr>
      <vt:lpstr>Language and Terminology Differences - 4</vt:lpstr>
      <vt:lpstr>Religious and Racial Differences</vt:lpstr>
      <vt:lpstr>Ethical Issues</vt:lpstr>
      <vt:lpstr>Political Differences</vt:lpstr>
      <vt:lpstr>Differences in Business Environments</vt:lpstr>
      <vt:lpstr>Addressing Social and Cultural Issues</vt:lpstr>
      <vt:lpstr>Addressing Social and Cultural Issues - 1</vt:lpstr>
      <vt:lpstr>Addressing Social and Cultural Issues - 2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</dc:creator>
  <cp:lastModifiedBy>Abdullah</cp:lastModifiedBy>
  <cp:revision>2</cp:revision>
  <dcterms:created xsi:type="dcterms:W3CDTF">2022-09-11T10:44:55Z</dcterms:created>
  <dcterms:modified xsi:type="dcterms:W3CDTF">2022-09-11T12:46:06Z</dcterms:modified>
</cp:coreProperties>
</file>