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6CE-3121-43F3-9986-6CA4F006B1D8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EAE3-A7D6-47ED-9D05-D09C71631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6CE-3121-43F3-9986-6CA4F006B1D8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EAE3-A7D6-47ED-9D05-D09C71631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6CE-3121-43F3-9986-6CA4F006B1D8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EAE3-A7D6-47ED-9D05-D09C71631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6CE-3121-43F3-9986-6CA4F006B1D8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EAE3-A7D6-47ED-9D05-D09C71631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6CE-3121-43F3-9986-6CA4F006B1D8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EAE3-A7D6-47ED-9D05-D09C71631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6CE-3121-43F3-9986-6CA4F006B1D8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EAE3-A7D6-47ED-9D05-D09C71631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6CE-3121-43F3-9986-6CA4F006B1D8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EAE3-A7D6-47ED-9D05-D09C71631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6CE-3121-43F3-9986-6CA4F006B1D8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EAE3-A7D6-47ED-9D05-D09C71631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6CE-3121-43F3-9986-6CA4F006B1D8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EAE3-A7D6-47ED-9D05-D09C71631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6CE-3121-43F3-9986-6CA4F006B1D8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EAE3-A7D6-47ED-9D05-D09C71631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6CE-3121-43F3-9986-6CA4F006B1D8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EAE3-A7D6-47ED-9D05-D09C71631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B46CE-3121-43F3-9986-6CA4F006B1D8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7EAE3-A7D6-47ED-9D05-D09C71631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1A7E-F029-43E5-8B66-0947FCA11D43}" type="slidenum">
              <a:rPr lang="en-US"/>
              <a:pPr/>
              <a:t>1</a:t>
            </a:fld>
            <a:endParaRPr lang="en-US"/>
          </a:p>
        </p:txBody>
      </p:sp>
      <p:sp>
        <p:nvSpPr>
          <p:cNvPr id="5130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Requirements Elicitation – 1</a:t>
            </a:r>
          </a:p>
        </p:txBody>
      </p:sp>
      <p:sp>
        <p:nvSpPr>
          <p:cNvPr id="51302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#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AAA6-9D13-46DA-AE80-8E9DEF22460C}" type="slidenum">
              <a:rPr lang="en-US"/>
              <a:pPr/>
              <a:t>10</a:t>
            </a:fld>
            <a:endParaRPr lang="en-US"/>
          </a:p>
        </p:txBody>
      </p:sp>
      <p:sp>
        <p:nvSpPr>
          <p:cNvPr id="411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of Understanding - 2</a:t>
            </a:r>
          </a:p>
        </p:txBody>
      </p:sp>
      <p:sp>
        <p:nvSpPr>
          <p:cNvPr id="411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User and analyst speak different languages</a:t>
            </a:r>
          </a:p>
          <a:p>
            <a:pPr>
              <a:lnSpc>
                <a:spcPct val="90000"/>
              </a:lnSpc>
            </a:pPr>
            <a:r>
              <a:rPr lang="en-US"/>
              <a:t>Ease of omitting “obvious” information</a:t>
            </a:r>
          </a:p>
          <a:p>
            <a:pPr>
              <a:lnSpc>
                <a:spcPct val="90000"/>
              </a:lnSpc>
            </a:pPr>
            <a:r>
              <a:rPr lang="en-US"/>
              <a:t>Conflicting views of different users</a:t>
            </a:r>
          </a:p>
          <a:p>
            <a:pPr>
              <a:lnSpc>
                <a:spcPct val="90000"/>
              </a:lnSpc>
            </a:pPr>
            <a:r>
              <a:rPr lang="en-US"/>
              <a:t>Requirements are often vague and untestable, e.g., “user-friendly” and “robust”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87F2-3D69-4E6E-88F3-9F2A8D09B233}" type="slidenum">
              <a:rPr lang="en-US"/>
              <a:pPr/>
              <a:t>11</a:t>
            </a:fld>
            <a:endParaRPr lang="en-US"/>
          </a:p>
        </p:txBody>
      </p:sp>
      <p:sp>
        <p:nvSpPr>
          <p:cNvPr id="412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of Volatility</a:t>
            </a:r>
          </a:p>
        </p:txBody>
      </p:sp>
      <p:sp>
        <p:nvSpPr>
          <p:cNvPr id="412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Requirements evolve over time and hence there are some requirements which are bound to change during the system development process due to one reason or the other.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E098-0100-4598-88CB-6FC7A6D0182C}" type="slidenum">
              <a:rPr lang="en-US"/>
              <a:pPr/>
              <a:t>12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Contexts in Requirements Elicitation Process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7772400" cy="3124200"/>
          </a:xfrm>
        </p:spPr>
        <p:txBody>
          <a:bodyPr/>
          <a:lstStyle/>
          <a:p>
            <a:r>
              <a:rPr lang="en-US" sz="3200"/>
              <a:t>Organization</a:t>
            </a:r>
          </a:p>
          <a:p>
            <a:r>
              <a:rPr lang="en-US" sz="3200"/>
              <a:t>Environment</a:t>
            </a:r>
          </a:p>
          <a:p>
            <a:r>
              <a:rPr lang="en-US" sz="3200"/>
              <a:t>Project</a:t>
            </a:r>
          </a:p>
          <a:p>
            <a:r>
              <a:rPr lang="en-US" sz="3200"/>
              <a:t>Constraints imposed by people</a:t>
            </a: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838200" y="2209800"/>
            <a:ext cx="72390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FFFFFF"/>
                </a:solidFill>
              </a:rPr>
              <a:t>It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3200" dirty="0">
                <a:solidFill>
                  <a:srgbClr val="FFFFFF"/>
                </a:solidFill>
              </a:rPr>
              <a:t>is important to consider the context in which requirements are being elicited. Requirements elicitation process may be followed in the following contexts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593-C97F-4D59-BDB1-5EDF01331167}" type="slidenum">
              <a:rPr lang="en-US"/>
              <a:pPr/>
              <a:t>13</a:t>
            </a:fld>
            <a:endParaRPr lang="en-US"/>
          </a:p>
        </p:txBody>
      </p:sp>
      <p:sp>
        <p:nvSpPr>
          <p:cNvPr id="413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Contexts in Requirements Elicitation Process - 1</a:t>
            </a:r>
          </a:p>
        </p:txBody>
      </p:sp>
      <p:sp>
        <p:nvSpPr>
          <p:cNvPr id="4136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Organization</a:t>
            </a:r>
          </a:p>
          <a:p>
            <a:pPr lvl="1"/>
            <a:r>
              <a:rPr lang="en-US"/>
              <a:t>Submitters of input</a:t>
            </a:r>
          </a:p>
          <a:p>
            <a:pPr lvl="1"/>
            <a:r>
              <a:rPr lang="en-US"/>
              <a:t>Users of output</a:t>
            </a:r>
          </a:p>
          <a:p>
            <a:pPr lvl="1"/>
            <a:r>
              <a:rPr lang="en-US"/>
              <a:t>Ways in which the new system change the business process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C300-A279-4033-BF37-778B0546ED36}" type="slidenum">
              <a:rPr lang="en-US"/>
              <a:pPr/>
              <a:t>14</a:t>
            </a:fld>
            <a:endParaRPr lang="en-US"/>
          </a:p>
        </p:txBody>
      </p:sp>
      <p:sp>
        <p:nvSpPr>
          <p:cNvPr id="414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Contexts in Requirements Elicitation Process - 2</a:t>
            </a:r>
          </a:p>
        </p:txBody>
      </p:sp>
      <p:sp>
        <p:nvSpPr>
          <p:cNvPr id="414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Environment</a:t>
            </a:r>
          </a:p>
          <a:p>
            <a:pPr lvl="1"/>
            <a:r>
              <a:rPr lang="en-US"/>
              <a:t>Hardware and software</a:t>
            </a:r>
          </a:p>
          <a:p>
            <a:pPr lvl="1"/>
            <a:r>
              <a:rPr lang="en-US"/>
              <a:t>Maturity of the target system domain</a:t>
            </a:r>
          </a:p>
          <a:p>
            <a:pPr lvl="1"/>
            <a:r>
              <a:rPr lang="en-US"/>
              <a:t>Certainty of the target system’s interfaces to the larger system</a:t>
            </a:r>
          </a:p>
          <a:p>
            <a:pPr lvl="1"/>
            <a:r>
              <a:rPr lang="en-US"/>
              <a:t>The target system’s role in the larger system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AD7-FD0A-4515-8A0D-7737202220FC}" type="slidenum">
              <a:rPr lang="en-US"/>
              <a:pPr/>
              <a:t>15</a:t>
            </a:fld>
            <a:endParaRPr lang="en-US"/>
          </a:p>
        </p:txBody>
      </p:sp>
      <p:sp>
        <p:nvSpPr>
          <p:cNvPr id="415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Contexts in Requirements Elicitation Process - 3</a:t>
            </a:r>
          </a:p>
        </p:txBody>
      </p:sp>
      <p:sp>
        <p:nvSpPr>
          <p:cNvPr id="4157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Project</a:t>
            </a:r>
          </a:p>
          <a:p>
            <a:pPr lvl="1">
              <a:lnSpc>
                <a:spcPct val="90000"/>
              </a:lnSpc>
            </a:pPr>
            <a:r>
              <a:rPr lang="en-US"/>
              <a:t>The attributes of the different stakeholder communities, such as the end users, sponsors, developers, and requirements analysts. Examples of such attributes are:</a:t>
            </a:r>
          </a:p>
          <a:p>
            <a:pPr lvl="2">
              <a:lnSpc>
                <a:spcPct val="90000"/>
              </a:lnSpc>
            </a:pPr>
            <a:r>
              <a:rPr lang="en-US"/>
              <a:t>Management style</a:t>
            </a:r>
          </a:p>
          <a:p>
            <a:pPr lvl="2">
              <a:lnSpc>
                <a:spcPct val="90000"/>
              </a:lnSpc>
            </a:pPr>
            <a:r>
              <a:rPr lang="en-US"/>
              <a:t>Management hierarchy</a:t>
            </a:r>
          </a:p>
          <a:p>
            <a:pPr lvl="2">
              <a:lnSpc>
                <a:spcPct val="90000"/>
              </a:lnSpc>
            </a:pPr>
            <a:r>
              <a:rPr lang="en-US"/>
              <a:t>Domain experience</a:t>
            </a:r>
          </a:p>
          <a:p>
            <a:pPr lvl="2">
              <a:lnSpc>
                <a:spcPct val="90000"/>
              </a:lnSpc>
            </a:pPr>
            <a:r>
              <a:rPr lang="en-US"/>
              <a:t>Computer experience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F7FC-52A7-43CC-8C84-525FE5BD61F5}" type="slidenum">
              <a:rPr lang="en-US"/>
              <a:pPr/>
              <a:t>16</a:t>
            </a:fld>
            <a:endParaRPr lang="en-US"/>
          </a:p>
        </p:txBody>
      </p:sp>
      <p:sp>
        <p:nvSpPr>
          <p:cNvPr id="41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Contexts in Requirements Elicitation Process - 4</a:t>
            </a:r>
          </a:p>
        </p:txBody>
      </p:sp>
      <p:sp>
        <p:nvSpPr>
          <p:cNvPr id="416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constraints imposed by the people </a:t>
            </a:r>
          </a:p>
          <a:p>
            <a:pPr lvl="1"/>
            <a:r>
              <a:rPr lang="en-US"/>
              <a:t> They are involved in the elicitation process, e.g., managerial constraints concerning cost, time, and desired quality in the target system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5D66-343C-4409-AF5F-71BD6E5D8041}" type="slidenum">
              <a:rPr lang="en-US"/>
              <a:pPr/>
              <a:t>17</a:t>
            </a:fld>
            <a:endParaRPr lang="en-US"/>
          </a:p>
        </p:txBody>
      </p:sp>
      <p:sp>
        <p:nvSpPr>
          <p:cNvPr id="417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Elicitation Guidelines - 1</a:t>
            </a:r>
          </a:p>
        </p:txBody>
      </p:sp>
      <p:sp>
        <p:nvSpPr>
          <p:cNvPr id="417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/>
              <a:t>Assess the business and technical feasibility for the proposed system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3200"/>
              <a:t>Identify the people who will help specify requirements and understand their organizational bias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3200"/>
              <a:t>Define the technical environment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3200"/>
              <a:t>Identify “domain constraints” that limit the functionality or performance of the system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B56-3CFA-42AB-8783-645EEDF0FFA1}" type="slidenum">
              <a:rPr lang="en-US"/>
              <a:pPr/>
              <a:t>18</a:t>
            </a:fld>
            <a:endParaRPr lang="en-US"/>
          </a:p>
        </p:txBody>
      </p:sp>
      <p:sp>
        <p:nvSpPr>
          <p:cNvPr id="418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Elicitation Guidelines - 2</a:t>
            </a:r>
          </a:p>
        </p:txBody>
      </p:sp>
      <p:sp>
        <p:nvSpPr>
          <p:cNvPr id="418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Define one or more requirements elicitation methods (interviews, focus groups, team meetings)</a:t>
            </a:r>
          </a:p>
          <a:p>
            <a:r>
              <a:rPr lang="en-US" sz="3200"/>
              <a:t>Solicit participation from many people so that requirements are defined from different points of view; be sure to identify the rationale for each requirement that is recorded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27E7-C2AA-4623-A126-FA01935BD18F}" type="slidenum">
              <a:rPr lang="en-US"/>
              <a:pPr/>
              <a:t>19</a:t>
            </a:fld>
            <a:endParaRPr lang="en-US"/>
          </a:p>
        </p:txBody>
      </p:sp>
      <p:sp>
        <p:nvSpPr>
          <p:cNvPr id="419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Elicitation Guidelines - 3</a:t>
            </a:r>
          </a:p>
        </p:txBody>
      </p:sp>
      <p:sp>
        <p:nvSpPr>
          <p:cNvPr id="419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 ambiguous requirements as candidates for prototyping</a:t>
            </a:r>
          </a:p>
          <a:p>
            <a:r>
              <a:rPr lang="en-US"/>
              <a:t>Create usage scenarios to help customers/users better identify requirements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BD5D-0B7E-41E3-A7C1-1D972B236190}" type="slidenum">
              <a:rPr lang="en-US"/>
              <a:pPr/>
              <a:t>2</a:t>
            </a:fld>
            <a:endParaRPr lang="en-US"/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Requirements Engineering Process</a:t>
            </a:r>
          </a:p>
        </p:txBody>
      </p:sp>
      <p:sp>
        <p:nvSpPr>
          <p:cNvPr id="516101" name="AutoShape 5"/>
          <p:cNvSpPr>
            <a:spLocks noChangeArrowheads="1"/>
          </p:cNvSpPr>
          <p:nvPr/>
        </p:nvSpPr>
        <p:spPr bwMode="auto">
          <a:xfrm>
            <a:off x="1228725" y="3657600"/>
            <a:ext cx="12954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102" name="AutoShape 6"/>
          <p:cNvSpPr>
            <a:spLocks noChangeArrowheads="1"/>
          </p:cNvSpPr>
          <p:nvPr/>
        </p:nvSpPr>
        <p:spPr bwMode="auto">
          <a:xfrm>
            <a:off x="2981325" y="3657600"/>
            <a:ext cx="12954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103" name="AutoShape 7"/>
          <p:cNvSpPr>
            <a:spLocks noChangeArrowheads="1"/>
          </p:cNvSpPr>
          <p:nvPr/>
        </p:nvSpPr>
        <p:spPr bwMode="auto">
          <a:xfrm>
            <a:off x="4733925" y="3657600"/>
            <a:ext cx="12954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104" name="AutoShape 8"/>
          <p:cNvSpPr>
            <a:spLocks noChangeArrowheads="1"/>
          </p:cNvSpPr>
          <p:nvPr/>
        </p:nvSpPr>
        <p:spPr bwMode="auto">
          <a:xfrm>
            <a:off x="6486525" y="3657600"/>
            <a:ext cx="12954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105" name="Line 9"/>
          <p:cNvSpPr>
            <a:spLocks noChangeShapeType="1"/>
          </p:cNvSpPr>
          <p:nvPr/>
        </p:nvSpPr>
        <p:spPr bwMode="auto">
          <a:xfrm>
            <a:off x="1838325" y="2819400"/>
            <a:ext cx="525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6" name="Line 10"/>
          <p:cNvSpPr>
            <a:spLocks noChangeShapeType="1"/>
          </p:cNvSpPr>
          <p:nvPr/>
        </p:nvSpPr>
        <p:spPr bwMode="auto">
          <a:xfrm>
            <a:off x="1838325" y="2819400"/>
            <a:ext cx="0" cy="838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7" name="Line 11"/>
          <p:cNvSpPr>
            <a:spLocks noChangeShapeType="1"/>
          </p:cNvSpPr>
          <p:nvPr/>
        </p:nvSpPr>
        <p:spPr bwMode="auto">
          <a:xfrm>
            <a:off x="3590925" y="2819400"/>
            <a:ext cx="0" cy="838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8" name="Line 12"/>
          <p:cNvSpPr>
            <a:spLocks noChangeShapeType="1"/>
          </p:cNvSpPr>
          <p:nvPr/>
        </p:nvSpPr>
        <p:spPr bwMode="auto">
          <a:xfrm>
            <a:off x="5343525" y="2819400"/>
            <a:ext cx="0" cy="838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9" name="Line 13"/>
          <p:cNvSpPr>
            <a:spLocks noChangeShapeType="1"/>
          </p:cNvSpPr>
          <p:nvPr/>
        </p:nvSpPr>
        <p:spPr bwMode="auto">
          <a:xfrm>
            <a:off x="7096125" y="2819400"/>
            <a:ext cx="0" cy="838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10" name="Text Box 14"/>
          <p:cNvSpPr txBox="1">
            <a:spLocks noChangeArrowheads="1"/>
          </p:cNvSpPr>
          <p:nvPr/>
        </p:nvSpPr>
        <p:spPr bwMode="auto">
          <a:xfrm>
            <a:off x="1220788" y="3833813"/>
            <a:ext cx="13160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Requirements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Elicitation</a:t>
            </a:r>
          </a:p>
        </p:txBody>
      </p:sp>
      <p:sp>
        <p:nvSpPr>
          <p:cNvPr id="516111" name="Text Box 15"/>
          <p:cNvSpPr txBox="1">
            <a:spLocks noChangeArrowheads="1"/>
          </p:cNvSpPr>
          <p:nvPr/>
        </p:nvSpPr>
        <p:spPr bwMode="auto">
          <a:xfrm>
            <a:off x="2960688" y="3733800"/>
            <a:ext cx="13160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Requirements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Analysis and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Negotiation</a:t>
            </a:r>
          </a:p>
        </p:txBody>
      </p:sp>
      <p:sp>
        <p:nvSpPr>
          <p:cNvPr id="516112" name="Text Box 16"/>
          <p:cNvSpPr txBox="1">
            <a:spLocks noChangeArrowheads="1"/>
          </p:cNvSpPr>
          <p:nvPr/>
        </p:nvSpPr>
        <p:spPr bwMode="auto">
          <a:xfrm>
            <a:off x="4713288" y="3838575"/>
            <a:ext cx="13160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Requirements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Specification</a:t>
            </a:r>
          </a:p>
        </p:txBody>
      </p:sp>
      <p:sp>
        <p:nvSpPr>
          <p:cNvPr id="516113" name="Text Box 17"/>
          <p:cNvSpPr txBox="1">
            <a:spLocks noChangeArrowheads="1"/>
          </p:cNvSpPr>
          <p:nvPr/>
        </p:nvSpPr>
        <p:spPr bwMode="auto">
          <a:xfrm>
            <a:off x="6486525" y="3838575"/>
            <a:ext cx="1316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Requirements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516114" name="Line 18"/>
          <p:cNvSpPr>
            <a:spLocks noChangeShapeType="1"/>
          </p:cNvSpPr>
          <p:nvPr/>
        </p:nvSpPr>
        <p:spPr bwMode="auto">
          <a:xfrm flipV="1">
            <a:off x="1838325" y="4572000"/>
            <a:ext cx="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15" name="Rectangle 19"/>
          <p:cNvSpPr>
            <a:spLocks noChangeArrowheads="1"/>
          </p:cNvSpPr>
          <p:nvPr/>
        </p:nvSpPr>
        <p:spPr bwMode="auto">
          <a:xfrm>
            <a:off x="619125" y="5029200"/>
            <a:ext cx="2286000" cy="13716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116" name="Text Box 20"/>
          <p:cNvSpPr txBox="1">
            <a:spLocks noChangeArrowheads="1"/>
          </p:cNvSpPr>
          <p:nvPr/>
        </p:nvSpPr>
        <p:spPr bwMode="auto">
          <a:xfrm>
            <a:off x="609600" y="4994275"/>
            <a:ext cx="22844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User Needs,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Domain Information,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Existing System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Information, Regulations,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Standards, Etc.</a:t>
            </a:r>
          </a:p>
        </p:txBody>
      </p:sp>
      <p:sp>
        <p:nvSpPr>
          <p:cNvPr id="516117" name="Rectangle 21"/>
          <p:cNvSpPr>
            <a:spLocks noChangeArrowheads="1"/>
          </p:cNvSpPr>
          <p:nvPr/>
        </p:nvSpPr>
        <p:spPr bwMode="auto">
          <a:xfrm>
            <a:off x="4200525" y="5029200"/>
            <a:ext cx="2286000" cy="13716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118" name="Line 22"/>
          <p:cNvSpPr>
            <a:spLocks noChangeShapeType="1"/>
          </p:cNvSpPr>
          <p:nvPr/>
        </p:nvSpPr>
        <p:spPr bwMode="auto">
          <a:xfrm>
            <a:off x="5343525" y="4572000"/>
            <a:ext cx="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19" name="Text Box 23"/>
          <p:cNvSpPr txBox="1">
            <a:spLocks noChangeArrowheads="1"/>
          </p:cNvSpPr>
          <p:nvPr/>
        </p:nvSpPr>
        <p:spPr bwMode="auto">
          <a:xfrm>
            <a:off x="4703763" y="5410200"/>
            <a:ext cx="13160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Requirements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Document</a:t>
            </a:r>
          </a:p>
        </p:txBody>
      </p:sp>
      <p:sp>
        <p:nvSpPr>
          <p:cNvPr id="516120" name="Line 24"/>
          <p:cNvSpPr>
            <a:spLocks noChangeShapeType="1"/>
          </p:cNvSpPr>
          <p:nvPr/>
        </p:nvSpPr>
        <p:spPr bwMode="auto">
          <a:xfrm>
            <a:off x="6486525" y="5867400"/>
            <a:ext cx="1600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21" name="Line 25"/>
          <p:cNvSpPr>
            <a:spLocks noChangeShapeType="1"/>
          </p:cNvSpPr>
          <p:nvPr/>
        </p:nvSpPr>
        <p:spPr bwMode="auto">
          <a:xfrm>
            <a:off x="6486525" y="5486400"/>
            <a:ext cx="60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22" name="Line 26"/>
          <p:cNvSpPr>
            <a:spLocks noChangeShapeType="1"/>
          </p:cNvSpPr>
          <p:nvPr/>
        </p:nvSpPr>
        <p:spPr bwMode="auto">
          <a:xfrm>
            <a:off x="7096125" y="4572000"/>
            <a:ext cx="0" cy="914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23" name="Text Box 27"/>
          <p:cNvSpPr txBox="1">
            <a:spLocks noChangeArrowheads="1"/>
          </p:cNvSpPr>
          <p:nvPr/>
        </p:nvSpPr>
        <p:spPr bwMode="auto">
          <a:xfrm>
            <a:off x="7227888" y="5257800"/>
            <a:ext cx="13160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Agreed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516124" name="Line 28"/>
          <p:cNvSpPr>
            <a:spLocks noChangeShapeType="1"/>
          </p:cNvSpPr>
          <p:nvPr/>
        </p:nvSpPr>
        <p:spPr bwMode="auto">
          <a:xfrm>
            <a:off x="2514600" y="4114800"/>
            <a:ext cx="4572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25" name="Line 29"/>
          <p:cNvSpPr>
            <a:spLocks noChangeShapeType="1"/>
          </p:cNvSpPr>
          <p:nvPr/>
        </p:nvSpPr>
        <p:spPr bwMode="auto">
          <a:xfrm>
            <a:off x="4267200" y="4114800"/>
            <a:ext cx="4572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26" name="Line 30"/>
          <p:cNvSpPr>
            <a:spLocks noChangeShapeType="1"/>
          </p:cNvSpPr>
          <p:nvPr/>
        </p:nvSpPr>
        <p:spPr bwMode="auto">
          <a:xfrm>
            <a:off x="6019800" y="4114800"/>
            <a:ext cx="4572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28" name="AutoShape 32"/>
          <p:cNvSpPr>
            <a:spLocks noChangeArrowheads="1"/>
          </p:cNvSpPr>
          <p:nvPr/>
        </p:nvSpPr>
        <p:spPr bwMode="auto">
          <a:xfrm>
            <a:off x="1752600" y="1676400"/>
            <a:ext cx="228600" cy="990600"/>
          </a:xfrm>
          <a:prstGeom prst="downArrow">
            <a:avLst>
              <a:gd name="adj1" fmla="val 50000"/>
              <a:gd name="adj2" fmla="val 108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8359-3943-4736-AE9F-6537758804C7}" type="slidenum">
              <a:rPr lang="en-US"/>
              <a:pPr/>
              <a:t>20</a:t>
            </a:fld>
            <a:endParaRPr lang="en-US"/>
          </a:p>
        </p:txBody>
      </p:sp>
      <p:sp>
        <p:nvSpPr>
          <p:cNvPr id="427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Ethnomethodology</a:t>
            </a:r>
          </a:p>
        </p:txBody>
      </p:sp>
      <p:sp>
        <p:nvSpPr>
          <p:cNvPr id="427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Looks for behaviors that may be different in a specific culture but which have the same underlying purpose or meaning</a:t>
            </a:r>
          </a:p>
          <a:p>
            <a:r>
              <a:rPr lang="en-US" sz="3200"/>
              <a:t>Conversational analysis</a:t>
            </a:r>
          </a:p>
          <a:p>
            <a:r>
              <a:rPr lang="en-US" sz="3200"/>
              <a:t>Measurement of body system functions</a:t>
            </a:r>
          </a:p>
          <a:p>
            <a:r>
              <a:rPr lang="en-US" sz="3200"/>
              <a:t>Non-verbal behavior studies</a:t>
            </a:r>
          </a:p>
          <a:p>
            <a:r>
              <a:rPr lang="en-US" sz="3200"/>
              <a:t>Detailed video analysis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DEAD-8A27-44C6-8321-929B70BD84D8}" type="slidenum">
              <a:rPr lang="en-US"/>
              <a:pPr/>
              <a:t>21</a:t>
            </a:fld>
            <a:endParaRPr lang="en-US"/>
          </a:p>
        </p:txBody>
      </p:sp>
      <p:sp>
        <p:nvSpPr>
          <p:cNvPr id="428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and Psychology</a:t>
            </a:r>
          </a:p>
        </p:txBody>
      </p:sp>
      <p:sp>
        <p:nvSpPr>
          <p:cNvPr id="428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Errors in statements can happen in two places</a:t>
            </a:r>
          </a:p>
          <a:p>
            <a:pPr lvl="1"/>
            <a:r>
              <a:rPr lang="en-US" sz="2800"/>
              <a:t>Perception of facts – reality</a:t>
            </a:r>
          </a:p>
          <a:p>
            <a:pPr lvl="1"/>
            <a:r>
              <a:rPr lang="en-US" sz="2800"/>
              <a:t>Linguistic representation of one of these perceptions – personal reality</a:t>
            </a:r>
          </a:p>
          <a:p>
            <a:r>
              <a:rPr lang="en-US" sz="3200"/>
              <a:t>To remove these errors, requirements should be reviewed (during and after elicitation)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180-26D2-4AD2-BBF9-6FDC60060525}" type="slidenum">
              <a:rPr lang="en-US"/>
              <a:pPr/>
              <a:t>22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Modeling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 actors and black-box use cases</a:t>
            </a:r>
          </a:p>
          <a:p>
            <a:r>
              <a:rPr lang="en-US"/>
              <a:t>The functional requirements of the system are defined in terms of use cases and actors</a:t>
            </a:r>
          </a:p>
          <a:p>
            <a:r>
              <a:rPr lang="en-US"/>
              <a:t>The use case descriptions are a behavioral view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2BAC-71CC-47F4-B281-323B7A6E1E01}" type="slidenum">
              <a:rPr lang="en-US"/>
              <a:pPr/>
              <a:t>23</a:t>
            </a:fld>
            <a:endParaRPr 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- 1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/>
              <a:t>Introduced the concept of elicitation and requirements elicitation process</a:t>
            </a:r>
          </a:p>
          <a:p>
            <a:pPr>
              <a:lnSpc>
                <a:spcPct val="90000"/>
              </a:lnSpc>
            </a:pPr>
            <a:r>
              <a:rPr lang="en-US" sz="3200"/>
              <a:t>Basics of knowledge acquisition (reading, listening, asking,  &amp; observing)</a:t>
            </a:r>
          </a:p>
          <a:p>
            <a:pPr>
              <a:lnSpc>
                <a:spcPct val="90000"/>
              </a:lnSpc>
            </a:pPr>
            <a:r>
              <a:rPr lang="en-US" sz="3200"/>
              <a:t>Knowledge acquisition techniques (individual, group, modeling, cognitive)</a:t>
            </a:r>
          </a:p>
          <a:p>
            <a:pPr>
              <a:lnSpc>
                <a:spcPct val="90000"/>
              </a:lnSpc>
            </a:pPr>
            <a:r>
              <a:rPr lang="en-US" sz="3200"/>
              <a:t>Elicitation problems (scope, understandability, volatility)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4D74-4966-4833-8893-8446377A9E02}" type="slidenum">
              <a:rPr lang="en-US"/>
              <a:pPr/>
              <a:t>24</a:t>
            </a:fld>
            <a:endParaRPr lang="en-US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- 2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Context (organization, environment, project, constraints imposed by people)</a:t>
            </a:r>
          </a:p>
          <a:p>
            <a:r>
              <a:rPr lang="en-US"/>
              <a:t>Guidelines for knowledge acquisition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E218-D2AE-4D88-A969-3A5088260B99}" type="slidenum">
              <a:rPr lang="en-US"/>
              <a:pPr/>
              <a:t>25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‘Requirements Engineering: Processes and Techniques’ by G. Kotonya and I. Sommerville, John Wiley &amp; Sons, 1998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3FB-EBE6-4302-93F9-B04D1F5DAE65}" type="slidenum">
              <a:rPr lang="en-US"/>
              <a:pPr/>
              <a:t>3</a:t>
            </a:fld>
            <a:endParaRPr 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Elicitation - 1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Elicit means to gather, acquire, extract, and obtain, etc.</a:t>
            </a:r>
          </a:p>
          <a:p>
            <a:r>
              <a:rPr lang="en-US"/>
              <a:t>Requirements elicitation means gathering requirements or discovering requirements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6E29-89F2-4D34-BF8F-AF4873F462A9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Elicitation - 2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Activities involved in discovering the requirements for the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1B7F-5AAA-4700-AC33-7BEF9EE93CAA}" type="slidenum">
              <a:rPr lang="en-US"/>
              <a:pPr/>
              <a:t>5</a:t>
            </a:fld>
            <a:endParaRPr lang="en-US"/>
          </a:p>
        </p:txBody>
      </p:sp>
      <p:sp>
        <p:nvSpPr>
          <p:cNvPr id="406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 of Knowledge Acquisition</a:t>
            </a:r>
          </a:p>
        </p:txBody>
      </p:sp>
      <p:sp>
        <p:nvSpPr>
          <p:cNvPr id="406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3352800"/>
            <a:ext cx="7010400" cy="2743200"/>
          </a:xfrm>
        </p:spPr>
        <p:txBody>
          <a:bodyPr/>
          <a:lstStyle/>
          <a:p>
            <a:r>
              <a:rPr lang="en-US"/>
              <a:t>Reading</a:t>
            </a:r>
          </a:p>
          <a:p>
            <a:r>
              <a:rPr lang="en-US"/>
              <a:t>Listening</a:t>
            </a:r>
          </a:p>
          <a:p>
            <a:r>
              <a:rPr lang="en-US"/>
              <a:t>Asking</a:t>
            </a:r>
          </a:p>
          <a:p>
            <a:r>
              <a:rPr lang="en-US"/>
              <a:t>Observing</a:t>
            </a:r>
          </a:p>
        </p:txBody>
      </p:sp>
      <p:sp>
        <p:nvSpPr>
          <p:cNvPr id="406532" name="Text Box 1028"/>
          <p:cNvSpPr txBox="1">
            <a:spLocks noChangeArrowheads="1"/>
          </p:cNvSpPr>
          <p:nvPr/>
        </p:nvSpPr>
        <p:spPr bwMode="auto">
          <a:xfrm>
            <a:off x="838200" y="1933575"/>
            <a:ext cx="7848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FFFFFF"/>
                </a:solidFill>
              </a:rPr>
              <a:t>These are the sources of knowledge acquisition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7843-44C0-4514-B66A-17295466E890}" type="slidenum">
              <a:rPr lang="en-US"/>
              <a:pPr/>
              <a:t>6</a:t>
            </a:fld>
            <a:endParaRPr lang="en-US"/>
          </a:p>
        </p:txBody>
      </p:sp>
      <p:sp>
        <p:nvSpPr>
          <p:cNvPr id="407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Elicitation Techniques</a:t>
            </a:r>
          </a:p>
        </p:txBody>
      </p:sp>
      <p:sp>
        <p:nvSpPr>
          <p:cNvPr id="407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Individual</a:t>
            </a:r>
          </a:p>
          <a:p>
            <a:r>
              <a:rPr lang="en-US"/>
              <a:t>Group</a:t>
            </a:r>
          </a:p>
          <a:p>
            <a:r>
              <a:rPr lang="en-US"/>
              <a:t>Modeling</a:t>
            </a:r>
          </a:p>
          <a:p>
            <a:r>
              <a:rPr lang="en-US"/>
              <a:t>Cognitive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2308-3E5D-4DEF-B553-8C18031DDA29}" type="slidenum">
              <a:rPr lang="en-US"/>
              <a:pPr/>
              <a:t>7</a:t>
            </a:fld>
            <a:endParaRPr lang="en-US"/>
          </a:p>
        </p:txBody>
      </p:sp>
      <p:sp>
        <p:nvSpPr>
          <p:cNvPr id="408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Problems in Requirements Elicitation</a:t>
            </a:r>
          </a:p>
        </p:txBody>
      </p:sp>
      <p:sp>
        <p:nvSpPr>
          <p:cNvPr id="408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Problems of scope</a:t>
            </a:r>
          </a:p>
          <a:p>
            <a:r>
              <a:rPr lang="en-US"/>
              <a:t>Problems of understanding</a:t>
            </a:r>
          </a:p>
          <a:p>
            <a:r>
              <a:rPr lang="en-US"/>
              <a:t>Problems of volatility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EA91-697C-46FD-BB1C-E06B45306D96}" type="slidenum">
              <a:rPr lang="en-US"/>
              <a:pPr/>
              <a:t>8</a:t>
            </a:fld>
            <a:endParaRPr lang="en-US"/>
          </a:p>
        </p:txBody>
      </p:sp>
      <p:sp>
        <p:nvSpPr>
          <p:cNvPr id="409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of Scope</a:t>
            </a:r>
          </a:p>
        </p:txBody>
      </p:sp>
      <p:sp>
        <p:nvSpPr>
          <p:cNvPr id="409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boundary of the system is ill-defined</a:t>
            </a:r>
          </a:p>
          <a:p>
            <a:r>
              <a:rPr lang="en-US"/>
              <a:t>Unnecessary design information may be given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5216-7E70-4F3E-ABCB-06BE8AFFCE81}" type="slidenum">
              <a:rPr lang="en-US"/>
              <a:pPr/>
              <a:t>9</a:t>
            </a:fld>
            <a:endParaRPr lang="en-US"/>
          </a:p>
        </p:txBody>
      </p:sp>
      <p:sp>
        <p:nvSpPr>
          <p:cNvPr id="410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of Understanding - 1</a:t>
            </a:r>
          </a:p>
        </p:txBody>
      </p:sp>
      <p:sp>
        <p:nvSpPr>
          <p:cNvPr id="410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Users have incomplete understanding of their needs</a:t>
            </a:r>
          </a:p>
          <a:p>
            <a:r>
              <a:rPr lang="en-US"/>
              <a:t>Users have poor understanding of computer capabilities and limitations</a:t>
            </a:r>
          </a:p>
          <a:p>
            <a:r>
              <a:rPr lang="en-US"/>
              <a:t>Analysts have poor knowledge of problem domain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744</Words>
  <Application>Microsoft Office PowerPoint</Application>
  <PresentationFormat>On-screen Show (4:3)</PresentationFormat>
  <Paragraphs>146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Requirements Elicitation – 1</vt:lpstr>
      <vt:lpstr>Requirements Engineering Process</vt:lpstr>
      <vt:lpstr>Requirements Elicitation - 1</vt:lpstr>
      <vt:lpstr>Requirements Elicitation - 2</vt:lpstr>
      <vt:lpstr>Basics of Knowledge Acquisition</vt:lpstr>
      <vt:lpstr>Requirements Elicitation Techniques</vt:lpstr>
      <vt:lpstr>Problems in Requirements Elicitation</vt:lpstr>
      <vt:lpstr>Problems of Scope</vt:lpstr>
      <vt:lpstr>Problems of Understanding - 1</vt:lpstr>
      <vt:lpstr>Problems of Understanding - 2</vt:lpstr>
      <vt:lpstr>Problems of Volatility</vt:lpstr>
      <vt:lpstr>Contexts in Requirements Elicitation Process</vt:lpstr>
      <vt:lpstr>Contexts in Requirements Elicitation Process - 1</vt:lpstr>
      <vt:lpstr>Contexts in Requirements Elicitation Process - 2</vt:lpstr>
      <vt:lpstr>Contexts in Requirements Elicitation Process - 3</vt:lpstr>
      <vt:lpstr>Contexts in Requirements Elicitation Process - 4</vt:lpstr>
      <vt:lpstr>Requirements Elicitation Guidelines - 1</vt:lpstr>
      <vt:lpstr>Requirements Elicitation Guidelines - 2</vt:lpstr>
      <vt:lpstr>Requirements Elicitation Guidelines - 3</vt:lpstr>
      <vt:lpstr>Ethnomethodology</vt:lpstr>
      <vt:lpstr>Requirements and Psychology</vt:lpstr>
      <vt:lpstr>Use Case Modeling</vt:lpstr>
      <vt:lpstr>Summary - 1</vt:lpstr>
      <vt:lpstr>Summary - 2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Abdullah</dc:creator>
  <cp:lastModifiedBy>Abdullah</cp:lastModifiedBy>
  <cp:revision>2</cp:revision>
  <dcterms:created xsi:type="dcterms:W3CDTF">2022-09-11T10:45:09Z</dcterms:created>
  <dcterms:modified xsi:type="dcterms:W3CDTF">2022-09-11T12:52:03Z</dcterms:modified>
</cp:coreProperties>
</file>