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94" r:id="rId3"/>
    <p:sldId id="298" r:id="rId4"/>
    <p:sldId id="299" r:id="rId5"/>
    <p:sldId id="314" r:id="rId6"/>
    <p:sldId id="331" r:id="rId7"/>
    <p:sldId id="301" r:id="rId8"/>
    <p:sldId id="300" r:id="rId9"/>
    <p:sldId id="302" r:id="rId10"/>
    <p:sldId id="332" r:id="rId11"/>
    <p:sldId id="303" r:id="rId12"/>
    <p:sldId id="304" r:id="rId13"/>
    <p:sldId id="305" r:id="rId14"/>
    <p:sldId id="333" r:id="rId15"/>
    <p:sldId id="306" r:id="rId16"/>
    <p:sldId id="334" r:id="rId17"/>
    <p:sldId id="307" r:id="rId18"/>
    <p:sldId id="308" r:id="rId19"/>
    <p:sldId id="309" r:id="rId20"/>
    <p:sldId id="310" r:id="rId21"/>
    <p:sldId id="311" r:id="rId22"/>
    <p:sldId id="315" r:id="rId23"/>
    <p:sldId id="321" r:id="rId24"/>
    <p:sldId id="347" r:id="rId25"/>
    <p:sldId id="350" r:id="rId26"/>
    <p:sldId id="322" r:id="rId27"/>
    <p:sldId id="336" r:id="rId28"/>
    <p:sldId id="323" r:id="rId29"/>
    <p:sldId id="337" r:id="rId30"/>
    <p:sldId id="339" r:id="rId31"/>
    <p:sldId id="341" r:id="rId32"/>
    <p:sldId id="324" r:id="rId33"/>
    <p:sldId id="325" r:id="rId34"/>
    <p:sldId id="318" r:id="rId35"/>
    <p:sldId id="326" r:id="rId36"/>
    <p:sldId id="319" r:id="rId37"/>
    <p:sldId id="329" r:id="rId38"/>
    <p:sldId id="340" r:id="rId39"/>
    <p:sldId id="297" r:id="rId40"/>
    <p:sldId id="31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4" d="100"/>
          <a:sy n="54" d="100"/>
        </p:scale>
        <p:origin x="7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682E77-FEC6-BDA8-4FD6-7BD6C982E4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C2408D-AB2B-12CE-84D8-35F236EE5C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F370ABB-45C0-7B6B-DCC9-5656E24A9F4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AFADC5-397B-ECBA-5CBE-DB4AD24816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B4C3B3A-F85E-4BFE-8B7E-BFF5D288FB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8473195-ECDB-63B5-54F8-798F623A2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7A34173-CEE4-4DA8-A62B-61E73D3443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639E68D-98FF-F3F3-DCCE-A709804E3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42A7ADC-46AB-5341-F341-2DDB9247C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Buried=dafan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6A66920-96A4-94EF-3FE4-5AD0C4441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38C3BA-BDEE-4EE0-9D94-D9FF09B98B83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FD4D0C-5BAB-ADBD-E936-888389733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996211-09BA-27ED-DCE6-D767AA06E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70714-C8A6-9D02-196F-FB454907D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808FA-9903-4554-8F73-A408FFDE2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6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0C86DE-D822-9E5D-903D-F94F8584E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19F5ED-1298-8614-D68E-F393FA0920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2DEE86-DFF6-3E04-CA17-3441B9C01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ECA7-06D9-43B2-8D21-11B6DD0E2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E9B12-E2C4-1435-6AA6-C8A698025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848040-E5BE-DFBC-3E39-7635E9B42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670C74-6A6F-D8E7-FDBF-CC18BE210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C9DE3-4D26-4DB4-8901-C0CB70C31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4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F5DB72-1936-9360-5E94-9D4D83BBF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77AACA-F15A-D7FB-FCE9-CC684CD9E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258809-DB22-1BB7-FF6D-CD1B66DA8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C4BE-426A-4430-BD56-D89DF4853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2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3A3449-F2DF-8797-33E2-850658800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A15098-33AF-BA72-69A1-BFFF7FE78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ED4BD-FCDB-1453-9B68-9A1DDBF87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AD44-5202-4D18-B138-2AD50FB4B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59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A08CE-8EAB-AEA5-2BA8-7DEF51610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35F34-FF97-64FC-8F5F-A70E98575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7B53F-F526-6B8C-9719-CA45A1993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54533-0381-49E3-8A2D-565CCC573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4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B9E0C4-D61E-2C38-AEE2-4850DB718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1E4866-18C4-9A28-F077-21CD27CF0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926597-5BD4-7EBC-8CB4-29F3693B7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28AE4-B62E-45E6-A81B-DF1EEDA41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5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0E4B0-770B-032D-1B5B-52BCFFACD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B1CE0A-5F2A-DF64-D87F-8E158C86A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12CE0B-DDF4-580F-C18E-A19841E59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E1681-6EF0-421E-8CA0-FE4F222786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7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F67209-6808-1C67-7328-F01249A0F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D6B6F6-CDF7-E684-A0A9-D42DAC40C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C2548F-766D-D763-65D7-F25EDDCBB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C5627-DF04-45A0-9782-387D3E56E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69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ABB29-8606-15F4-AD13-17F6A594C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72424-9E33-F61E-2D7A-6443C680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96064-CEB5-83D3-A00F-3B52B6BC7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49341-D21E-4D9B-9D99-C6770CF49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EC24A-EE87-1B1C-91EE-8E957F4E9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E1702-F762-0FAB-145B-2ACC81EF0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93077-BE62-0C94-3578-33D02C41A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651EC-7D8F-46E5-98E3-800512A07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1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D479833E-6241-A890-1058-F140186F82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58566B5-C052-DD38-B10A-CBEC8E95B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532506B-16A2-3D60-CC4F-A1A01913E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F8B6BEE-8D8E-6C39-169C-E740A71C28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5A3404-A9FA-745D-8866-365C3F6C4D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9F372C-258A-AD0D-0D5F-406896BC65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70809A-B65B-4DB7-B506-345D3AAB0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636024-E9A3-A49D-2E2D-F5F7DB601F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800"/>
              <a:t>Social and Cultural Issues in Requirements Engineering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FD8D202-9D82-E2E6-59CA-C82F1EB158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600"/>
              <a:t>Lecture #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32C7AB20-5169-50E5-D5DA-F3C8419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C62244-0F26-48F2-8ED8-815AA7124C12}" type="slidenum">
              <a:rPr lang="en-US" altLang="en-US" sz="1400">
                <a:solidFill>
                  <a:schemeClr val="bg1"/>
                </a:solidFill>
              </a:rPr>
              <a:pPr/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6E6D105D-ED0F-9CBB-70C3-5E7C519F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Six Areas of Social Issues - 2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69604078-A597-EB31-FA18-E66D3E557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Between the development and requirements teams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Within the development team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Between the development team and the client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28FBC492-8283-D07B-8D66-43E271F6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5D694A-2911-4FD7-97C7-595B5F2D0A93}" type="slidenum">
              <a:rPr lang="en-US" altLang="en-US" sz="1400">
                <a:solidFill>
                  <a:schemeClr val="bg1"/>
                </a:solidFill>
              </a:rPr>
              <a:pPr/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68A3B58-68C7-4BD2-A658-4EF8344E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32BB876-FB5A-70F6-E881-316AF44B6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large organization, there are usually competing divisions or groups, so the notion of </a:t>
            </a:r>
            <a:r>
              <a:rPr lang="en-US" altLang="en-US" i="1">
                <a:solidFill>
                  <a:srgbClr val="FFFF00"/>
                </a:solidFill>
                <a:latin typeface="Book Antiqua" panose="02040602050305030304" pitchFamily="18" charset="0"/>
              </a:rPr>
              <a:t>‘the client’</a:t>
            </a:r>
            <a:r>
              <a:rPr lang="en-US" altLang="en-US"/>
              <a:t> is not obvious</a:t>
            </a:r>
          </a:p>
          <a:p>
            <a:pPr eaLnBrk="1" hangingPunct="1"/>
            <a:r>
              <a:rPr lang="en-US" altLang="en-US"/>
              <a:t>Intended users of the system may be different people from the ones who interact with the requirements team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C1DB2B9-E35F-4B01-DCE1-18C34608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2CF89A-8400-404B-96E9-469A53D7C63B}" type="slidenum">
              <a:rPr lang="en-US" altLang="en-US" sz="1400">
                <a:solidFill>
                  <a:schemeClr val="bg1"/>
                </a:solidFill>
              </a:rPr>
              <a:pPr/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DC3602A-A2C4-29CE-5118-C39ED6E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- 2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BA1EE38-E6C3-00C6-7A01-F075DAB9B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users of the system should be brought into the requirement engineering process, as they hold the key of the eventual success of the software engineering project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8C4498B5-3952-F074-D711-4414184D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C3D820-D637-4FB1-93E1-ABF534BA9D2F}" type="slidenum">
              <a:rPr lang="en-US" altLang="en-US" sz="1400">
                <a:solidFill>
                  <a:schemeClr val="bg1"/>
                </a:solidFill>
              </a:rPr>
              <a:pPr/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C44F2B1-966D-5D2A-5DF7-E29ADAB04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EDFAC36-588B-7541-0513-39A6800AB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requirement process reveals the problems within the client organization, which must be addressed by facilitating communication among different stakeholders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8B0AEA98-3147-B377-1993-5AEA2F3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D151E6-D10A-4C3F-8A63-5AD577931882}" type="slidenum">
              <a:rPr lang="en-US" altLang="en-US" sz="1400">
                <a:solidFill>
                  <a:schemeClr val="bg1"/>
                </a:solidFill>
              </a:rPr>
              <a:pPr/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EB0B149A-00E0-C586-2813-787D6EB4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- 4</a:t>
            </a:r>
          </a:p>
        </p:txBody>
      </p:sp>
      <p:sp>
        <p:nvSpPr>
          <p:cNvPr id="16388" name="Rectangle 1027">
            <a:extLst>
              <a:ext uri="{FF2B5EF4-FFF2-40B4-BE49-F238E27FC236}">
                <a16:creationId xmlns:a16="http://schemas.microsoft.com/office/drawing/2014/main" id="{E6C9B9D9-2B12-89F3-2485-BFDBBAF8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problems within the client organization must not be buried, as they effect the implementation of the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B779786-ED00-3529-0277-D1690009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391C0C-BE1B-4BAF-927F-03C84B98B474}" type="slidenum">
              <a:rPr lang="en-US" altLang="en-US" sz="1400">
                <a:solidFill>
                  <a:schemeClr val="bg1"/>
                </a:solidFill>
              </a:rPr>
              <a:pPr/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625095D-0016-AAAA-F374-94BBE4D3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- 5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D2C624F-5ED3-E435-070B-E989147F6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new automated system may have profound impact on how the business is conducted or how information is classified within the organization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7DA69BED-7BD2-787F-8267-67E1AF41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F88EF8-A9EA-4774-B575-9ECA3006D335}" type="slidenum">
              <a:rPr lang="en-US" altLang="en-US" sz="1400">
                <a:solidFill>
                  <a:schemeClr val="bg1"/>
                </a:solidFill>
              </a:rPr>
              <a:pPr/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459" name="Rectangle 2050">
            <a:extLst>
              <a:ext uri="{FF2B5EF4-FFF2-40B4-BE49-F238E27FC236}">
                <a16:creationId xmlns:a16="http://schemas.microsoft.com/office/drawing/2014/main" id="{EBB5190B-FA51-C2AE-EC75-2478FFBB9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Client Organization - 6</a:t>
            </a:r>
          </a:p>
        </p:txBody>
      </p:sp>
      <p:sp>
        <p:nvSpPr>
          <p:cNvPr id="19460" name="Rectangle 2051">
            <a:extLst>
              <a:ext uri="{FF2B5EF4-FFF2-40B4-BE49-F238E27FC236}">
                <a16:creationId xmlns:a16="http://schemas.microsoft.com/office/drawing/2014/main" id="{66C94221-B5C1-0E67-5125-92E2BAE56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Success of the project requires that every group within the organization understand different aspects of the new system</a:t>
            </a:r>
          </a:p>
          <a:p>
            <a:pPr eaLnBrk="1" hangingPunct="1"/>
            <a:r>
              <a:rPr lang="en-US" altLang="en-US"/>
              <a:t>Problems of tacit knowledge</a:t>
            </a:r>
          </a:p>
          <a:p>
            <a:pPr lvl="1" eaLnBrk="1" hangingPunct="1"/>
            <a:r>
              <a:rPr lang="en-US" altLang="en-US"/>
              <a:t>Say-do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F565C99-BD87-6C1E-40E7-2AFCCBB1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E21CFF-0898-4B88-8CEA-E8881DF23926}" type="slidenum">
              <a:rPr lang="en-US" altLang="en-US" sz="1400">
                <a:solidFill>
                  <a:schemeClr val="bg1"/>
                </a:solidFill>
              </a:rPr>
              <a:pPr/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C70FCAC-CA5C-9198-4433-35A8D5E97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within the Requirements Team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520F99F-7E45-E670-2E4F-6F8137A50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work is organized?</a:t>
            </a:r>
          </a:p>
          <a:p>
            <a:pPr eaLnBrk="1" hangingPunct="1"/>
            <a:r>
              <a:rPr lang="en-US" altLang="en-US"/>
              <a:t>What methods and notations are used?</a:t>
            </a:r>
          </a:p>
          <a:p>
            <a:pPr eaLnBrk="1" hangingPunct="1"/>
            <a:r>
              <a:rPr lang="en-US" altLang="en-US"/>
              <a:t>What team members think about organization and how jelled requirement team is?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44A1E29C-F90F-5BB5-0A75-3D247140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BB5B8A-6DD1-4D20-A560-2C98B272945A}" type="slidenum">
              <a:rPr lang="en-US" altLang="en-US" sz="1400">
                <a:solidFill>
                  <a:schemeClr val="bg1"/>
                </a:solidFill>
              </a:rPr>
              <a:pPr/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297A599-0152-1D0A-892C-AFD72A739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between Client Organization and Requirements Team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37C3A56-E2F0-1A4B-061A-FEF4002C5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Financial arrangements</a:t>
            </a:r>
          </a:p>
          <a:p>
            <a:pPr eaLnBrk="1" hangingPunct="1"/>
            <a:r>
              <a:rPr lang="en-US" altLang="en-US" sz="3200"/>
              <a:t>Ethical obligations</a:t>
            </a:r>
          </a:p>
          <a:p>
            <a:pPr eaLnBrk="1" hangingPunct="1"/>
            <a:r>
              <a:rPr lang="en-US" altLang="en-US" sz="3200"/>
              <a:t>Legal safeguards</a:t>
            </a:r>
          </a:p>
          <a:p>
            <a:pPr eaLnBrk="1" hangingPunct="1"/>
            <a:r>
              <a:rPr lang="en-US" altLang="en-US" sz="3200"/>
              <a:t>Personal relationships</a:t>
            </a:r>
          </a:p>
          <a:p>
            <a:pPr eaLnBrk="1" hangingPunct="1"/>
            <a:r>
              <a:rPr lang="en-US" altLang="en-US" sz="3200"/>
              <a:t>Denial of information</a:t>
            </a:r>
          </a:p>
          <a:p>
            <a:pPr eaLnBrk="1" hangingPunct="1"/>
            <a:r>
              <a:rPr lang="en-US" altLang="en-US" sz="3200"/>
              <a:t>Management of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CDDC58D-A893-D80B-7F43-F4F1929E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6F2618-BEAE-4F7D-8A8D-F3A08BDD955F}" type="slidenum">
              <a:rPr lang="en-US" altLang="en-US" sz="1400">
                <a:solidFill>
                  <a:schemeClr val="bg1"/>
                </a:solidFill>
              </a:rPr>
              <a:pPr/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E79B8C0-3ADA-DE28-C990-AA07E804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between Development and Requirement Teams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B6019C2-E8FC-890B-112A-D9CF651A1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Development team needs to work very closely with the requirements team to resolve inconsistencies and to get details</a:t>
            </a:r>
          </a:p>
          <a:p>
            <a:pPr eaLnBrk="1" hangingPunct="1"/>
            <a:r>
              <a:rPr lang="en-US" altLang="en-US"/>
              <a:t>In some cases, requirements team may be disbanded or assigned other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2083CB80-16E4-866F-92D3-203BB55F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27C0D-BE5E-4C15-B522-FD24E96CAD27}" type="slidenum">
              <a:rPr lang="en-US" altLang="en-US" sz="1400">
                <a:solidFill>
                  <a:schemeClr val="bg1"/>
                </a:solidFill>
              </a:rPr>
              <a:pPr/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AF2F3F5-6486-995F-7244-6470A4E0D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- 1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36BD8B9-4164-EA41-539A-B8A848FCD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aspects of the requirements engineering process deal with social and cultural issues</a:t>
            </a:r>
          </a:p>
          <a:p>
            <a:pPr eaLnBrk="1" hangingPunct="1"/>
            <a:r>
              <a:rPr lang="en-US" altLang="en-US"/>
              <a:t>What is the best way to deal with these issues?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F22CBF6B-C7DC-DD41-874D-7A5C229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558552-41BF-4858-8CFE-3171FB12409E}" type="slidenum">
              <a:rPr lang="en-US" altLang="en-US" sz="1400">
                <a:solidFill>
                  <a:schemeClr val="bg1"/>
                </a:solidFill>
              </a:rPr>
              <a:pPr/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66A7C0-EF61-9B7A-A163-0526ACE9D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of Development Team - 1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9003BFA-ADAF-0F75-DE83-334BFAD86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Team members may be demoralized</a:t>
            </a:r>
          </a:p>
          <a:p>
            <a:pPr eaLnBrk="1" hangingPunct="1"/>
            <a:r>
              <a:rPr lang="en-US" altLang="en-US"/>
              <a:t>There may be high turn over rate</a:t>
            </a:r>
          </a:p>
          <a:p>
            <a:pPr eaLnBrk="1" hangingPunct="1"/>
            <a:r>
              <a:rPr lang="en-US" altLang="en-US"/>
              <a:t>The deadlines may slip</a:t>
            </a:r>
          </a:p>
          <a:p>
            <a:pPr eaLnBrk="1" hangingPunct="1"/>
            <a:r>
              <a:rPr lang="en-US" altLang="en-US"/>
              <a:t>Developers dislike documentation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FD278AC6-AB3D-D3FF-BCE4-85745FBB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821101-BC85-48E6-963C-D32994E72B8A}" type="slidenum">
              <a:rPr lang="en-US" altLang="en-US" sz="1400">
                <a:solidFill>
                  <a:schemeClr val="bg1"/>
                </a:solidFill>
              </a:rPr>
              <a:pPr/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2261D66-0135-207A-578D-7AF7EEEB5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of Development Team - 2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1C9D845-87FA-1A78-5C95-590B84447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Development teams may have to communicate with clients directly, to gain better understanding of the project’s possibilities and limitations, both for initial development and maintenance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08256E-88F5-D7B7-5A45-AD579C0F4A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Cultural Issues in 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A59FE64-3E06-F7F4-D19C-492027F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8CEC25-692B-4719-8041-28321F01997B}" type="slidenum">
              <a:rPr lang="en-US" altLang="en-US" sz="1400">
                <a:solidFill>
                  <a:schemeClr val="bg1"/>
                </a:solidFill>
              </a:rPr>
              <a:pPr/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26893EA-16AC-9DB4-CD5C-267CF2E23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Cultural Issues in RE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41C3434-EBF5-F869-3FB8-4B0ED35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Advances in the internet and communication technologies has enabled customers and developers to collaborate with each other in geographically and temporally dispersed environments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5D7C2A39-14F7-84F7-B755-1A85641E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55261-D023-4B2E-99DB-905AAE244E90}" type="slidenum">
              <a:rPr lang="en-US" altLang="en-US" sz="1400">
                <a:solidFill>
                  <a:schemeClr val="bg1"/>
                </a:solidFill>
              </a:rPr>
              <a:pPr/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F49D7E0-42BE-E6C3-DCA8-7FF391E12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Cultural Issues in RE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E44F73A-365E-F965-EE31-EA25077E3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There may be</a:t>
            </a:r>
          </a:p>
          <a:p>
            <a:pPr eaLnBrk="1" hangingPunct="1"/>
            <a:r>
              <a:rPr lang="en-US" altLang="en-US"/>
              <a:t>Time zones differences</a:t>
            </a:r>
          </a:p>
          <a:p>
            <a:pPr eaLnBrk="1" hangingPunct="1"/>
            <a:r>
              <a:rPr lang="en-US" altLang="en-US"/>
              <a:t>Language and terminology differences</a:t>
            </a:r>
          </a:p>
          <a:p>
            <a:pPr eaLnBrk="1" hangingPunct="1"/>
            <a:r>
              <a:rPr lang="en-US" altLang="en-US"/>
              <a:t>Religious and racial differences</a:t>
            </a:r>
          </a:p>
          <a:p>
            <a:pPr eaLnBrk="1" hangingPunct="1"/>
            <a:r>
              <a:rPr lang="en-US" altLang="en-US"/>
              <a:t>Ethical issues</a:t>
            </a:r>
          </a:p>
          <a:p>
            <a:pPr eaLnBrk="1" hangingPunct="1"/>
            <a:r>
              <a:rPr lang="en-US" altLang="en-US"/>
              <a:t>Political differences</a:t>
            </a:r>
          </a:p>
          <a:p>
            <a:pPr eaLnBrk="1" hangingPunct="1"/>
            <a:r>
              <a:rPr lang="en-US" altLang="en-US"/>
              <a:t>Differences in business environment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600F9668-2B85-4133-C469-8413426C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922B3-FCA8-4C4F-B3D0-FD194CCC6D9A}" type="slidenum">
              <a:rPr lang="en-US" altLang="en-US" sz="1400">
                <a:solidFill>
                  <a:schemeClr val="bg1"/>
                </a:solidFill>
              </a:rPr>
              <a:pPr/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6E8AECA-DC8A-4850-0AF7-D4E642E79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 Billion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91AF1B5-EB5F-B2FB-31F3-4DA082020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Scientific community and US consider the following number to be a billion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</a:t>
            </a:r>
            <a:r>
              <a:rPr lang="en-US" altLang="en-US" sz="6600">
                <a:solidFill>
                  <a:srgbClr val="FFFF00"/>
                </a:solidFill>
              </a:rPr>
              <a:t>1,00,00,00,000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the rest of the world, a billion 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 sz="6600">
                <a:solidFill>
                  <a:srgbClr val="FFFF00"/>
                </a:solidFill>
              </a:rPr>
              <a:t>10,00,00,00,00,000</a:t>
            </a:r>
            <a:endParaRPr lang="en-US" altLang="en-US"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23C30FD7-2D00-C509-8D32-E79092D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14DF11-7091-4A76-ADB4-8383BEA05C3F}" type="slidenum">
              <a:rPr lang="en-US" altLang="en-US" sz="1400">
                <a:solidFill>
                  <a:schemeClr val="bg1"/>
                </a:solidFill>
              </a:rPr>
              <a:pPr/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CC29BD-24A9-1FB6-05F5-8A1A0897B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in Time Zones - 1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16D0315-BFEC-F405-C34F-80FED2449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hours of clients and developers may differ by eight hours or more</a:t>
            </a:r>
          </a:p>
          <a:p>
            <a:pPr eaLnBrk="1" hangingPunct="1"/>
            <a:r>
              <a:rPr lang="en-US" altLang="en-US"/>
              <a:t>Arranging phone calls and video conferences become a hassle as one party has to come to office very early or stay very late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DAB0DB5-844E-4D9D-9B0C-2623FF2B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A13E3B-FC5B-4D12-8C79-41288B74E924}" type="slidenum">
              <a:rPr lang="en-US" altLang="en-US" sz="1400">
                <a:solidFill>
                  <a:schemeClr val="bg1"/>
                </a:solidFill>
              </a:rPr>
              <a:pPr/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9023136-AE69-1E5D-BDC6-3ED0B0DF3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in Time Zones - 2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1838D3D-BDE3-AC37-A74F-8AAFCDE5F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Analysts start assuming requirements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5E706DFE-3922-4123-C9AE-C5C75066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A4BB53-F11C-4AFF-B54C-1EB63C8746D1}" type="slidenum">
              <a:rPr lang="en-US" altLang="en-US" sz="1400">
                <a:solidFill>
                  <a:schemeClr val="bg1"/>
                </a:solidFill>
              </a:rPr>
              <a:pPr/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4651BDA-F202-0F84-708A-F3F58196D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and Terminology Differences - 1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721044D-0842-3811-C5DE-D30B8CC0C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Clients and developers may speak different languages or different dialects</a:t>
            </a:r>
          </a:p>
          <a:p>
            <a:pPr eaLnBrk="1" hangingPunct="1"/>
            <a:r>
              <a:rPr lang="en-US" altLang="en-US"/>
              <a:t>Requirements errors are introduced by not understanding other partner’s language and terminology properly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32327FCA-D63F-0E6D-C97A-A6A3CAFE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C1F8EB-F703-4DCD-9769-639110BDC892}" type="slidenum">
              <a:rPr lang="en-US" altLang="en-US" sz="1400">
                <a:solidFill>
                  <a:schemeClr val="bg1"/>
                </a:solidFill>
              </a:rPr>
              <a:pPr/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1B5A750-D9B5-C81A-73AC-593E308E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and Terminology Differences - 2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574D54B-A1B5-1DD6-AB30-7847E7DA3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People and government in the US, and worldwide scientific community consider the following number to be a billion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</a:t>
            </a:r>
            <a:r>
              <a:rPr lang="en-US" altLang="en-US" sz="3600">
                <a:solidFill>
                  <a:srgbClr val="FFFF00"/>
                </a:solidFill>
              </a:rPr>
              <a:t>1,00,00,00,000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the rest of the world, a billion is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  <a:r>
              <a:rPr lang="en-US" altLang="en-US" sz="3600">
                <a:solidFill>
                  <a:srgbClr val="FFFF00"/>
                </a:solidFill>
              </a:rPr>
              <a:t>10,00,00,00,00,000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E67737F-ABD0-A7E2-1261-E5D9A1E2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0BA94B-F5AB-4006-8292-5AF0D88CF9C2}" type="slidenum">
              <a:rPr lang="en-US" altLang="en-US" sz="1400">
                <a:solidFill>
                  <a:schemeClr val="bg1"/>
                </a:solidFill>
              </a:rPr>
              <a:pPr/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AB19B96-7B34-C04E-AD79-715870C56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- 2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0E255CC-ACF8-54A2-C168-811651BA5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think that these issues fall outside the scope of requirements engineering process, and fall under management, interpersonal skills, or ethics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759040A4-427E-259E-2877-FBF271B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119D62-4134-42A7-8A11-911614D59B5D}" type="slidenum">
              <a:rPr lang="en-US" altLang="en-US" sz="1400">
                <a:solidFill>
                  <a:schemeClr val="bg1"/>
                </a:solidFill>
              </a:rPr>
              <a:pPr/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3795" name="Rectangle 1026">
            <a:extLst>
              <a:ext uri="{FF2B5EF4-FFF2-40B4-BE49-F238E27FC236}">
                <a16:creationId xmlns:a16="http://schemas.microsoft.com/office/drawing/2014/main" id="{66FCA558-03B4-0821-46D6-232550284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and Terminology Differences - 3</a:t>
            </a: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3F1FF46E-072F-917D-4478-7E6A2F97F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Globally, people communicate with fellow citizens using sports lingo to convey certain situations and concepts, even in the business environment</a:t>
            </a:r>
          </a:p>
          <a:p>
            <a:pPr eaLnBrk="1" hangingPunct="1"/>
            <a:r>
              <a:rPr lang="en-US" altLang="en-US"/>
              <a:t>This can cause misunderstandings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DC5ACCB4-CD86-1FEC-B05E-93C5A7F5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06B150-AFC1-4C3F-818D-74731074861B}" type="slidenum">
              <a:rPr lang="en-US" altLang="en-US" sz="1400">
                <a:solidFill>
                  <a:schemeClr val="bg1"/>
                </a:solidFill>
              </a:rPr>
              <a:pPr/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33F43F0-46BD-FA63-C9E3-F1406CFE5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and Terminology Differences - 4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F6FE1D3-97DB-7BE5-877F-237AABEE7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of the word ‘hockey’ in Pakistan and US means two different sports: ‘field hockey’ and ‘ice hockey’ respectively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5F3553B6-9046-BD11-4155-D121A47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3E5DF-90B6-4388-ABE3-C37F8A5A1F9E}" type="slidenum">
              <a:rPr lang="en-US" altLang="en-US" sz="1400">
                <a:solidFill>
                  <a:schemeClr val="bg1"/>
                </a:solidFill>
              </a:rPr>
              <a:pPr/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2BDA28E-37E2-BF67-2631-CC330A8E7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Religious and Racial Differences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F0DE577-0B06-C242-70C6-C0F54BB21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Insensitive comments on religious and racial backgrounds of people involved in software engineering projects can become a major hindrance in the successful execution of the requirements engineering process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3723D4BA-9E48-4B59-CD3A-5888BDD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9CA13F-030D-40A2-B5BE-BCFE8A0FF673}" type="slidenum">
              <a:rPr lang="en-US" altLang="en-US" sz="1400">
                <a:solidFill>
                  <a:schemeClr val="bg1"/>
                </a:solidFill>
              </a:rPr>
              <a:pPr/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7ACB52D-7FD3-8A59-0CD7-A9ED4FEDE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Ethical Issues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1E09D03-BCBB-4747-0E53-111BB2B01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to confidential client information</a:t>
            </a:r>
          </a:p>
          <a:p>
            <a:pPr eaLnBrk="1" hangingPunct="1"/>
            <a:r>
              <a:rPr lang="en-US" altLang="en-US"/>
              <a:t>Possibility of elimination of jobs</a:t>
            </a:r>
          </a:p>
          <a:p>
            <a:pPr eaLnBrk="1" hangingPunct="1"/>
            <a:r>
              <a:rPr lang="en-US" altLang="en-US"/>
              <a:t>Differences of opinions with the client on the project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595B4C20-0EC1-142D-F087-CC76C3A5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B8822F-4250-43FB-A3FF-2C58A07CF121}" type="slidenum">
              <a:rPr lang="en-US" altLang="en-US" sz="1400">
                <a:solidFill>
                  <a:schemeClr val="bg1"/>
                </a:solidFill>
              </a:rPr>
              <a:pPr/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B7B83F41-F975-BD96-9328-14787E93D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Political Differences</a:t>
            </a:r>
          </a:p>
        </p:txBody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B54FD76A-DF7F-74FB-965A-ECAC4F7D6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in political ideologies and personal convictions can also lead to unprofessional environment in the execution of the requirements engineering process</a:t>
            </a:r>
          </a:p>
          <a:p>
            <a:pPr eaLnBrk="1" hangingPunct="1"/>
            <a:r>
              <a:rPr lang="en-US" altLang="en-US"/>
              <a:t>Some people do not want to work on military software programs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0E4933CC-CD00-77EE-C33B-12C18C47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74A211-E175-46AA-AAEF-07E9629812C3}" type="slidenum">
              <a:rPr lang="en-US" altLang="en-US" sz="1400">
                <a:solidFill>
                  <a:schemeClr val="bg1"/>
                </a:solidFill>
              </a:rPr>
              <a:pPr/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3564D93-FE80-BEBD-7DE4-64FA7AD00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in Business Environments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E5196F4-DFE4-E4A8-3258-B8420859D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society has its own culture within the business community, which must be understood for successful execution of the requirements engineering process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08CBF5E-FB1A-53D7-0D38-C12A0B3878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Addressing Social and Cultural Issues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CD97355A-6074-EA47-5845-5A7A6CC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DB020E-18E2-42A6-9CD3-1A0F4CABD52C}" type="slidenum">
              <a:rPr lang="en-US" altLang="en-US" sz="1400">
                <a:solidFill>
                  <a:schemeClr val="bg1"/>
                </a:solidFill>
              </a:rPr>
              <a:pPr/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3CAEF23-EB92-0133-36F0-815C8B149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Addressing Social and Cultural Issues - 1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1704DA4-92FA-33A3-F6BE-3876F1648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 social and cultural issues and differences</a:t>
            </a:r>
          </a:p>
          <a:p>
            <a:pPr eaLnBrk="1" hangingPunct="1"/>
            <a:r>
              <a:rPr lang="en-US" altLang="en-US"/>
              <a:t>Avoid judgmental comments and offensive remarks on un-related views and beliefs of others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41E0417-F5CA-C32A-554B-5091B403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935D99-D889-4B6D-9396-B4BF20935423}" type="slidenum">
              <a:rPr lang="en-US" altLang="en-US" sz="1400">
                <a:solidFill>
                  <a:schemeClr val="bg1"/>
                </a:solidFill>
              </a:rPr>
              <a:pPr/>
              <a:t>38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D8EBFE-9F68-B8A7-9561-2869508C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Addressing Social and Cultural Issues - 2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83C344E-FF93-3A94-33E2-FF21718A3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Create an environment of respect and professionalism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Focus on discovering the needs of the 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 state-of-the-art technology to facilitate activities in the requirements engineering process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8E69318B-4A00-7CBC-EDB0-EAF4D6F8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D93682-A3E4-4115-AC3E-E7C3FB2A7BD2}" type="slidenum">
              <a:rPr lang="en-US" altLang="en-US" sz="1400">
                <a:solidFill>
                  <a:schemeClr val="bg1"/>
                </a:solidFill>
              </a:rPr>
              <a:pPr/>
              <a:t>39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A295F47-F6A0-2415-4B47-6E381A386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BC1A7B9-CE1A-9186-AEDF-4EA7611AE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 engineering is not a strictly formal process, but one which has social and cultural side effects</a:t>
            </a:r>
          </a:p>
          <a:p>
            <a:pPr eaLnBrk="1" hangingPunct="1"/>
            <a:r>
              <a:rPr lang="en-US" altLang="en-US"/>
              <a:t>Requirements engineers must understand different aspects of these issues and address them in the requirements engineering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40087429-1DF0-33A0-60DC-EAF8A679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B488DF-BE13-4166-B697-2D255980802A}" type="slidenum">
              <a:rPr lang="en-US" altLang="en-US" sz="1400">
                <a:solidFill>
                  <a:schemeClr val="bg1"/>
                </a:solidFill>
              </a:rPr>
              <a:pPr/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147" name="Rectangle 1026">
            <a:extLst>
              <a:ext uri="{FF2B5EF4-FFF2-40B4-BE49-F238E27FC236}">
                <a16:creationId xmlns:a16="http://schemas.microsoft.com/office/drawing/2014/main" id="{A6CA6AD8-DEF9-7F4B-1953-44FC88DD8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- 3</a:t>
            </a:r>
          </a:p>
        </p:txBody>
      </p:sp>
      <p:sp>
        <p:nvSpPr>
          <p:cNvPr id="6148" name="Rectangle 1027">
            <a:extLst>
              <a:ext uri="{FF2B5EF4-FFF2-40B4-BE49-F238E27FC236}">
                <a16:creationId xmlns:a16="http://schemas.microsoft.com/office/drawing/2014/main" id="{C1FD2BA8-2E01-B9A9-38DE-319606204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point of view is that these issues are very much part of the requirements engineering process and if not accounted for can negatively impact the desired software system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5E703F62-B38F-7CB0-BC2C-5C91777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447748-0611-48EC-BB1A-3BA4336BAA97}" type="slidenum">
              <a:rPr lang="en-US" altLang="en-US" sz="1400">
                <a:solidFill>
                  <a:schemeClr val="bg1"/>
                </a:solidFill>
              </a:rPr>
              <a:pPr/>
              <a:t>40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C7517E3-C052-3FEF-C249-0E3F9D0FB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F6B95B2-78CD-A10A-66E2-2FA770BD7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Social issues in requirements engineering</a:t>
            </a:r>
          </a:p>
          <a:p>
            <a:pPr lvl="1" eaLnBrk="1" hangingPunct="1"/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Joseph A. Goguen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B897D20-7621-CDBD-3975-FBE74CA925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Social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7CAC583-66E2-2473-339B-A970AE8E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656921-B9D7-4C52-B144-24AEB17830EC}" type="slidenum">
              <a:rPr lang="en-US" altLang="en-US" sz="1400">
                <a:solidFill>
                  <a:schemeClr val="bg1"/>
                </a:solidFill>
              </a:rPr>
              <a:pPr/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5" name="Rectangle 2050">
            <a:extLst>
              <a:ext uri="{FF2B5EF4-FFF2-40B4-BE49-F238E27FC236}">
                <a16:creationId xmlns:a16="http://schemas.microsoft.com/office/drawing/2014/main" id="{E31A6D54-340C-EAA8-0FAD-2B400FFC3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Issues in RE - 1</a:t>
            </a:r>
          </a:p>
        </p:txBody>
      </p:sp>
      <p:sp>
        <p:nvSpPr>
          <p:cNvPr id="8196" name="Rectangle 2051">
            <a:extLst>
              <a:ext uri="{FF2B5EF4-FFF2-40B4-BE49-F238E27FC236}">
                <a16:creationId xmlns:a16="http://schemas.microsoft.com/office/drawing/2014/main" id="{99126F1B-010B-C452-2256-B72313B94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 engineering is a social process, as it involves interaction among clients, engineers, and other systems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DB1E87B-EEE5-DB0A-96D1-33FD49DF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2C2CF4-DB17-4D5F-A109-53E9EF4451B7}" type="slidenum">
              <a:rPr lang="en-US" altLang="en-US" sz="1400">
                <a:solidFill>
                  <a:schemeClr val="bg1"/>
                </a:solidFill>
              </a:rPr>
              <a:pPr/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979D128-85A9-94AF-B651-A4509766A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Issues in RE - 2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E492827-E63C-40CA-BB8B-EC8FB122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 engineering is not an entirely  formal process, because it involves discovering client needs and reconciling them with technical possibilities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DB03794-50CB-3DA3-B969-E3AA8A27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0A7BEA-5236-4BEA-BA87-B3E3C34B21E2}" type="slidenum">
              <a:rPr lang="en-US" altLang="en-US" sz="1400">
                <a:solidFill>
                  <a:schemeClr val="bg1"/>
                </a:solidFill>
              </a:rPr>
              <a:pPr/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0FC9793-CE48-C4EF-E1B9-330824A7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Stakeholders in RE Process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2251FB3-E5E8-AB2B-AAC2-7EBAE96A5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At least three major groups participate in requirements engineering process;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client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requirements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development team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may be other interested parties, e.g., regulatory authorities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415789A-61F4-A106-B3B6-D6A332FE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9945B8-0244-45EC-9A0C-9FCC96ECBA4B}" type="slidenum">
              <a:rPr lang="en-US" altLang="en-US" sz="1400">
                <a:solidFill>
                  <a:schemeClr val="bg1"/>
                </a:solidFill>
              </a:rPr>
              <a:pPr/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D52DCB9-9101-A888-7281-0CAF64067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Six Areas of Social Issues - 1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13303A5-111F-4E38-92D0-DF6522CA1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Within the client organization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Within the requirements team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Between the client and the requirements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1113</Words>
  <Application>Microsoft Office PowerPoint</Application>
  <PresentationFormat>On-screen Show (4:3)</PresentationFormat>
  <Paragraphs>166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Times New Roman</vt:lpstr>
      <vt:lpstr>Arial</vt:lpstr>
      <vt:lpstr>Book Antiqua</vt:lpstr>
      <vt:lpstr>Times</vt:lpstr>
      <vt:lpstr>Default Design</vt:lpstr>
      <vt:lpstr>Social and Cultural Issues in Requirements Engineering</vt:lpstr>
      <vt:lpstr>Introduction - 1</vt:lpstr>
      <vt:lpstr>Introduction - 2</vt:lpstr>
      <vt:lpstr>Introduction - 3</vt:lpstr>
      <vt:lpstr>Social Issues</vt:lpstr>
      <vt:lpstr>Social Issues in RE - 1</vt:lpstr>
      <vt:lpstr>Social Issues in RE - 2</vt:lpstr>
      <vt:lpstr>Stakeholders in RE Process</vt:lpstr>
      <vt:lpstr>Six Areas of Social Issues - 1</vt:lpstr>
      <vt:lpstr>Six Areas of Social Issues - 2</vt:lpstr>
      <vt:lpstr>Issues within the Client Organization - 1</vt:lpstr>
      <vt:lpstr>Issues within the Client Organization - 2</vt:lpstr>
      <vt:lpstr>Issues within the Client Organization - 3</vt:lpstr>
      <vt:lpstr>Issues within the Client Organization - 4</vt:lpstr>
      <vt:lpstr>Issues within the Client Organization - 5</vt:lpstr>
      <vt:lpstr>Issues within the Client Organization - 6</vt:lpstr>
      <vt:lpstr>Issues within the Requirements Team</vt:lpstr>
      <vt:lpstr>Issues between Client Organization and Requirements Team</vt:lpstr>
      <vt:lpstr>Issues between Development and Requirement Teams</vt:lpstr>
      <vt:lpstr>Issues of Development Team - 1</vt:lpstr>
      <vt:lpstr>Issues of Development Team - 2</vt:lpstr>
      <vt:lpstr>Cultural Issues in RE</vt:lpstr>
      <vt:lpstr>Cultural Issues in RE</vt:lpstr>
      <vt:lpstr>Cultural Issues in RE</vt:lpstr>
      <vt:lpstr>Example: A Billion</vt:lpstr>
      <vt:lpstr>Differences in Time Zones - 1</vt:lpstr>
      <vt:lpstr>Differences in Time Zones - 2</vt:lpstr>
      <vt:lpstr>Language and Terminology Differences - 1</vt:lpstr>
      <vt:lpstr>Language and Terminology Differences - 2</vt:lpstr>
      <vt:lpstr>Language and Terminology Differences - 3</vt:lpstr>
      <vt:lpstr>Language and Terminology Differences - 4</vt:lpstr>
      <vt:lpstr>Religious and Racial Differences</vt:lpstr>
      <vt:lpstr>Ethical Issues</vt:lpstr>
      <vt:lpstr>Political Differences</vt:lpstr>
      <vt:lpstr>Differences in Business Environments</vt:lpstr>
      <vt:lpstr>Addressing Social and Cultural Issues</vt:lpstr>
      <vt:lpstr>Addressing Social and Cultural Issues - 1</vt:lpstr>
      <vt:lpstr>Addressing Social and Cultural Issues - 2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Ghulam Ahmad Farrukh</dc:creator>
  <cp:lastModifiedBy>NABRASS GULL</cp:lastModifiedBy>
  <cp:revision>233</cp:revision>
  <dcterms:created xsi:type="dcterms:W3CDTF">2003-08-18T09:26:30Z</dcterms:created>
  <dcterms:modified xsi:type="dcterms:W3CDTF">2022-11-07T10:46:53Z</dcterms:modified>
</cp:coreProperties>
</file>