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7" r:id="rId22"/>
    <p:sldId id="278" r:id="rId23"/>
    <p:sldId id="279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8D26E-810E-49B8-B920-768682E5475B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01093-CFA5-43C2-B019-52F456E5E7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8D26E-810E-49B8-B920-768682E5475B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01093-CFA5-43C2-B019-52F456E5E7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8D26E-810E-49B8-B920-768682E5475B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01093-CFA5-43C2-B019-52F456E5E7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8D26E-810E-49B8-B920-768682E5475B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01093-CFA5-43C2-B019-52F456E5E7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8D26E-810E-49B8-B920-768682E5475B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01093-CFA5-43C2-B019-52F456E5E7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8D26E-810E-49B8-B920-768682E5475B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01093-CFA5-43C2-B019-52F456E5E7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8D26E-810E-49B8-B920-768682E5475B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01093-CFA5-43C2-B019-52F456E5E7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8D26E-810E-49B8-B920-768682E5475B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01093-CFA5-43C2-B019-52F456E5E7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8D26E-810E-49B8-B920-768682E5475B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01093-CFA5-43C2-B019-52F456E5E7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8D26E-810E-49B8-B920-768682E5475B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01093-CFA5-43C2-B019-52F456E5E7D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8D26E-810E-49B8-B920-768682E5475B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F01093-CFA5-43C2-B019-52F456E5E7D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8F01093-CFA5-43C2-B019-52F456E5E7D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9CD8D26E-810E-49B8-B920-768682E5475B}" type="datetimeFigureOut">
              <a:rPr lang="en-US" smtClean="0"/>
              <a:t>11/17/2021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System Components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642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Handling 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be a system administrator it is important to have a basic appreciation of </a:t>
            </a:r>
            <a:r>
              <a:rPr lang="en-US" dirty="0" smtClean="0"/>
              <a:t>the frailties </a:t>
            </a:r>
            <a:r>
              <a:rPr lang="en-US" dirty="0"/>
              <a:t>and procedures surrounding hardware. In our increasingly virtual </a:t>
            </a:r>
            <a:r>
              <a:rPr lang="en-US" dirty="0" smtClean="0"/>
              <a:t>world of </a:t>
            </a:r>
            <a:r>
              <a:rPr lang="en-US" dirty="0"/>
              <a:t>films and computer simulations, basic common-sense facts about the </a:t>
            </a:r>
            <a:r>
              <a:rPr lang="en-US" dirty="0" smtClean="0"/>
              <a:t>laws of </a:t>
            </a:r>
            <a:r>
              <a:rPr lang="en-US" dirty="0"/>
              <a:t>physics are becoming less and less familiar to us, and people treat </a:t>
            </a:r>
            <a:r>
              <a:rPr lang="en-US" dirty="0" smtClean="0"/>
              <a:t>fragile equipment </a:t>
            </a:r>
            <a:r>
              <a:rPr lang="en-US" dirty="0"/>
              <a:t>with an almost casual disregard.</a:t>
            </a:r>
          </a:p>
        </p:txBody>
      </p:sp>
    </p:spTree>
    <p:extLst>
      <p:ext uri="{BB962C8B-B14F-4D97-AF65-F5344CB8AC3E}">
        <p14:creationId xmlns:p14="http://schemas.microsoft.com/office/powerpoint/2010/main" val="790022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Today we are far too </a:t>
            </a:r>
            <a:r>
              <a:rPr lang="en-US" dirty="0" smtClean="0"/>
              <a:t>blasé </a:t>
            </a:r>
            <a:r>
              <a:rPr lang="en-US" dirty="0"/>
              <a:t>towards </a:t>
            </a:r>
            <a:r>
              <a:rPr lang="en-US" dirty="0" smtClean="0"/>
              <a:t>electronic equipment.</a:t>
            </a:r>
          </a:p>
          <a:p>
            <a:r>
              <a:rPr lang="en-US" dirty="0"/>
              <a:t>Never insert or remove power cords from equipment without ensuring that </a:t>
            </a:r>
            <a:r>
              <a:rPr lang="en-US" dirty="0" smtClean="0"/>
              <a:t>it is </a:t>
            </a:r>
            <a:r>
              <a:rPr lang="en-US" dirty="0"/>
              <a:t>switched </a:t>
            </a:r>
            <a:r>
              <a:rPr lang="en-US" dirty="0" smtClean="0"/>
              <a:t>off.</a:t>
            </a:r>
          </a:p>
          <a:p>
            <a:r>
              <a:rPr lang="en-US" dirty="0" smtClean="0"/>
              <a:t>Take </a:t>
            </a:r>
            <a:r>
              <a:rPr lang="en-US" dirty="0"/>
              <a:t>care when inserting multi-pin connectors </a:t>
            </a:r>
            <a:r>
              <a:rPr lang="en-US" dirty="0" smtClean="0"/>
              <a:t>  that </a:t>
            </a:r>
            <a:r>
              <a:rPr lang="en-US" dirty="0"/>
              <a:t>the pins are oriented </a:t>
            </a:r>
            <a:r>
              <a:rPr lang="en-US" dirty="0" smtClean="0"/>
              <a:t>the right </a:t>
            </a:r>
            <a:r>
              <a:rPr lang="en-US" dirty="0"/>
              <a:t>way up and that no pins are bent on insertion.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35596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b="1" i="1" dirty="0"/>
              <a:t>Read instructions: </a:t>
            </a:r>
            <a:r>
              <a:rPr lang="en-US" sz="2400" dirty="0"/>
              <a:t>When dealing with hardware, one should always look </a:t>
            </a:r>
            <a:r>
              <a:rPr lang="en-US" sz="2400" dirty="0" smtClean="0"/>
              <a:t>for and </a:t>
            </a:r>
            <a:r>
              <a:rPr lang="en-US" sz="2400" i="1" dirty="0"/>
              <a:t>read </a:t>
            </a:r>
            <a:r>
              <a:rPr lang="en-US" sz="2400" dirty="0"/>
              <a:t>instructions in a manual. It is foolish to make assumptions </a:t>
            </a:r>
            <a:r>
              <a:rPr lang="en-US" sz="2400" dirty="0" smtClean="0"/>
              <a:t>about expensive </a:t>
            </a:r>
            <a:r>
              <a:rPr lang="en-US" sz="2400" dirty="0"/>
              <a:t>purchases. Instructions are there for a reason</a:t>
            </a:r>
            <a:r>
              <a:rPr lang="en-US" sz="2400" dirty="0" smtClean="0"/>
              <a:t>.</a:t>
            </a:r>
          </a:p>
          <a:p>
            <a:r>
              <a:rPr lang="en-US" sz="2400" b="1" i="1" dirty="0"/>
              <a:t>Interfaces and connectors: </a:t>
            </a:r>
            <a:r>
              <a:rPr lang="en-US" sz="2400" dirty="0"/>
              <a:t>Hardware is often connected to an interface </a:t>
            </a:r>
            <a:r>
              <a:rPr lang="en-US" sz="2400" dirty="0" smtClean="0"/>
              <a:t>by a </a:t>
            </a:r>
            <a:r>
              <a:rPr lang="en-US" sz="2400" dirty="0"/>
              <a:t>cable or connector. Obtaining the correct cable is of vital </a:t>
            </a:r>
            <a:r>
              <a:rPr lang="en-US" sz="2400" dirty="0" smtClean="0"/>
              <a:t>importance. Many </a:t>
            </a:r>
            <a:r>
              <a:rPr lang="en-US" sz="2400" dirty="0"/>
              <a:t>manufacturers use cables which look similar, superficially, but </a:t>
            </a:r>
            <a:r>
              <a:rPr lang="en-US" sz="2400" dirty="0" smtClean="0"/>
              <a:t>which actually </a:t>
            </a:r>
            <a:r>
              <a:rPr lang="en-US" sz="2400" dirty="0"/>
              <a:t>are different. An incorrect cable can result in damage to an </a:t>
            </a:r>
            <a:r>
              <a:rPr lang="en-US" sz="2400" dirty="0" smtClean="0"/>
              <a:t>interface. Modem </a:t>
            </a:r>
            <a:r>
              <a:rPr lang="en-US" sz="2400" dirty="0"/>
              <a:t>cables in particular can damage a computer or modem if they </a:t>
            </a:r>
            <a:r>
              <a:rPr lang="en-US" sz="2400" dirty="0" smtClean="0"/>
              <a:t>are incorrectly </a:t>
            </a:r>
            <a:r>
              <a:rPr lang="en-US" sz="2400" dirty="0"/>
              <a:t>wired, since some computers supply power through these </a:t>
            </a:r>
            <a:r>
              <a:rPr lang="en-US" sz="2400" dirty="0" smtClean="0"/>
              <a:t>cables which </a:t>
            </a:r>
            <a:r>
              <a:rPr lang="en-US" sz="2400" dirty="0"/>
              <a:t>can damage equipment that does not expect to find a power </a:t>
            </a:r>
            <a:r>
              <a:rPr lang="en-US" sz="2400" dirty="0" smtClean="0"/>
              <a:t>supply coming </a:t>
            </a:r>
            <a:r>
              <a:rPr lang="en-US" sz="2400" dirty="0"/>
              <a:t>across the cable.</a:t>
            </a:r>
          </a:p>
        </p:txBody>
      </p:sp>
    </p:spTree>
    <p:extLst>
      <p:ext uri="{BB962C8B-B14F-4D97-AF65-F5344CB8AC3E}">
        <p14:creationId xmlns:p14="http://schemas.microsoft.com/office/powerpoint/2010/main" val="2381843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Handling components</a:t>
            </a:r>
            <a:r>
              <a:rPr lang="en-US" i="1" dirty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Modern day CMOS chips work at low voltages (typically 5 volts or lower). Standing on the floor with insulating shoes, you can pick up a static electric charge of several thousand volts. Before touching any computer components, earth yourself by touching the metal casing of the computer. If you are installing equipment inside a computer, wear a conductive wrist strap. Avoid wearing rubber sandals or shoes that insulate you from Earth when dealing with open-case equipment, since these cause the body to build up charge that can discharge through that equipment; on the other hand it is a good idea to wear rubber soles when working around high voltage or current sources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05166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Disks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/>
              <a:t>Disk </a:t>
            </a:r>
            <a:r>
              <a:rPr lang="en-US" sz="2000" dirty="0"/>
              <a:t>technology has been improving steadily for two decades. The most</a:t>
            </a:r>
          </a:p>
          <a:p>
            <a:pPr marL="0" indent="0">
              <a:buNone/>
            </a:pPr>
            <a:r>
              <a:rPr lang="en-US" sz="2000" dirty="0"/>
              <a:t>common disk types, in the workplace, fall into two families: ATA (formerly </a:t>
            </a:r>
            <a:r>
              <a:rPr lang="en-US" sz="2000" dirty="0" smtClean="0"/>
              <a:t>IDE) and </a:t>
            </a:r>
            <a:r>
              <a:rPr lang="en-US" sz="2000" dirty="0"/>
              <a:t>SCSI. The original IDE (Integrated Drive Electronics) and SCSI (</a:t>
            </a:r>
            <a:r>
              <a:rPr lang="en-US" sz="2000" dirty="0" smtClean="0"/>
              <a:t>Small Computer </a:t>
            </a:r>
            <a:r>
              <a:rPr lang="en-US" sz="2000" dirty="0"/>
              <a:t>Software Interface) had properties that have since evolved </a:t>
            </a:r>
            <a:r>
              <a:rPr lang="en-US" sz="2000" dirty="0" smtClean="0"/>
              <a:t>faster than </a:t>
            </a:r>
            <a:r>
              <a:rPr lang="en-US" sz="2000" dirty="0"/>
              <a:t>the prejudices about them. ATA disks are now generally cheaper </a:t>
            </a:r>
            <a:r>
              <a:rPr lang="en-US" sz="2000" dirty="0" smtClean="0"/>
              <a:t>than SCSI </a:t>
            </a:r>
            <a:r>
              <a:rPr lang="en-US" sz="2000" dirty="0"/>
              <a:t>disks (due to volume sales) and excel at sequential access, but </a:t>
            </a:r>
            <a:r>
              <a:rPr lang="en-US" sz="2000" dirty="0" smtClean="0"/>
              <a:t>SCSI disks </a:t>
            </a:r>
            <a:r>
              <a:rPr lang="en-US" sz="2000" dirty="0"/>
              <a:t>have traditionally been more efficient at handling multiple </a:t>
            </a:r>
            <a:r>
              <a:rPr lang="en-US" sz="2000" dirty="0" smtClean="0"/>
              <a:t>accesses due </a:t>
            </a:r>
            <a:r>
              <a:rPr lang="en-US" sz="2000" dirty="0"/>
              <a:t>to a multitasking bus design, and are therefore better in </a:t>
            </a:r>
            <a:r>
              <a:rPr lang="en-US" sz="2000" dirty="0" smtClean="0"/>
              <a:t>multitasking systems</a:t>
            </a:r>
            <a:r>
              <a:rPr lang="en-US" sz="2000" dirty="0"/>
              <a:t>, where random access is important. However, </a:t>
            </a:r>
            <a:r>
              <a:rPr lang="en-US" sz="2000" dirty="0" err="1"/>
              <a:t>filesystem</a:t>
            </a:r>
            <a:r>
              <a:rPr lang="en-US" sz="2000" dirty="0"/>
              <a:t> design </a:t>
            </a:r>
            <a:r>
              <a:rPr lang="en-US" sz="2000" dirty="0" smtClean="0"/>
              <a:t>also plays </a:t>
            </a:r>
            <a:r>
              <a:rPr lang="en-US" sz="2000" dirty="0"/>
              <a:t>an important role in determining the perceived performance of each; </a:t>
            </a:r>
            <a:r>
              <a:rPr lang="en-US" sz="2000" dirty="0" smtClean="0"/>
              <a:t>i.e. how </a:t>
            </a:r>
            <a:r>
              <a:rPr lang="en-US" sz="2000" dirty="0"/>
              <a:t>operating systems utilize buses during updates is at least as </a:t>
            </a:r>
            <a:r>
              <a:rPr lang="en-US" sz="2000" dirty="0" smtClean="0"/>
              <a:t>important as </a:t>
            </a:r>
            <a:r>
              <a:rPr lang="en-US" sz="2000" dirty="0"/>
              <a:t>bus performance itself. </a:t>
            </a:r>
          </a:p>
        </p:txBody>
      </p:sp>
    </p:spTree>
    <p:extLst>
      <p:ext uri="{BB962C8B-B14F-4D97-AF65-F5344CB8AC3E}">
        <p14:creationId xmlns:p14="http://schemas.microsoft.com/office/powerpoint/2010/main" val="8891585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400" dirty="0" smtClean="0"/>
              <a:t>Memory </a:t>
            </a:r>
            <a:r>
              <a:rPr lang="en-US" sz="2400" dirty="0"/>
              <a:t>chips are sold on small pluggable boards. They are sold </a:t>
            </a:r>
            <a:r>
              <a:rPr lang="en-US" sz="2400" dirty="0" smtClean="0"/>
              <a:t>in different </a:t>
            </a:r>
            <a:r>
              <a:rPr lang="en-US" sz="2400" dirty="0"/>
              <a:t>sizes and with different speeds. A computer has a number of </a:t>
            </a:r>
            <a:r>
              <a:rPr lang="en-US" sz="2400" dirty="0" smtClean="0"/>
              <a:t>slots where </a:t>
            </a:r>
            <a:r>
              <a:rPr lang="en-US" sz="2400" dirty="0"/>
              <a:t>they can be installed. When buying and installing RAM, </a:t>
            </a:r>
            <a:r>
              <a:rPr lang="en-US" sz="2400" dirty="0" smtClean="0"/>
              <a:t>remember</a:t>
            </a:r>
          </a:p>
          <a:p>
            <a:pPr marL="0" indent="0">
              <a:buNone/>
            </a:pPr>
            <a:r>
              <a:rPr lang="en-US" sz="2400" b="1" dirty="0"/>
              <a:t>– </a:t>
            </a:r>
            <a:r>
              <a:rPr lang="en-US" sz="2400" dirty="0" smtClean="0"/>
              <a:t>The </a:t>
            </a:r>
            <a:r>
              <a:rPr lang="en-US" sz="2400" dirty="0"/>
              <a:t>physical size of memory plugins is important. Not all of them fit into</a:t>
            </a:r>
          </a:p>
          <a:p>
            <a:pPr marL="0" indent="0">
              <a:buNone/>
            </a:pPr>
            <a:r>
              <a:rPr lang="en-US" sz="2400" dirty="0"/>
              <a:t>all sockets.</a:t>
            </a:r>
          </a:p>
          <a:p>
            <a:pPr marL="0" indent="0">
              <a:buNone/>
            </a:pPr>
            <a:r>
              <a:rPr lang="en-US" sz="2400" b="1" dirty="0"/>
              <a:t>– </a:t>
            </a:r>
            <a:r>
              <a:rPr lang="en-US" sz="2400" dirty="0"/>
              <a:t>Memory is sold in units with different capacities and data rates. One</a:t>
            </a:r>
          </a:p>
          <a:p>
            <a:pPr marL="0" indent="0">
              <a:buNone/>
            </a:pPr>
            <a:r>
              <a:rPr lang="en-US" sz="2400" dirty="0"/>
              <a:t>must find out what size can be used in a system. In many cases one may</a:t>
            </a:r>
          </a:p>
          <a:p>
            <a:pPr marL="0" indent="0">
              <a:buNone/>
            </a:pPr>
            <a:r>
              <a:rPr lang="en-US" sz="2400" dirty="0"/>
              <a:t>not mix different types.</a:t>
            </a:r>
          </a:p>
          <a:p>
            <a:pPr marL="0" indent="0">
              <a:buNone/>
            </a:pPr>
            <a:r>
              <a:rPr lang="en-US" sz="2400" b="1" dirty="0"/>
              <a:t>– </a:t>
            </a:r>
            <a:r>
              <a:rPr lang="en-US" sz="2400" dirty="0"/>
              <a:t>There are various incompatible kinds of RAM that work in different ways.</a:t>
            </a:r>
          </a:p>
          <a:p>
            <a:pPr marL="0" indent="0">
              <a:buNone/>
            </a:pPr>
            <a:r>
              <a:rPr lang="en-US" sz="2400" dirty="0"/>
              <a:t>Error correcting RAM, for instance, is tolerant to error from external noise</a:t>
            </a:r>
          </a:p>
          <a:p>
            <a:pPr marL="0" indent="0">
              <a:buNone/>
            </a:pPr>
            <a:r>
              <a:rPr lang="en-US" sz="2400" dirty="0"/>
              <a:t>sources like cosmic rays and other ultra short wave disturbances. It is</a:t>
            </a:r>
          </a:p>
          <a:p>
            <a:pPr marL="0" indent="0">
              <a:buNone/>
            </a:pPr>
            <a:r>
              <a:rPr lang="en-US" sz="2400" dirty="0"/>
              <a:t>recommended for important servers, where stability is paramount.</a:t>
            </a:r>
          </a:p>
          <a:p>
            <a:pPr marL="0" indent="0">
              <a:buNone/>
            </a:pPr>
            <a:r>
              <a:rPr lang="en-US" sz="2400" b="1" dirty="0"/>
              <a:t>– </a:t>
            </a:r>
            <a:r>
              <a:rPr lang="en-US" sz="2400" dirty="0"/>
              <a:t>On some computers one must fill up RAM slots in a particular order,</a:t>
            </a:r>
          </a:p>
          <a:p>
            <a:pPr marL="0" indent="0">
              <a:buNone/>
            </a:pPr>
            <a:r>
              <a:rPr lang="en-US" sz="2400" dirty="0"/>
              <a:t>otherwise the system will not be able to find them.</a:t>
            </a:r>
          </a:p>
        </p:txBody>
      </p:sp>
    </p:spTree>
    <p:extLst>
      <p:ext uri="{BB962C8B-B14F-4D97-AF65-F5344CB8AC3E}">
        <p14:creationId xmlns:p14="http://schemas.microsoft.com/office/powerpoint/2010/main" val="7941277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Lightning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strikes </a:t>
            </a:r>
            <a:r>
              <a:rPr lang="en-US" dirty="0"/>
              <a:t>can destroy fragile equipment. No fuse will protect </a:t>
            </a:r>
            <a:r>
              <a:rPr lang="en-US" dirty="0" smtClean="0"/>
              <a:t>hardware from </a:t>
            </a:r>
            <a:r>
              <a:rPr lang="en-US" dirty="0"/>
              <a:t>a lightning strike. Transistors and CMOS chips burn out much </a:t>
            </a:r>
            <a:r>
              <a:rPr lang="en-US" dirty="0" smtClean="0"/>
              <a:t>faster than </a:t>
            </a:r>
            <a:r>
              <a:rPr lang="en-US" dirty="0"/>
              <a:t>any fuse. Electronic spike protectors can help here, but nothing </a:t>
            </a:r>
            <a:r>
              <a:rPr lang="en-US" dirty="0" smtClean="0"/>
              <a:t>will protect </a:t>
            </a:r>
            <a:r>
              <a:rPr lang="en-US" dirty="0"/>
              <a:t>against a direct strike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 smtClean="0"/>
              <a:t> </a:t>
            </a:r>
            <a:r>
              <a:rPr lang="en-US" b="1" i="1" dirty="0"/>
              <a:t>Power: </a:t>
            </a:r>
            <a:r>
              <a:rPr lang="en-US" dirty="0"/>
              <a:t>failure can cause disk damage and loss of data. A UPS (</a:t>
            </a:r>
            <a:r>
              <a:rPr lang="en-US" dirty="0" smtClean="0"/>
              <a:t>uninterruptible power </a:t>
            </a:r>
            <a:r>
              <a:rPr lang="en-US" dirty="0"/>
              <a:t>supply) can help.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6177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Heat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Blazing </a:t>
            </a:r>
            <a:r>
              <a:rPr lang="en-US" sz="2400" dirty="0"/>
              <a:t>summer heat or a poorly placed heater can cause systems </a:t>
            </a:r>
            <a:r>
              <a:rPr lang="en-US" sz="2400" dirty="0" smtClean="0"/>
              <a:t>to overheat </a:t>
            </a:r>
            <a:r>
              <a:rPr lang="en-US" sz="2400" dirty="0"/>
              <a:t>and suddenly black out. One should not let the ambient </a:t>
            </a:r>
            <a:r>
              <a:rPr lang="en-US" sz="2400" dirty="0" smtClean="0"/>
              <a:t>temperature near </a:t>
            </a:r>
            <a:r>
              <a:rPr lang="en-US" sz="2400" dirty="0"/>
              <a:t>a computer rise much above 25 degrees Centigrade. Clearly </a:t>
            </a:r>
            <a:r>
              <a:rPr lang="en-US" sz="2400" dirty="0" smtClean="0"/>
              <a:t>some equipment </a:t>
            </a:r>
            <a:r>
              <a:rPr lang="en-US" sz="2400" dirty="0"/>
              <a:t>can tolerate heat better than other equipment. Bear in mind </a:t>
            </a:r>
            <a:r>
              <a:rPr lang="en-US" sz="2400" dirty="0" smtClean="0"/>
              <a:t>that metals </a:t>
            </a:r>
            <a:r>
              <a:rPr lang="en-US" sz="2400" dirty="0"/>
              <a:t>expand significantly, so moving parts like disks will be worst </a:t>
            </a:r>
            <a:r>
              <a:rPr lang="en-US" sz="2400" dirty="0" smtClean="0"/>
              <a:t>affected by </a:t>
            </a:r>
            <a:r>
              <a:rPr lang="en-US" sz="2400" dirty="0"/>
              <a:t>heat. Increased temperature also increases noise levels that can </a:t>
            </a:r>
            <a:r>
              <a:rPr lang="en-US" sz="2400" dirty="0" smtClean="0"/>
              <a:t>reduce network </a:t>
            </a:r>
            <a:r>
              <a:rPr lang="en-US" sz="2400" dirty="0"/>
              <a:t>capacities by a fraction of a percent. While this might not sound </a:t>
            </a:r>
            <a:r>
              <a:rPr lang="en-US" sz="2400" dirty="0" smtClean="0"/>
              <a:t>like much</a:t>
            </a:r>
            <a:r>
              <a:rPr lang="en-US" sz="2400" dirty="0"/>
              <a:t>, a fraction of a percent of a Giga-bit cable is a lot of capacity. </a:t>
            </a:r>
            <a:r>
              <a:rPr lang="en-US" sz="2400" dirty="0" smtClean="0"/>
              <a:t>Heat can </a:t>
            </a:r>
            <a:r>
              <a:rPr lang="en-US" sz="2400" dirty="0"/>
              <a:t>cause RAM to operate unpredictably and disks to </a:t>
            </a:r>
            <a:r>
              <a:rPr lang="en-US" sz="2400" dirty="0" smtClean="0"/>
              <a:t>misread/miswrite. Good </a:t>
            </a:r>
            <a:r>
              <a:rPr lang="en-US" sz="2400" dirty="0"/>
              <a:t>ventilation is essential for computers and screens to avoid </a:t>
            </a:r>
            <a:r>
              <a:rPr lang="en-US" sz="2400" dirty="0" smtClean="0"/>
              <a:t>electrical faults</a:t>
            </a:r>
            <a:r>
              <a:rPr lang="en-US" sz="2400" dirty="0"/>
              <a:t>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307346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Cold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Sudden </a:t>
            </a:r>
            <a:r>
              <a:rPr lang="en-US" dirty="0"/>
              <a:t>changes from hot to cold are just as bad. They can </a:t>
            </a:r>
            <a:r>
              <a:rPr lang="en-US" dirty="0" smtClean="0"/>
              <a:t>cause unpredictable </a:t>
            </a:r>
            <a:r>
              <a:rPr lang="en-US" dirty="0"/>
              <a:t>changes in electrical properties of chips and cause systems </a:t>
            </a:r>
            <a:r>
              <a:rPr lang="en-US" dirty="0" smtClean="0"/>
              <a:t>to crash</a:t>
            </a:r>
            <a:r>
              <a:rPr lang="en-US" dirty="0"/>
              <a:t>. In the long term, these changes could lead to cracks in the </a:t>
            </a:r>
            <a:r>
              <a:rPr lang="en-US" dirty="0" smtClean="0"/>
              <a:t>circuit boards </a:t>
            </a:r>
            <a:r>
              <a:rPr lang="en-US" dirty="0"/>
              <a:t>and irreparable chip damage.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1299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Humidity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In </a:t>
            </a:r>
            <a:r>
              <a:rPr lang="en-US" dirty="0"/>
              <a:t>times of very cold weather and very dry heat, the </a:t>
            </a:r>
            <a:r>
              <a:rPr lang="en-US" dirty="0" smtClean="0"/>
              <a:t>humidity falls </a:t>
            </a:r>
            <a:r>
              <a:rPr lang="en-US" dirty="0"/>
              <a:t>to very low levels. At these times, the amount of static </a:t>
            </a:r>
            <a:r>
              <a:rPr lang="en-US" dirty="0" smtClean="0"/>
              <a:t>electricity builds </a:t>
            </a:r>
            <a:r>
              <a:rPr lang="en-US" dirty="0"/>
              <a:t>up to quite high levels without dissipating. This can be a risk </a:t>
            </a:r>
            <a:r>
              <a:rPr lang="en-US" dirty="0" smtClean="0"/>
              <a:t>to electronic </a:t>
            </a:r>
            <a:r>
              <a:rPr lang="en-US" dirty="0"/>
              <a:t>circuitry. Humans pick up charge just by walking around, </a:t>
            </a:r>
            <a:r>
              <a:rPr lang="en-US" dirty="0" smtClean="0"/>
              <a:t>which can </a:t>
            </a:r>
            <a:r>
              <a:rPr lang="en-US" dirty="0"/>
              <a:t>destroy fragile circuitry. Paper sticks together causing paper </a:t>
            </a:r>
            <a:r>
              <a:rPr lang="en-US" dirty="0" smtClean="0"/>
              <a:t>crashes in </a:t>
            </a:r>
            <a:r>
              <a:rPr lang="en-US" dirty="0"/>
              <a:t>laser printers. Too much humidity can lead </a:t>
            </a:r>
            <a:r>
              <a:rPr lang="en-US" dirty="0" smtClean="0"/>
              <a:t>to condensation </a:t>
            </a:r>
            <a:r>
              <a:rPr lang="en-US" dirty="0"/>
              <a:t>and </a:t>
            </a:r>
            <a:r>
              <a:rPr lang="en-US" dirty="0" smtClean="0"/>
              <a:t>short circuits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103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System?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system administration, the word </a:t>
            </a:r>
            <a:r>
              <a:rPr lang="en-US" i="1" dirty="0"/>
              <a:t>system </a:t>
            </a:r>
            <a:r>
              <a:rPr lang="en-US" dirty="0"/>
              <a:t>is used to refer both to the </a:t>
            </a:r>
            <a:r>
              <a:rPr lang="en-US" dirty="0" smtClean="0"/>
              <a:t>operating system </a:t>
            </a:r>
            <a:r>
              <a:rPr lang="en-US" dirty="0"/>
              <a:t>of a computer and often, collectively the set of all computers that </a:t>
            </a:r>
            <a:r>
              <a:rPr lang="en-US" dirty="0" smtClean="0"/>
              <a:t>cooperate in </a:t>
            </a:r>
            <a:r>
              <a:rPr lang="en-US" dirty="0"/>
              <a:t>a network. If we look at computer systems analytically, we would speak </a:t>
            </a:r>
            <a:r>
              <a:rPr lang="en-US" dirty="0" smtClean="0"/>
              <a:t>more precisely </a:t>
            </a:r>
            <a:r>
              <a:rPr lang="en-US" dirty="0"/>
              <a:t>about </a:t>
            </a:r>
            <a:r>
              <a:rPr lang="en-US" i="1" dirty="0"/>
              <a:t>human–computer systems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5987485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operating system has a number of key elements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/>
              <a:t>i) a </a:t>
            </a:r>
            <a:r>
              <a:rPr lang="en-US" i="1" dirty="0"/>
              <a:t>technical layer of </a:t>
            </a:r>
            <a:r>
              <a:rPr lang="en-US" i="1" dirty="0" smtClean="0"/>
              <a:t>software:</a:t>
            </a:r>
            <a:endParaRPr lang="en-US" i="1" dirty="0"/>
          </a:p>
          <a:p>
            <a:pPr marL="0" indent="0">
              <a:buNone/>
            </a:pPr>
            <a:r>
              <a:rPr lang="en-US" dirty="0" smtClean="0"/>
              <a:t>     for </a:t>
            </a:r>
            <a:r>
              <a:rPr lang="en-US" dirty="0"/>
              <a:t>driving the hardware of the computer, like disk drives, the keyboard and </a:t>
            </a:r>
            <a:r>
              <a:rPr lang="en-US" dirty="0" smtClean="0"/>
              <a:t>the screen</a:t>
            </a:r>
            <a:r>
              <a:rPr lang="en-US" dirty="0"/>
              <a:t>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/>
              <a:t>ii) a </a:t>
            </a:r>
            <a:r>
              <a:rPr lang="en-US" i="1" dirty="0" err="1" smtClean="0"/>
              <a:t>filesystem</a:t>
            </a:r>
            <a:r>
              <a:rPr lang="en-US" i="1" dirty="0" smtClean="0"/>
              <a:t>:</a:t>
            </a:r>
            <a:br>
              <a:rPr lang="en-US" i="1" dirty="0" smtClean="0"/>
            </a:br>
            <a:r>
              <a:rPr lang="en-US" i="1" dirty="0" smtClean="0"/>
              <a:t>   </a:t>
            </a:r>
            <a:r>
              <a:rPr lang="en-US" dirty="0"/>
              <a:t>which provides a way of organizing files logically, and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(iii) a </a:t>
            </a:r>
            <a:r>
              <a:rPr lang="en-US" dirty="0"/>
              <a:t>simple </a:t>
            </a:r>
            <a:r>
              <a:rPr lang="en-US" i="1" dirty="0"/>
              <a:t>user interface </a:t>
            </a:r>
            <a:r>
              <a:rPr lang="en-US" i="1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which </a:t>
            </a:r>
            <a:r>
              <a:rPr lang="en-US" dirty="0"/>
              <a:t>enables users to run their own programs and to</a:t>
            </a:r>
          </a:p>
          <a:p>
            <a:pPr marL="0" indent="0">
              <a:buNone/>
            </a:pPr>
            <a:r>
              <a:rPr lang="en-US" dirty="0"/>
              <a:t>manipulate their files in a simple way.</a:t>
            </a:r>
          </a:p>
        </p:txBody>
      </p:sp>
    </p:spTree>
    <p:extLst>
      <p:ext uri="{BB962C8B-B14F-4D97-AF65-F5344CB8AC3E}">
        <p14:creationId xmlns:p14="http://schemas.microsoft.com/office/powerpoint/2010/main" val="2416361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oftware system or </a:t>
            </a:r>
            <a:r>
              <a:rPr lang="en-US" i="1" dirty="0" smtClean="0"/>
              <a:t>kernel:</a:t>
            </a:r>
            <a:endParaRPr lang="en-US" dirty="0" smtClean="0"/>
          </a:p>
          <a:p>
            <a:r>
              <a:rPr lang="en-US" dirty="0" smtClean="0"/>
              <a:t>Is Of </a:t>
            </a:r>
            <a:r>
              <a:rPr lang="en-US" dirty="0"/>
              <a:t>central importance to an operating system is a core </a:t>
            </a:r>
            <a:r>
              <a:rPr lang="en-US" dirty="0" smtClean="0"/>
              <a:t>which </a:t>
            </a:r>
            <a:r>
              <a:rPr lang="en-US" dirty="0"/>
              <a:t>is responsible for allocating and sharing the resources of the </a:t>
            </a:r>
            <a:r>
              <a:rPr lang="en-US" dirty="0" smtClean="0"/>
              <a:t>system between </a:t>
            </a:r>
            <a:r>
              <a:rPr lang="en-US" dirty="0"/>
              <a:t>several running programs or </a:t>
            </a:r>
            <a:r>
              <a:rPr lang="en-US" i="1" dirty="0"/>
              <a:t>processes</a:t>
            </a:r>
            <a:r>
              <a:rPr lang="en-US" dirty="0" smtClean="0"/>
              <a:t>.</a:t>
            </a:r>
            <a:r>
              <a:rPr lang="en-US" dirty="0"/>
              <a:t> It is supplemented by a number</a:t>
            </a:r>
          </a:p>
          <a:p>
            <a:r>
              <a:rPr lang="en-US" dirty="0"/>
              <a:t>of supporting </a:t>
            </a:r>
            <a:r>
              <a:rPr lang="en-US" i="1" dirty="0"/>
              <a:t>services </a:t>
            </a:r>
            <a:r>
              <a:rPr lang="en-US" dirty="0"/>
              <a:t>(paging, RPC, FTP, WWW etc.)</a:t>
            </a:r>
          </a:p>
        </p:txBody>
      </p:sp>
    </p:spTree>
    <p:extLst>
      <p:ext uri="{BB962C8B-B14F-4D97-AF65-F5344CB8AC3E}">
        <p14:creationId xmlns:p14="http://schemas.microsoft.com/office/powerpoint/2010/main" val="14936726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/>
              <a:t>D</a:t>
            </a:r>
            <a:r>
              <a:rPr lang="en-US" i="1" dirty="0" smtClean="0"/>
              <a:t>istributed </a:t>
            </a:r>
            <a:r>
              <a:rPr lang="en-US" i="1" dirty="0"/>
              <a:t>operating </a:t>
            </a:r>
            <a:r>
              <a:rPr lang="en-US" i="1" dirty="0" smtClean="0"/>
              <a:t>systems:</a:t>
            </a:r>
          </a:p>
          <a:p>
            <a:pPr marL="0" indent="0">
              <a:buNone/>
            </a:pPr>
            <a:r>
              <a:rPr lang="en-US" dirty="0" smtClean="0"/>
              <a:t>in </a:t>
            </a:r>
            <a:r>
              <a:rPr lang="en-US" dirty="0"/>
              <a:t>which execution of programs </a:t>
            </a:r>
            <a:r>
              <a:rPr lang="en-US" dirty="0" smtClean="0"/>
              <a:t>and sharing </a:t>
            </a:r>
            <a:r>
              <a:rPr lang="en-US" dirty="0"/>
              <a:t>of resources happens without regard for hardware boundaries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N</a:t>
            </a:r>
            <a:r>
              <a:rPr lang="en-US" i="1" dirty="0" smtClean="0"/>
              <a:t>etwork operating systems:</a:t>
            </a:r>
          </a:p>
          <a:p>
            <a:pPr marL="0" indent="0">
              <a:buNone/>
            </a:pPr>
            <a:r>
              <a:rPr lang="en-US" i="1" dirty="0" smtClean="0"/>
              <a:t> </a:t>
            </a:r>
            <a:r>
              <a:rPr lang="en-US" dirty="0"/>
              <a:t>in which a central server adds functionality to relatively </a:t>
            </a:r>
            <a:r>
              <a:rPr lang="en-US" dirty="0" smtClean="0"/>
              <a:t>dumb workstations</a:t>
            </a:r>
            <a:r>
              <a:rPr lang="en-US" dirty="0"/>
              <a:t>. Sometimes programs which do not affect the job of sharing </a:t>
            </a:r>
            <a:r>
              <a:rPr lang="en-US" dirty="0" smtClean="0"/>
              <a:t>resources are </a:t>
            </a:r>
            <a:r>
              <a:rPr lang="en-US" dirty="0"/>
              <a:t>called </a:t>
            </a:r>
            <a:r>
              <a:rPr lang="en-US" i="1" dirty="0"/>
              <a:t>user programs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953703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Filesystems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Files and </a:t>
            </a:r>
            <a:r>
              <a:rPr lang="en-US" dirty="0" smtClean="0"/>
              <a:t>file systems </a:t>
            </a:r>
            <a:r>
              <a:rPr lang="en-US" dirty="0"/>
              <a:t>are at the very heart of what system administration </a:t>
            </a:r>
            <a:r>
              <a:rPr lang="en-US" dirty="0" smtClean="0"/>
              <a:t>is about</a:t>
            </a:r>
            <a:r>
              <a:rPr lang="en-US" dirty="0"/>
              <a:t>. Almost every task in host administration or network configuration </a:t>
            </a:r>
            <a:r>
              <a:rPr lang="en-US" dirty="0" smtClean="0"/>
              <a:t>involves making </a:t>
            </a:r>
            <a:r>
              <a:rPr lang="en-US" dirty="0"/>
              <a:t>changes to files. We need to acquire a basic understanding of the </a:t>
            </a:r>
            <a:r>
              <a:rPr lang="en-US" dirty="0" smtClean="0"/>
              <a:t>principles of file systems, </a:t>
            </a:r>
            <a:r>
              <a:rPr lang="en-US" dirty="0"/>
              <a:t>so what better way than to examine some of the most </a:t>
            </a:r>
            <a:r>
              <a:rPr lang="en-US" dirty="0" smtClean="0"/>
              <a:t>important file systems </a:t>
            </a:r>
            <a:r>
              <a:rPr lang="en-US" dirty="0"/>
              <a:t>in use today. Specifically what we are interested in is the user </a:t>
            </a:r>
            <a:r>
              <a:rPr lang="en-US" dirty="0" smtClean="0"/>
              <a:t>interfaces to </a:t>
            </a:r>
            <a:r>
              <a:rPr lang="en-US" dirty="0"/>
              <a:t>common </a:t>
            </a:r>
            <a:r>
              <a:rPr lang="en-US" dirty="0" smtClean="0"/>
              <a:t>file systems, </a:t>
            </a:r>
            <a:r>
              <a:rPr lang="en-US" dirty="0"/>
              <a:t>not the technical details which are rather fickle. We </a:t>
            </a:r>
            <a:r>
              <a:rPr lang="en-US" dirty="0" smtClean="0"/>
              <a:t>could, for </a:t>
            </a:r>
            <a:r>
              <a:rPr lang="en-US" dirty="0"/>
              <a:t>instance, mention the fact that old </a:t>
            </a:r>
            <a:r>
              <a:rPr lang="en-US" dirty="0" smtClean="0"/>
              <a:t>file systems </a:t>
            </a:r>
            <a:r>
              <a:rPr lang="en-US" dirty="0"/>
              <a:t>were only 32 bit </a:t>
            </a:r>
            <a:r>
              <a:rPr lang="en-US" dirty="0" smtClean="0"/>
              <a:t>addressable and </a:t>
            </a:r>
            <a:r>
              <a:rPr lang="en-US" dirty="0"/>
              <a:t>therefore supported a maximum partition size of 2GB or 4GB, depending </a:t>
            </a:r>
            <a:r>
              <a:rPr lang="en-US" dirty="0" smtClean="0"/>
              <a:t>on their </a:t>
            </a:r>
            <a:r>
              <a:rPr lang="en-US" dirty="0"/>
              <a:t>implementation details, or that newer </a:t>
            </a:r>
            <a:r>
              <a:rPr lang="en-US" dirty="0" smtClean="0"/>
              <a:t>file systems </a:t>
            </a:r>
            <a:r>
              <a:rPr lang="en-US" dirty="0"/>
              <a:t>are 64 bit addressable </a:t>
            </a:r>
            <a:r>
              <a:rPr lang="en-US" dirty="0" smtClean="0"/>
              <a:t>and therefore </a:t>
            </a:r>
            <a:r>
              <a:rPr lang="en-US" dirty="0"/>
              <a:t>have essentially no storage limits. </a:t>
            </a:r>
          </a:p>
        </p:txBody>
      </p:sp>
    </p:spTree>
    <p:extLst>
      <p:ext uri="{BB962C8B-B14F-4D97-AF65-F5344CB8AC3E}">
        <p14:creationId xmlns:p14="http://schemas.microsoft.com/office/powerpoint/2010/main" val="2133839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(human–computer system).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An </a:t>
            </a:r>
            <a:r>
              <a:rPr lang="en-US" i="1" dirty="0"/>
              <a:t>organized collaboration </a:t>
            </a:r>
            <a:r>
              <a:rPr lang="en-US" i="1" dirty="0" smtClean="0"/>
              <a:t>between humans </a:t>
            </a:r>
            <a:r>
              <a:rPr lang="en-US" i="1" dirty="0"/>
              <a:t>and computers to solve a problem or provide a service. Although </a:t>
            </a:r>
            <a:r>
              <a:rPr lang="en-US" i="1" dirty="0" smtClean="0"/>
              <a:t>computers are </a:t>
            </a:r>
            <a:r>
              <a:rPr lang="en-US" i="1" dirty="0"/>
              <a:t>deterministic, humans are non-deterministic, so human–computer </a:t>
            </a:r>
            <a:r>
              <a:rPr lang="en-US" i="1" dirty="0" smtClean="0"/>
              <a:t>systems are </a:t>
            </a:r>
            <a:r>
              <a:rPr lang="en-US" i="1" dirty="0"/>
              <a:t>non-deterministic.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672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term </a:t>
            </a:r>
            <a:r>
              <a:rPr lang="en-US" i="1" dirty="0"/>
              <a:t>operating system </a:t>
            </a:r>
            <a:r>
              <a:rPr lang="en-US" dirty="0"/>
              <a:t>has no rigorously accepted </a:t>
            </a:r>
            <a:r>
              <a:rPr lang="en-US" dirty="0" smtClean="0"/>
              <a:t>definition. Today</a:t>
            </a:r>
            <a:r>
              <a:rPr lang="en-US" dirty="0"/>
              <a:t>, it is often thought of as the collection of all programs bundled with </a:t>
            </a:r>
            <a:r>
              <a:rPr lang="en-US" dirty="0" smtClean="0"/>
              <a:t>a computer</a:t>
            </a:r>
            <a:r>
              <a:rPr lang="en-US" dirty="0"/>
              <a:t>, combining both in a kernel of basic services and utilities for users;</a:t>
            </a:r>
          </a:p>
        </p:txBody>
      </p:sp>
    </p:spTree>
    <p:extLst>
      <p:ext uri="{BB962C8B-B14F-4D97-AF65-F5344CB8AC3E}">
        <p14:creationId xmlns:p14="http://schemas.microsoft.com/office/powerpoint/2010/main" val="3779318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Network infrastructure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There </a:t>
            </a:r>
            <a:r>
              <a:rPr lang="en-US" dirty="0"/>
              <a:t>are three main components in a human–computer system </a:t>
            </a:r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i="1" dirty="0"/>
              <a:t>Humans</a:t>
            </a:r>
            <a:r>
              <a:rPr lang="en-US" dirty="0"/>
              <a:t>: who use and run the fixed infrastructure, and cause most problems.</a:t>
            </a:r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i="1" dirty="0"/>
              <a:t>Host computers</a:t>
            </a:r>
            <a:r>
              <a:rPr lang="en-US" dirty="0"/>
              <a:t>: computer devices that run software. These might be in </a:t>
            </a:r>
            <a:r>
              <a:rPr lang="en-US" dirty="0" smtClean="0"/>
              <a:t>a fixed </a:t>
            </a:r>
            <a:r>
              <a:rPr lang="en-US" dirty="0"/>
              <a:t>location, or mobile devices.</a:t>
            </a:r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i="1" dirty="0"/>
              <a:t>Network hardware</a:t>
            </a:r>
            <a:r>
              <a:rPr lang="en-US" dirty="0"/>
              <a:t>: This covers a variety of specialized devices including </a:t>
            </a:r>
            <a:r>
              <a:rPr lang="en-US" dirty="0" smtClean="0"/>
              <a:t>the following </a:t>
            </a:r>
            <a:r>
              <a:rPr lang="en-US" dirty="0"/>
              <a:t>key components:</a:t>
            </a:r>
          </a:p>
        </p:txBody>
      </p:sp>
    </p:spTree>
    <p:extLst>
      <p:ext uri="{BB962C8B-B14F-4D97-AF65-F5344CB8AC3E}">
        <p14:creationId xmlns:p14="http://schemas.microsoft.com/office/powerpoint/2010/main" val="1912990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dedicated computing devices that direct traffic around the </a:t>
            </a:r>
            <a:r>
              <a:rPr lang="en-US" dirty="0" smtClean="0"/>
              <a:t>Internet. Routers </a:t>
            </a:r>
            <a:r>
              <a:rPr lang="en-US" dirty="0"/>
              <a:t>talk at the IP address level, or ‘layer 3’,1 simplistically speaking.</a:t>
            </a:r>
          </a:p>
          <a:p>
            <a:pPr marL="0" indent="0">
              <a:buNone/>
            </a:pPr>
            <a:r>
              <a:rPr lang="en-US" b="1" dirty="0"/>
              <a:t>– </a:t>
            </a:r>
            <a:r>
              <a:rPr lang="en-US" i="1" dirty="0"/>
              <a:t>Switches</a:t>
            </a:r>
            <a:r>
              <a:rPr lang="en-US" dirty="0"/>
              <a:t>: fixed hardware devices that direct traffic around local </a:t>
            </a:r>
            <a:r>
              <a:rPr lang="en-US" dirty="0" smtClean="0"/>
              <a:t>area networks</a:t>
            </a:r>
            <a:r>
              <a:rPr lang="en-US" dirty="0"/>
              <a:t>. Switches talk at the level of Ethernet or ‘layer 2’ protocols</a:t>
            </a:r>
            <a:r>
              <a:rPr lang="en-US" dirty="0" smtClean="0"/>
              <a:t>,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– </a:t>
            </a:r>
            <a:r>
              <a:rPr lang="en-US" i="1" dirty="0"/>
              <a:t>Cables</a:t>
            </a:r>
            <a:r>
              <a:rPr lang="en-US" dirty="0"/>
              <a:t>: There are many types of cable that interconnect devices: </a:t>
            </a:r>
            <a:r>
              <a:rPr lang="en-US" dirty="0" err="1" smtClean="0"/>
              <a:t>fiberoptic</a:t>
            </a:r>
            <a:r>
              <a:rPr lang="en-US" dirty="0" smtClean="0"/>
              <a:t> </a:t>
            </a:r>
            <a:r>
              <a:rPr lang="fr-FR" dirty="0" err="1" smtClean="0"/>
              <a:t>cables</a:t>
            </a:r>
            <a:r>
              <a:rPr lang="fr-FR" dirty="0"/>
              <a:t>, </a:t>
            </a:r>
            <a:r>
              <a:rPr lang="fr-FR" dirty="0" err="1"/>
              <a:t>twisted</a:t>
            </a:r>
            <a:r>
              <a:rPr lang="fr-FR" dirty="0"/>
              <a:t> pair </a:t>
            </a:r>
            <a:r>
              <a:rPr lang="fr-FR" dirty="0" err="1"/>
              <a:t>cables</a:t>
            </a:r>
            <a:r>
              <a:rPr lang="fr-FR" dirty="0"/>
              <a:t>, </a:t>
            </a:r>
            <a:r>
              <a:rPr lang="fr-FR" dirty="0" smtClean="0"/>
              <a:t>etc</a:t>
            </a:r>
            <a:r>
              <a:rPr lang="fr-F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394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00200"/>
            <a:ext cx="8458200" cy="4419600"/>
          </a:xfrm>
        </p:spPr>
      </p:pic>
    </p:spTree>
    <p:extLst>
      <p:ext uri="{BB962C8B-B14F-4D97-AF65-F5344CB8AC3E}">
        <p14:creationId xmlns:p14="http://schemas.microsoft.com/office/powerpoint/2010/main" val="63798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295400"/>
            <a:ext cx="6095999" cy="3829050"/>
          </a:xfrm>
        </p:spPr>
      </p:pic>
    </p:spTree>
    <p:extLst>
      <p:ext uri="{BB962C8B-B14F-4D97-AF65-F5344CB8AC3E}">
        <p14:creationId xmlns:p14="http://schemas.microsoft.com/office/powerpoint/2010/main" val="1151499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 contemporary computers in common use are based on the </a:t>
            </a:r>
            <a:r>
              <a:rPr lang="en-US" dirty="0" smtClean="0"/>
              <a:t>Eckert–</a:t>
            </a:r>
            <a:r>
              <a:rPr lang="en-US" dirty="0" err="1" smtClean="0"/>
              <a:t>Mauchly</a:t>
            </a:r>
            <a:r>
              <a:rPr lang="en-US" dirty="0" smtClean="0"/>
              <a:t>–von Neumann </a:t>
            </a:r>
            <a:r>
              <a:rPr lang="en-US" dirty="0"/>
              <a:t>architecture [235], sketched in figure 2.2. Each computer has a </a:t>
            </a:r>
            <a:r>
              <a:rPr lang="en-US" dirty="0" smtClean="0"/>
              <a:t>clock which </a:t>
            </a:r>
            <a:r>
              <a:rPr lang="en-US" dirty="0"/>
              <a:t>drives a </a:t>
            </a:r>
            <a:r>
              <a:rPr lang="en-US" i="1" dirty="0"/>
              <a:t>central processor unit </a:t>
            </a:r>
            <a:r>
              <a:rPr lang="en-US" dirty="0"/>
              <a:t>(CPU), a </a:t>
            </a:r>
            <a:r>
              <a:rPr lang="en-US" i="1" dirty="0"/>
              <a:t>random access memory </a:t>
            </a:r>
            <a:r>
              <a:rPr lang="en-US" dirty="0"/>
              <a:t>(RAM) </a:t>
            </a:r>
            <a:r>
              <a:rPr lang="en-US" dirty="0" smtClean="0"/>
              <a:t>and an </a:t>
            </a:r>
            <a:r>
              <a:rPr lang="en-US" dirty="0"/>
              <a:t>array of other devices, such as disk drives. In order to make these </a:t>
            </a:r>
            <a:r>
              <a:rPr lang="en-US" dirty="0" smtClean="0"/>
              <a:t>parts work </a:t>
            </a:r>
            <a:r>
              <a:rPr lang="en-US" dirty="0"/>
              <a:t>together, the CPU is designed to run programs which can read and write </a:t>
            </a:r>
            <a:r>
              <a:rPr lang="en-US" dirty="0" smtClean="0"/>
              <a:t>to hardware </a:t>
            </a:r>
            <a:r>
              <a:rPr lang="en-US" dirty="0"/>
              <a:t>devices. The most important program is the </a:t>
            </a:r>
            <a:r>
              <a:rPr lang="en-US" i="1" dirty="0"/>
              <a:t>operating system kernel</a:t>
            </a:r>
            <a:r>
              <a:rPr lang="en-US" dirty="0"/>
              <a:t>. </a:t>
            </a:r>
            <a:r>
              <a:rPr lang="en-US" dirty="0" smtClean="0"/>
              <a:t>On top </a:t>
            </a:r>
            <a:r>
              <a:rPr lang="en-US" dirty="0"/>
              <a:t>of this are software layers that provide working abstractions for </a:t>
            </a:r>
            <a:r>
              <a:rPr lang="en-US" dirty="0" smtClean="0"/>
              <a:t>programmers and </a:t>
            </a:r>
            <a:r>
              <a:rPr lang="en-US" dirty="0"/>
              <a:t>users. These consist of files, processes and services. Part of ‘the system’ </a:t>
            </a:r>
            <a:r>
              <a:rPr lang="en-US" dirty="0" smtClean="0"/>
              <a:t>refers to </a:t>
            </a:r>
            <a:r>
              <a:rPr lang="en-US" dirty="0"/>
              <a:t>the network devices that carry messages from computer to computer, </a:t>
            </a:r>
            <a:r>
              <a:rPr lang="en-US" dirty="0" smtClean="0"/>
              <a:t>including the </a:t>
            </a:r>
            <a:r>
              <a:rPr lang="en-US" dirty="0"/>
              <a:t>cables themselves. Finally, the system refers to all of these parts and </a:t>
            </a:r>
            <a:r>
              <a:rPr lang="en-US" dirty="0" smtClean="0"/>
              <a:t>levels working </a:t>
            </a:r>
            <a:r>
              <a:rPr lang="en-US" dirty="0"/>
              <a:t>together.</a:t>
            </a:r>
          </a:p>
        </p:txBody>
      </p:sp>
    </p:spTree>
    <p:extLst>
      <p:ext uri="{BB962C8B-B14F-4D97-AF65-F5344CB8AC3E}">
        <p14:creationId xmlns:p14="http://schemas.microsoft.com/office/powerpoint/2010/main" val="25065580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215</TotalTime>
  <Words>1764</Words>
  <Application>Microsoft Office PowerPoint</Application>
  <PresentationFormat>On-screen Show (4:3)</PresentationFormat>
  <Paragraphs>73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Adjacency</vt:lpstr>
      <vt:lpstr>System Components</vt:lpstr>
      <vt:lpstr>What is a System?</vt:lpstr>
      <vt:lpstr>(human–computer system).</vt:lpstr>
      <vt:lpstr>Operating system</vt:lpstr>
      <vt:lpstr>Network infrastructure</vt:lpstr>
      <vt:lpstr>Cont…</vt:lpstr>
      <vt:lpstr>Cont…</vt:lpstr>
      <vt:lpstr>Computer</vt:lpstr>
      <vt:lpstr>Cont…</vt:lpstr>
      <vt:lpstr>Handling hardware</vt:lpstr>
      <vt:lpstr>PowerPoint Presentation</vt:lpstr>
      <vt:lpstr>Cont….</vt:lpstr>
      <vt:lpstr>Handling components:</vt:lpstr>
      <vt:lpstr>Disks</vt:lpstr>
      <vt:lpstr>Memory</vt:lpstr>
      <vt:lpstr>Lightning</vt:lpstr>
      <vt:lpstr>Heat</vt:lpstr>
      <vt:lpstr>Cold</vt:lpstr>
      <vt:lpstr>Humidity</vt:lpstr>
      <vt:lpstr>Operating System</vt:lpstr>
      <vt:lpstr>Cont…</vt:lpstr>
      <vt:lpstr>PowerPoint Presentation</vt:lpstr>
      <vt:lpstr>Filesystems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10</cp:revision>
  <dcterms:created xsi:type="dcterms:W3CDTF">2021-11-09T09:14:24Z</dcterms:created>
  <dcterms:modified xsi:type="dcterms:W3CDTF">2021-11-17T08:54:41Z</dcterms:modified>
</cp:coreProperties>
</file>