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97" r:id="rId3"/>
    <p:sldId id="258" r:id="rId4"/>
    <p:sldId id="296" r:id="rId5"/>
    <p:sldId id="307" r:id="rId6"/>
    <p:sldId id="261" r:id="rId7"/>
    <p:sldId id="320" r:id="rId8"/>
    <p:sldId id="319" r:id="rId9"/>
    <p:sldId id="264" r:id="rId10"/>
    <p:sldId id="298" r:id="rId11"/>
    <p:sldId id="308" r:id="rId12"/>
    <p:sldId id="310" r:id="rId13"/>
    <p:sldId id="313" r:id="rId14"/>
    <p:sldId id="312" r:id="rId15"/>
    <p:sldId id="311" r:id="rId16"/>
    <p:sldId id="299" r:id="rId17"/>
    <p:sldId id="302" r:id="rId18"/>
    <p:sldId id="275" r:id="rId19"/>
    <p:sldId id="303" r:id="rId20"/>
    <p:sldId id="304" r:id="rId21"/>
    <p:sldId id="305" r:id="rId22"/>
    <p:sldId id="314" r:id="rId23"/>
    <p:sldId id="306" r:id="rId24"/>
    <p:sldId id="315" r:id="rId25"/>
    <p:sldId id="316" r:id="rId26"/>
    <p:sldId id="317" r:id="rId27"/>
    <p:sldId id="318" r:id="rId28"/>
    <p:sldId id="276" r:id="rId29"/>
  </p:sldIdLst>
  <p:sldSz cx="9144000" cy="5143500" type="screen16x9"/>
  <p:notesSz cx="6858000" cy="9144000"/>
  <p:embeddedFontLst>
    <p:embeddedFont>
      <p:font typeface="Imprint MT Shadow" pitchFamily="82" charset="0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High Tower Text" pitchFamily="18" charset="0"/>
      <p:regular r:id="rId36"/>
      <p:italic r:id="rId37"/>
    </p:embeddedFont>
    <p:embeddedFont>
      <p:font typeface="Inter-Regular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C14FD74-0027-4FAA-A326-9382B1A9F1FA}">
          <p14:sldIdLst>
            <p14:sldId id="256"/>
            <p14:sldId id="297"/>
            <p14:sldId id="258"/>
            <p14:sldId id="296"/>
            <p14:sldId id="307"/>
          </p14:sldIdLst>
        </p14:section>
        <p14:section name="Untitled Section" id="{F500FED6-E6BC-411D-9D7D-805B87139AE9}">
          <p14:sldIdLst>
            <p14:sldId id="261"/>
            <p14:sldId id="320"/>
            <p14:sldId id="319"/>
            <p14:sldId id="264"/>
            <p14:sldId id="298"/>
            <p14:sldId id="308"/>
            <p14:sldId id="310"/>
            <p14:sldId id="313"/>
            <p14:sldId id="312"/>
            <p14:sldId id="311"/>
            <p14:sldId id="299"/>
            <p14:sldId id="302"/>
            <p14:sldId id="275"/>
            <p14:sldId id="303"/>
            <p14:sldId id="304"/>
            <p14:sldId id="305"/>
            <p14:sldId id="314"/>
            <p14:sldId id="306"/>
            <p14:sldId id="315"/>
            <p14:sldId id="316"/>
            <p14:sldId id="317"/>
            <p14:sldId id="318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747" autoAdjust="0"/>
  </p:normalViewPr>
  <p:slideViewPr>
    <p:cSldViewPr>
      <p:cViewPr>
        <p:scale>
          <a:sx n="87" d="100"/>
          <a:sy n="87" d="100"/>
        </p:scale>
        <p:origin x="-57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2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302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DATABASE SECURITY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836000"/>
            <a:ext cx="6705600" cy="3869350"/>
          </a:xfrm>
        </p:spPr>
        <p:txBody>
          <a:bodyPr/>
          <a:lstStyle/>
          <a:p>
            <a:r>
              <a:rPr lang="en-US" dirty="0" smtClean="0"/>
              <a:t>                  SECURITY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PROBLEMS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0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819150"/>
            <a:ext cx="7068300" cy="3752150"/>
          </a:xfrm>
        </p:spPr>
        <p:txBody>
          <a:bodyPr/>
          <a:lstStyle/>
          <a:p>
            <a:r>
              <a:rPr lang="en-US" b="1" dirty="0" smtClean="0"/>
              <a:t>                    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Database Attacks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/>
              <a:t>Direct Attack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/>
              <a:t>Indirect Attack</a:t>
            </a:r>
          </a:p>
          <a:p>
            <a:pPr marL="228600" indent="0"/>
            <a:endParaRPr lang="en-US" sz="1400" dirty="0"/>
          </a:p>
          <a:p>
            <a:pPr marL="228600" indent="0"/>
            <a:endParaRPr lang="en-US" sz="1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90" y="133350"/>
            <a:ext cx="1452562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895350"/>
            <a:ext cx="6353525" cy="36759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dirty="0" smtClean="0"/>
              <a:t>Active Attacks</a:t>
            </a:r>
          </a:p>
          <a:p>
            <a:pPr marL="514350" indent="-285750">
              <a:buFont typeface="Wingdings" pitchFamily="2" charset="2"/>
              <a:buChar char="Ø"/>
            </a:pPr>
            <a:endParaRPr lang="en-US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dirty="0" smtClean="0"/>
              <a:t>Passive Attacks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8" y="271121"/>
            <a:ext cx="1147762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1047750"/>
            <a:ext cx="7068300" cy="35235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Active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95350"/>
            <a:ext cx="701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895350"/>
            <a:ext cx="7068300" cy="36759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/>
              <a:t>                                                   Passive Attack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37" y="766510"/>
            <a:ext cx="6087325" cy="32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1123950"/>
            <a:ext cx="7068300" cy="34473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sz="1600" dirty="0" smtClean="0"/>
              <a:t>Passive Attacks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Static Leakage</a:t>
            </a:r>
          </a:p>
          <a:p>
            <a:pPr marL="514350" indent="-285750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Dynamic Leakage</a:t>
            </a:r>
          </a:p>
          <a:p>
            <a:pPr marL="514350" indent="-285750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Linkage Leakage</a:t>
            </a:r>
            <a:endParaRPr lang="en-US" sz="1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37" y="209551"/>
            <a:ext cx="152876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895350"/>
            <a:ext cx="7068300" cy="3599750"/>
          </a:xfrm>
        </p:spPr>
        <p:txBody>
          <a:bodyPr/>
          <a:lstStyle/>
          <a:p>
            <a:pPr marL="228600" indent="0"/>
            <a:r>
              <a:rPr lang="en-US" dirty="0"/>
              <a:t> </a:t>
            </a:r>
            <a:endParaRPr lang="en-US" dirty="0" smtClean="0"/>
          </a:p>
          <a:p>
            <a:pPr marL="228600" indent="0"/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 SQL Injection</a:t>
            </a:r>
          </a:p>
          <a:p>
            <a:pPr marL="228600" indent="0"/>
            <a:endParaRPr lang="en-US" sz="1600" dirty="0" smtClean="0"/>
          </a:p>
          <a:p>
            <a:pPr marL="228600" indent="0"/>
            <a:r>
              <a:rPr lang="en-US" sz="1400" dirty="0">
                <a:latin typeface="+mn-lt"/>
              </a:rPr>
              <a:t>SQL injection (</a:t>
            </a:r>
            <a:r>
              <a:rPr lang="en-US" sz="1400" dirty="0" err="1">
                <a:latin typeface="+mn-lt"/>
              </a:rPr>
              <a:t>SQLi</a:t>
            </a:r>
            <a:r>
              <a:rPr lang="en-US" sz="1400" dirty="0">
                <a:latin typeface="+mn-lt"/>
              </a:rPr>
              <a:t>) is a web security vulnerability that allows an attacker to interfere with the queries that an application makes to its database.</a:t>
            </a:r>
          </a:p>
          <a:p>
            <a:pPr marL="228600" indent="0"/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85750"/>
            <a:ext cx="995362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666750"/>
            <a:ext cx="7572775" cy="4343400"/>
          </a:xfrm>
        </p:spPr>
        <p:txBody>
          <a:bodyPr/>
          <a:lstStyle/>
          <a:p>
            <a:r>
              <a:rPr lang="en-US" dirty="0" smtClean="0"/>
              <a:t>                  DATABASE PROTECTION REQUIREMENTS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Protection from Improper access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Protection from Inference.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Integrity of the database.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User Authentication.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Multilevel Protection.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Confinement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Management and Protection of Sensitive Data</a:t>
            </a:r>
            <a:r>
              <a:rPr lang="en-US" sz="1400" dirty="0" smtClean="0"/>
              <a:t>.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9550"/>
            <a:ext cx="1009310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533400" y="895350"/>
            <a:ext cx="7315200" cy="387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                </a:t>
            </a:r>
            <a:r>
              <a:rPr lang="en-US" sz="2800" b="1" dirty="0" smtClean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SECURITY CONTROLS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smtClean="0">
                <a:solidFill>
                  <a:schemeClr val="lt1"/>
                </a:solidFill>
              </a:rPr>
              <a:t>    </a:t>
            </a:r>
            <a:endParaRPr sz="2800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819150"/>
            <a:ext cx="7344175" cy="3752150"/>
          </a:xfrm>
        </p:spPr>
        <p:txBody>
          <a:bodyPr/>
          <a:lstStyle/>
          <a:p>
            <a:r>
              <a:rPr lang="en-US" dirty="0" smtClean="0"/>
              <a:t>            METHODS OF SECURING THE DATABASE</a:t>
            </a:r>
            <a:br>
              <a:rPr lang="en-US" dirty="0" smtClean="0"/>
            </a:br>
            <a:endParaRPr lang="en-US" dirty="0" smtClean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b="1" i="1" dirty="0" smtClean="0"/>
              <a:t>Authorization</a:t>
            </a:r>
            <a:endParaRPr lang="en-US" sz="1400" dirty="0" smtClean="0"/>
          </a:p>
          <a:p>
            <a:pPr marL="228600" indent="0"/>
            <a:endParaRPr lang="en-US" sz="1400" dirty="0" smtClean="0"/>
          </a:p>
          <a:p>
            <a:pPr marL="228600" indent="0"/>
            <a:endParaRPr lang="en-US" sz="1400" b="1" i="1" dirty="0" smtClean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b="1" i="1" dirty="0" smtClean="0"/>
              <a:t>Encryption</a:t>
            </a:r>
            <a:endParaRPr lang="en-US" sz="1400" dirty="0" smtClean="0"/>
          </a:p>
          <a:p>
            <a:pPr marL="228600" indent="0"/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endParaRPr lang="en-US" sz="1400" b="1" i="1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b="1" i="1" dirty="0" smtClean="0"/>
              <a:t>Authentication</a:t>
            </a:r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  <a:p>
            <a:pPr marL="228600" indent="0"/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b="1" i="1" dirty="0" smtClean="0"/>
              <a:t>Logical</a:t>
            </a:r>
            <a:endParaRPr lang="en-US" sz="1400" b="1" i="1" dirty="0"/>
          </a:p>
          <a:p>
            <a:pPr marL="514350" indent="-285750">
              <a:buFont typeface="Wingdings" pitchFamily="2" charset="2"/>
              <a:buChar char="Ø"/>
            </a:pPr>
            <a:endParaRPr lang="en-US" sz="1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3814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6000"/>
            <a:ext cx="7572775" cy="3869350"/>
          </a:xfrm>
        </p:spPr>
        <p:txBody>
          <a:bodyPr/>
          <a:lstStyle/>
          <a:p>
            <a:r>
              <a:rPr lang="en-US" sz="2400" b="1" dirty="0" smtClean="0"/>
              <a:t>                               </a:t>
            </a:r>
            <a:r>
              <a:rPr lang="en-US" sz="2400" b="1" dirty="0"/>
              <a:t> </a:t>
            </a:r>
            <a:r>
              <a:rPr lang="en-US" sz="2400" b="1" dirty="0" smtClean="0"/>
              <a:t>    PRESENTERS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                                   </a:t>
            </a:r>
            <a:r>
              <a:rPr lang="en-US" sz="1600" dirty="0" err="1" smtClean="0"/>
              <a:t>Wajeeha</a:t>
            </a:r>
            <a:r>
              <a:rPr lang="en-US" sz="1600" dirty="0" smtClean="0"/>
              <a:t> </a:t>
            </a:r>
            <a:r>
              <a:rPr lang="en-US" sz="1600" dirty="0" err="1" smtClean="0"/>
              <a:t>Saqib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BSIT-M2-20-45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Zara Fatima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BSIT-M2-20-63</a:t>
            </a:r>
            <a:br>
              <a:rPr lang="en-US" sz="1600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                       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33350"/>
            <a:ext cx="1143000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666750"/>
            <a:ext cx="7068300" cy="3904550"/>
          </a:xfrm>
        </p:spPr>
        <p:txBody>
          <a:bodyPr/>
          <a:lstStyle/>
          <a:p>
            <a:r>
              <a:rPr lang="en-US" dirty="0" smtClean="0"/>
              <a:t>SECURITY OF THE DATABASE THROUGH FIREWALLS</a:t>
            </a:r>
          </a:p>
          <a:p>
            <a:endParaRPr lang="en-US" dirty="0" smtClean="0"/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3950"/>
            <a:ext cx="6172200" cy="3505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33" y="133350"/>
            <a:ext cx="995362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819150"/>
            <a:ext cx="7068300" cy="375215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Encryption  </a:t>
            </a:r>
          </a:p>
          <a:p>
            <a:endParaRPr lang="en-US" b="1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Data encryption enables</a:t>
            </a:r>
            <a:r>
              <a:rPr lang="en-US" sz="1400" dirty="0" smtClean="0">
                <a:latin typeface="High Tower Text" pitchFamily="18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1400" dirty="0" smtClean="0"/>
              <a:t> </a:t>
            </a:r>
            <a:r>
              <a:rPr lang="en-US" sz="1400" b="1" dirty="0" smtClean="0"/>
              <a:t>encrypt sensitive data</a:t>
            </a:r>
            <a:r>
              <a:rPr lang="en-US" sz="1400" dirty="0" smtClean="0"/>
              <a:t>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such as credit card numbers, stored in table columns.</a:t>
            </a:r>
          </a:p>
          <a:p>
            <a:pPr marL="514350" indent="-285750">
              <a:buFont typeface="Wingdings" pitchFamily="2" charset="2"/>
              <a:buChar char="Ø"/>
            </a:pPr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Encrypted data is </a:t>
            </a:r>
            <a:r>
              <a:rPr lang="en-US" sz="1400" b="1" dirty="0" smtClean="0"/>
              <a:t>decrypted</a:t>
            </a:r>
            <a:r>
              <a:rPr lang="en-US" sz="1400" b="1" i="1" dirty="0" smtClean="0"/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for database user  </a:t>
            </a:r>
            <a:r>
              <a:rPr lang="en-US" sz="1400" b="1" dirty="0" smtClean="0"/>
              <a:t>who has access  </a:t>
            </a:r>
            <a:r>
              <a:rPr lang="en-US" sz="1400" dirty="0" smtClean="0">
                <a:latin typeface="+mn-lt"/>
              </a:rPr>
              <a:t>to the data</a:t>
            </a:r>
            <a:r>
              <a:rPr lang="en-US" sz="1400" dirty="0" smtClean="0"/>
              <a:t>.</a:t>
            </a:r>
          </a:p>
          <a:p>
            <a:pPr marL="514350" indent="-285750">
              <a:buFont typeface="Wingdings" pitchFamily="2" charset="2"/>
              <a:buChar char="Ø"/>
            </a:pPr>
            <a:endParaRPr lang="en-US" sz="1400" b="1" i="1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Data encryption helps </a:t>
            </a:r>
            <a:r>
              <a:rPr lang="en-US" sz="1400" b="1" dirty="0" smtClean="0"/>
              <a:t>protect data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stored on </a:t>
            </a:r>
            <a:r>
              <a:rPr lang="en-US" sz="1400" b="1" dirty="0" smtClean="0"/>
              <a:t>media</a:t>
            </a:r>
            <a:r>
              <a:rPr lang="en-US" sz="1400" b="1" i="1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+mn-lt"/>
              </a:rPr>
              <a:t>in the event that the storage media or data file gets stolen.</a:t>
            </a:r>
            <a:endParaRPr lang="en-US" sz="1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90" y="209550"/>
            <a:ext cx="12239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666750"/>
            <a:ext cx="7068300" cy="3904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666750"/>
            <a:ext cx="7188475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"/>
            <a:ext cx="1219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1" y="666750"/>
            <a:ext cx="7086600" cy="3904550"/>
          </a:xfrm>
        </p:spPr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b="1" dirty="0" smtClean="0"/>
              <a:t>Authorization</a:t>
            </a:r>
          </a:p>
          <a:p>
            <a:endParaRPr lang="en-US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/>
              <a:t>Read Authorization </a:t>
            </a:r>
            <a:endParaRPr lang="en-US" sz="1400" dirty="0" smtClean="0">
              <a:latin typeface="+mn-lt"/>
            </a:endParaRPr>
          </a:p>
          <a:p>
            <a:pPr marL="514350" indent="-285750">
              <a:buFont typeface="Wingdings" pitchFamily="2" charset="2"/>
              <a:buChar char="Ø"/>
            </a:pPr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/>
              <a:t>Insert Authorization </a:t>
            </a:r>
            <a:endParaRPr lang="en-US" sz="1400" dirty="0" smtClean="0">
              <a:latin typeface="+mn-lt"/>
            </a:endParaRPr>
          </a:p>
          <a:p>
            <a:pPr marL="228600" indent="0"/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/>
              <a:t>Update Authorization </a:t>
            </a:r>
            <a:endParaRPr lang="en-US" sz="1400" dirty="0" smtClean="0">
              <a:latin typeface="+mn-lt"/>
            </a:endParaRPr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  <a:p>
            <a:pPr marL="514350" indent="-285750">
              <a:buFont typeface="Wingdings" pitchFamily="2" charset="2"/>
              <a:buChar char="Ø"/>
            </a:pPr>
            <a:endParaRPr lang="en-US" sz="1400" dirty="0" smtClean="0"/>
          </a:p>
          <a:p>
            <a:pPr marL="514350" indent="-285750">
              <a:buFont typeface="Wingdings" pitchFamily="2" charset="2"/>
              <a:buChar char="Ø"/>
            </a:pPr>
            <a:r>
              <a:rPr lang="en-US" sz="1400" dirty="0" smtClean="0"/>
              <a:t>Delete Authorization </a:t>
            </a:r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  <a:p>
            <a:pPr marL="514350" indent="-285750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8" y="209550"/>
            <a:ext cx="13763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590550"/>
            <a:ext cx="7068300" cy="39807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1600" b="1" dirty="0" smtClean="0"/>
              <a:t>Types of database Security Controls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Flow Controls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Inference Controls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0"/>
            <a:ext cx="1228725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590550"/>
            <a:ext cx="7068300" cy="39807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Flow Control</a:t>
            </a:r>
          </a:p>
          <a:p>
            <a:endParaRPr lang="en-US" dirty="0"/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Flow controls regulates the distribution (flow) of information </a:t>
            </a:r>
            <a:r>
              <a:rPr lang="en-US" sz="1400" b="1" dirty="0" smtClean="0">
                <a:latin typeface="+mn-lt"/>
              </a:rPr>
              <a:t>among accessible objects.</a:t>
            </a:r>
            <a:endParaRPr lang="en-US" sz="14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1" y="0"/>
            <a:ext cx="13001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819150"/>
            <a:ext cx="7068300" cy="37521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u="sng" dirty="0"/>
          </a:p>
          <a:p>
            <a:r>
              <a:rPr lang="en-US" sz="1600" dirty="0"/>
              <a:t> </a:t>
            </a:r>
            <a:r>
              <a:rPr lang="en-US" sz="1600" dirty="0" smtClean="0"/>
              <a:t>    Inference Control</a:t>
            </a:r>
          </a:p>
          <a:p>
            <a:endParaRPr lang="en-US" dirty="0" smtClean="0"/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Inference control aim at protecting data from indirect deletion.</a:t>
            </a:r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5379"/>
            <a:ext cx="1223962" cy="9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742950"/>
            <a:ext cx="7068300" cy="38283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Access Control</a:t>
            </a:r>
          </a:p>
          <a:p>
            <a:endParaRPr lang="en-US" sz="1600" dirty="0"/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Access control in information system are responsible for ensuring that all direct accesses to the system objects occur base on models and rules fixed by protection policies.</a:t>
            </a:r>
            <a:endParaRPr lang="en-US" sz="14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84514" cy="9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4294967295"/>
          </p:nvPr>
        </p:nvSpPr>
        <p:spPr>
          <a:xfrm>
            <a:off x="1037874" y="373650"/>
            <a:ext cx="5820125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lt1"/>
                </a:solidFill>
              </a:rPr>
              <a:t>               </a:t>
            </a:r>
            <a:r>
              <a:rPr lang="en" sz="4800" b="1" i="1" dirty="0" smtClean="0">
                <a:solidFill>
                  <a:schemeClr val="lt1"/>
                </a:solidFill>
                <a:latin typeface="Imprint MT Shadow" pitchFamily="82" charset="0"/>
              </a:rPr>
              <a:t>THANK</a:t>
            </a:r>
            <a:r>
              <a:rPr lang="en" sz="4800" b="1" dirty="0" smtClean="0">
                <a:solidFill>
                  <a:schemeClr val="lt1"/>
                </a:solidFill>
                <a:latin typeface="Imprint MT Shadow" pitchFamily="82" charset="0"/>
              </a:rPr>
              <a:t> </a:t>
            </a:r>
            <a:r>
              <a:rPr lang="en" sz="4800" b="1" i="1" dirty="0" smtClean="0">
                <a:solidFill>
                  <a:schemeClr val="lt1"/>
                </a:solidFill>
                <a:latin typeface="Imprint MT Shadow" pitchFamily="82" charset="0"/>
              </a:rPr>
              <a:t>YOU</a:t>
            </a:r>
            <a:endParaRPr sz="4800" b="1" i="1" dirty="0">
              <a:solidFill>
                <a:schemeClr val="lt1"/>
              </a:solidFill>
              <a:latin typeface="Imprint MT Shadow" pitchFamily="82" charset="0"/>
              <a:sym typeface="Inter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9597" r="2837"/>
          <a:stretch/>
        </p:blipFill>
        <p:spPr>
          <a:xfrm flipH="1">
            <a:off x="9326880" y="0"/>
            <a:ext cx="457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533400" y="409575"/>
            <a:ext cx="6698875" cy="5334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What is Database Security?</a:t>
            </a:r>
            <a:endParaRPr sz="18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457200" y="1276350"/>
            <a:ext cx="6851275" cy="3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    </a:t>
            </a:r>
            <a:r>
              <a:rPr lang="en-US" sz="1600" b="1" u="sng" dirty="0" smtClean="0">
                <a:solidFill>
                  <a:schemeClr val="accent2"/>
                </a:solidFill>
              </a:rPr>
              <a:t>Database: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                </a:t>
            </a:r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It is a collection of information stored in a computer</a:t>
            </a:r>
            <a:r>
              <a:rPr lang="en-US" sz="1400" dirty="0" smtClean="0">
                <a:solidFill>
                  <a:schemeClr val="accent2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   </a:t>
            </a:r>
          </a:p>
          <a:p>
            <a:pPr marL="0" lvl="0" indent="0">
              <a:buNone/>
            </a:pPr>
            <a:r>
              <a:rPr lang="en-US" sz="1600" b="1" u="sng" dirty="0">
                <a:solidFill>
                  <a:schemeClr val="accent2"/>
                </a:solidFill>
              </a:rPr>
              <a:t> </a:t>
            </a:r>
            <a:r>
              <a:rPr lang="en-US" sz="1600" b="1" u="sng" dirty="0" smtClean="0">
                <a:solidFill>
                  <a:schemeClr val="accent2"/>
                </a:solidFill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</a:rPr>
              <a:t>  </a:t>
            </a:r>
            <a:r>
              <a:rPr lang="en-US" sz="1600" b="1" u="sng" dirty="0" smtClean="0">
                <a:solidFill>
                  <a:schemeClr val="accent2"/>
                </a:solidFill>
              </a:rPr>
              <a:t>Security: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                </a:t>
            </a:r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It is being free from danger</a:t>
            </a:r>
            <a:r>
              <a:rPr lang="en-US" sz="1400" dirty="0" smtClean="0">
                <a:solidFill>
                  <a:schemeClr val="accent2"/>
                </a:solidFill>
              </a:rPr>
              <a:t>.   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</a:rPr>
              <a:t>   </a:t>
            </a:r>
            <a:r>
              <a:rPr lang="en-US" sz="1600" b="1" u="sng" dirty="0" smtClean="0">
                <a:solidFill>
                  <a:schemeClr val="accent2"/>
                </a:solidFill>
              </a:rPr>
              <a:t>Database Security:</a:t>
            </a:r>
            <a:r>
              <a:rPr lang="en-US" sz="1600" b="1" dirty="0" smtClean="0">
                <a:solidFill>
                  <a:schemeClr val="accent2"/>
                </a:solidFill>
              </a:rPr>
              <a:t>     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0" lvl="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It is the mechanisms that protect the database against intentional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or accidental threats</a:t>
            </a:r>
            <a:r>
              <a:rPr lang="en-US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               </a:t>
            </a:r>
            <a:endParaRPr lang="en-US" sz="1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76" y="0"/>
            <a:ext cx="919162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47750"/>
            <a:ext cx="7725175" cy="3435803"/>
          </a:xfrm>
        </p:spPr>
        <p:txBody>
          <a:bodyPr/>
          <a:lstStyle/>
          <a:p>
            <a:r>
              <a:rPr lang="en-US" sz="2400" b="1" dirty="0" smtClean="0"/>
              <a:t>      Why need of database security?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  Data will be easily corrupted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It is important to restrict access to the database from authorized users to protect   \ </a:t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     sensitive data. 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"/>
            <a:ext cx="140425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819150"/>
            <a:ext cx="7267975" cy="3752150"/>
          </a:xfrm>
        </p:spPr>
        <p:txBody>
          <a:bodyPr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03" y="209550"/>
            <a:ext cx="1071563" cy="107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3624209" cy="4081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538843"/>
            <a:ext cx="3818503" cy="40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52400" y="43815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Aspects of databse security: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28601" y="1047750"/>
            <a:ext cx="7696200" cy="3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19" y="209550"/>
            <a:ext cx="1147762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047750"/>
            <a:ext cx="7797233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895350"/>
            <a:ext cx="7068300" cy="367595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</a:t>
            </a:r>
            <a:r>
              <a:rPr lang="en-US" sz="1600" dirty="0" smtClean="0"/>
              <a:t>CONFIDIENTIALITY</a:t>
            </a:r>
          </a:p>
          <a:p>
            <a:endParaRPr lang="en-US" dirty="0" smtClean="0"/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protecting database from </a:t>
            </a:r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unauthorized users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b="1" u="sng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  <a:p>
            <a:pPr marL="514350" indent="-285750">
              <a:buFont typeface="Arial" pitchFamily="34" charset="0"/>
              <a:buChar char="•"/>
            </a:pPr>
            <a:endParaRPr lang="en-US" sz="1400" b="1" u="sng" dirty="0" smtClean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  <a:p>
            <a:pPr marL="228600" indent="0"/>
            <a:endParaRPr lang="en-US" sz="1400" dirty="0" smtClean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Ensures that users are allowed to do the things they are trying to do.</a:t>
            </a:r>
          </a:p>
          <a:p>
            <a:pPr marL="514350" indent="-285750">
              <a:buFont typeface="Arial" pitchFamily="34" charset="0"/>
              <a:buChar char="•"/>
            </a:pPr>
            <a:endParaRPr lang="en-US" sz="1400" dirty="0" smtClean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8" y="0"/>
            <a:ext cx="13001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7875" y="742950"/>
            <a:ext cx="7068300" cy="38283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</a:t>
            </a:r>
            <a:r>
              <a:rPr lang="en-US" sz="1600" dirty="0" smtClean="0"/>
              <a:t>INTEGRITY</a:t>
            </a:r>
          </a:p>
          <a:p>
            <a:r>
              <a:rPr lang="en-US" sz="1600" dirty="0" smtClean="0"/>
              <a:t>      </a:t>
            </a:r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Protecting the database from </a:t>
            </a:r>
            <a:r>
              <a:rPr lang="en-US" sz="1400" b="1" u="sng" dirty="0" smtClean="0">
                <a:latin typeface="+mn-lt"/>
              </a:rPr>
              <a:t>authorized</a:t>
            </a:r>
            <a:r>
              <a:rPr lang="en-US" sz="1400" dirty="0" smtClean="0">
                <a:latin typeface="+mn-lt"/>
              </a:rPr>
              <a:t> users.</a:t>
            </a:r>
          </a:p>
          <a:p>
            <a:pPr marL="514350" indent="-285750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514350" indent="-285750"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514350" indent="-28575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Ensures that what are users trying to do </a:t>
            </a:r>
            <a:r>
              <a:rPr lang="en-US" sz="1400" b="1" u="sng" dirty="0" smtClean="0"/>
              <a:t>correct</a:t>
            </a:r>
            <a:r>
              <a:rPr lang="en-US" sz="1400" dirty="0" smtClean="0"/>
              <a:t>.</a:t>
            </a:r>
          </a:p>
          <a:p>
            <a:endParaRPr lang="en-US" sz="1600" dirty="0"/>
          </a:p>
          <a:p>
            <a:pPr marL="514350" indent="-285750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endParaRPr lang="en-US" sz="1600" dirty="0" smtClean="0"/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09" y="2721"/>
            <a:ext cx="13763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         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6934200" cy="358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                                                   AVAILABILITY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/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We can access our data / conduct our processing / use our communication         capabilities when we want to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Authorized users should be able to access data for legal purpose as necessary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</a:t>
            </a: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 flipV="1">
            <a:off x="3460026" y="5619749"/>
            <a:ext cx="2191800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3350"/>
            <a:ext cx="13049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427</Words>
  <Application>Microsoft Office PowerPoint</Application>
  <PresentationFormat>On-screen Show (16:9)</PresentationFormat>
  <Paragraphs>193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Imprint MT Shadow</vt:lpstr>
      <vt:lpstr>Wingdings</vt:lpstr>
      <vt:lpstr>Calibri</vt:lpstr>
      <vt:lpstr>High Tower Text</vt:lpstr>
      <vt:lpstr>Inter-Regular</vt:lpstr>
      <vt:lpstr>Joan template</vt:lpstr>
      <vt:lpstr>DATABASE SECURITY</vt:lpstr>
      <vt:lpstr>                                    PRESENTERS                                                 Wajeeha Saqib                                                      BSIT-M2-20-45                                                        Zara Fatima                                                     BSIT-M2-20-63                                              </vt:lpstr>
      <vt:lpstr>What is Database Security?</vt:lpstr>
      <vt:lpstr>      Why need of database security?        Data will be easily corrupted        It is important to restrict access to the database from authorized users to protect   \        sensitive data.       </vt:lpstr>
      <vt:lpstr>PowerPoint Presentation</vt:lpstr>
      <vt:lpstr>Aspects of databse security:</vt:lpstr>
      <vt:lpstr>PowerPoint Presentation</vt:lpstr>
      <vt:lpstr>PowerPoint Presentation</vt:lpstr>
      <vt:lpstr>              </vt:lpstr>
      <vt:lpstr>                  SECURITY                   PROBLEMS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cp:lastModifiedBy>DELL</cp:lastModifiedBy>
  <cp:revision>62</cp:revision>
  <dcterms:modified xsi:type="dcterms:W3CDTF">2022-11-21T12:54:10Z</dcterms:modified>
</cp:coreProperties>
</file>