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  <p:sldMasterId id="2147483705" r:id="rId2"/>
    <p:sldMasterId id="2147483765" r:id="rId3"/>
    <p:sldMasterId id="2147483777" r:id="rId4"/>
  </p:sldMasterIdLst>
  <p:notesMasterIdLst>
    <p:notesMasterId r:id="rId50"/>
  </p:notesMasterIdLst>
  <p:sldIdLst>
    <p:sldId id="256" r:id="rId5"/>
    <p:sldId id="257" r:id="rId6"/>
    <p:sldId id="258" r:id="rId7"/>
    <p:sldId id="301" r:id="rId8"/>
    <p:sldId id="259" r:id="rId9"/>
    <p:sldId id="260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72" r:id="rId18"/>
    <p:sldId id="269" r:id="rId19"/>
    <p:sldId id="270" r:id="rId20"/>
    <p:sldId id="271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303" r:id="rId29"/>
    <p:sldId id="304" r:id="rId30"/>
    <p:sldId id="305" r:id="rId31"/>
    <p:sldId id="298" r:id="rId32"/>
    <p:sldId id="308" r:id="rId33"/>
    <p:sldId id="309" r:id="rId34"/>
    <p:sldId id="300" r:id="rId35"/>
    <p:sldId id="299" r:id="rId36"/>
    <p:sldId id="311" r:id="rId37"/>
    <p:sldId id="306" r:id="rId38"/>
    <p:sldId id="307" r:id="rId39"/>
    <p:sldId id="294" r:id="rId40"/>
    <p:sldId id="281" r:id="rId41"/>
    <p:sldId id="280" r:id="rId42"/>
    <p:sldId id="282" r:id="rId43"/>
    <p:sldId id="292" r:id="rId44"/>
    <p:sldId id="293" r:id="rId45"/>
    <p:sldId id="295" r:id="rId46"/>
    <p:sldId id="312" r:id="rId47"/>
    <p:sldId id="313" r:id="rId48"/>
    <p:sldId id="314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1" autoAdjust="0"/>
    <p:restoredTop sz="90929"/>
  </p:normalViewPr>
  <p:slideViewPr>
    <p:cSldViewPr>
      <p:cViewPr varScale="1">
        <p:scale>
          <a:sx n="64" d="100"/>
          <a:sy n="64" d="100"/>
        </p:scale>
        <p:origin x="137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1.xml"/><Relationship Id="rId1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77953E5-7A0B-440F-AD64-4EF29E1594A1}" type="datetimeFigureOut">
              <a:rPr lang="en-US"/>
              <a:pPr>
                <a:defRPr/>
              </a:pPr>
              <a:t>11/10/2019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B2173C3-B235-4D28-9AE5-4C64A11BDB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20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42FB04-5628-468E-84BF-5AA92E6500EC}" type="slidenum">
              <a:rPr 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smtClean="0">
              <a:latin typeface="Tahoma" panose="020B0604030504040204" pitchFamily="34" charset="0"/>
            </a:endParaRPr>
          </a:p>
        </p:txBody>
      </p:sp>
      <p:sp>
        <p:nvSpPr>
          <p:cNvPr id="59395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74974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EDB8BE4-DA0A-4B68-9E90-5A35B7FB6FE9}" type="slidenum">
              <a:rPr 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US" smtClean="0">
              <a:latin typeface="Tahoma" panose="020B0604030504040204" pitchFamily="34" charset="0"/>
            </a:endParaRPr>
          </a:p>
        </p:txBody>
      </p:sp>
      <p:sp>
        <p:nvSpPr>
          <p:cNvPr id="6349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21143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57F73F-A67F-4808-AF4C-9269893AB7FD}" type="slidenum">
              <a:rPr 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US" smtClean="0">
              <a:latin typeface="Tahoma" panose="020B0604030504040204" pitchFamily="34" charset="0"/>
            </a:endParaRPr>
          </a:p>
        </p:txBody>
      </p:sp>
      <p:sp>
        <p:nvSpPr>
          <p:cNvPr id="6553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25618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Font typeface="Wingdings" panose="05000000000000000000" pitchFamily="2" charset="2"/>
                <a:buNone/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Font typeface="Wingdings" panose="05000000000000000000" pitchFamily="2" charset="2"/>
                <a:buNone/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585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586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Instructor: Sadia Arshid, DCS</a:t>
            </a: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4DF3E-C526-4834-A2C8-97DEFCBBD9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3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Instructor: Sadia Arshid, DCS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69ABF-7899-450D-BD03-5A173378C0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0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Instructor: Sadia Arshid, DCS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E2722-B8A9-4F9A-938C-DF13213502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23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Font typeface="Wingdings" panose="05000000000000000000" pitchFamily="2" charset="2"/>
                <a:buNone/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Font typeface="Wingdings" panose="05000000000000000000" pitchFamily="2" charset="2"/>
                <a:buNone/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585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586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Instructor: Sadia Arshid, DCS</a:t>
            </a: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49C66-99BE-494F-B707-E51F86E92D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63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Instructor: Sadia Arshid, DCS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BEBE6-BA43-41FE-A313-0D9D9B844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21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Instructor: Sadia Arshid, DCS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216E2-C59F-4083-9D43-1B2678C228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78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Instructor: Sadia Arshid, DCS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50414-0552-4072-8DD2-6CAA7D2590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56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Instructor: Sadia Arshid, DCS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D43FA-2261-40CE-BEFE-AD9BC595C8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52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Instructor: Sadia Arshid, DCS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4EB1E-FD55-4CF0-B9BA-2F9F8EC946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77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Instructor: Sadia Arshid, DCS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4150F-9BA8-40E5-AEE7-7FF26671CE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300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Instructor: Sadia Arshid, DCS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B2A73-CABB-4431-9D5F-6F1D47D1D4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99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Instructor: Sadia Arshid, DCS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00615-0923-4A7F-996F-06B60204B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3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Instructor: Sadia Arshid, DCS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6B971-9129-452B-B6F2-37489FE55C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876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Instructor: Sadia Arshid, DCS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06626-9139-46EA-98AA-DFF1278EA7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43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Instructor: Sadia Arshid, DCS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0DBD7-3F7B-4CA4-9D1E-4E8099E22F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8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5A32EF82-95CA-4C4C-BAE3-E04EE09ACC14}" type="datetimeFigureOut">
              <a:rPr lang="en-US"/>
              <a:pPr>
                <a:defRPr/>
              </a:pPr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3BEE0038-2D4A-41D4-91F3-F37833A8A2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185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7F117AA0-236A-4A23-80FB-680F19DF8A46}" type="datetimeFigureOut">
              <a:rPr lang="en-US"/>
              <a:pPr>
                <a:defRPr/>
              </a:pPr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0D4CDD10-1A36-47CB-A1AE-39ACED8BCF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313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265CA91F-D95C-4EE4-A463-A8264167D909}" type="datetimeFigureOut">
              <a:rPr lang="en-US"/>
              <a:pPr>
                <a:defRPr/>
              </a:pPr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34EB3F26-43F1-44ED-B654-25AFEBCA5C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588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7F91190E-1323-4B5B-AAB5-41349C8828DC}" type="datetimeFigureOut">
              <a:rPr lang="en-US"/>
              <a:pPr>
                <a:defRPr/>
              </a:pPr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0E79FF29-B3D7-45F7-BBA7-10F628028F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129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E310A3C2-27D4-4EAE-83E1-D4BEFE5E0B32}" type="datetimeFigureOut">
              <a:rPr lang="en-US"/>
              <a:pPr>
                <a:defRPr/>
              </a:pPr>
              <a:t>11/10/2019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E78C4645-8CFB-481B-9D6E-DD8194C577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735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E8D142E8-2D58-4746-8504-34848D1DEE3E}" type="datetimeFigureOut">
              <a:rPr lang="en-US"/>
              <a:pPr>
                <a:defRPr/>
              </a:pPr>
              <a:t>11/10/2019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FCAD04F0-FE62-432B-A156-AA754E50DA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144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D319BDA4-EDC7-4867-AC78-651DF1DE47F8}" type="datetimeFigureOut">
              <a:rPr lang="en-US"/>
              <a:pPr>
                <a:defRPr/>
              </a:pPr>
              <a:t>11/10/2019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23557951-A957-4014-9E84-054AE5890D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1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Instructor: Sadia Arshid, DCS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9C53D-054B-41DE-8C64-20368F5398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509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E39B8B0C-4B37-46E8-9880-A0694981796B}" type="datetimeFigureOut">
              <a:rPr lang="en-US"/>
              <a:pPr>
                <a:defRPr/>
              </a:pPr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F8DC815D-A2F5-4396-AAF2-37A6ED02E8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757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3006C077-BDBF-4A40-B19D-0D6893523865}" type="datetimeFigureOut">
              <a:rPr lang="en-US"/>
              <a:pPr>
                <a:defRPr/>
              </a:pPr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DF05A05E-E50B-4D7E-8857-86CD4EFA1F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233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FE7CF240-4594-47C3-858D-4B3F8F7E8149}" type="datetimeFigureOut">
              <a:rPr lang="en-US"/>
              <a:pPr>
                <a:defRPr/>
              </a:pPr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EE6DE4A5-3DA7-4A01-B284-AE49733628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717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868573AF-9925-48F9-A627-062F591F954D}" type="datetimeFigureOut">
              <a:rPr lang="en-US"/>
              <a:pPr>
                <a:defRPr/>
              </a:pPr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5FDB8F96-02E6-45C0-973B-734883F54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359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0DD56BC9-F7D7-4EA5-BBFB-09952BEABA44}" type="datetimeFigureOut">
              <a:rPr lang="en-US"/>
              <a:pPr>
                <a:defRPr/>
              </a:pPr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78BEA184-41AA-4BA1-851B-94B7E59EB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27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72D078C5-72A1-4AA9-86AA-D351FC8ABA0E}" type="datetimeFigureOut">
              <a:rPr lang="en-US"/>
              <a:pPr>
                <a:defRPr/>
              </a:pPr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3460B19-C693-482D-ABB1-AD0E15F12C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487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E26592F5-773D-4460-930C-8F23DB60F941}" type="datetimeFigureOut">
              <a:rPr lang="en-US"/>
              <a:pPr>
                <a:defRPr/>
              </a:pPr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62126649-18CC-4323-98B4-C9229309A8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651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327764A9-BFCF-4D9E-B204-DBC4C0E5AD9C}" type="datetimeFigureOut">
              <a:rPr lang="en-US"/>
              <a:pPr>
                <a:defRPr/>
              </a:pPr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563D628-55DE-4DC7-9A9C-8C021F598D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892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6EC181EB-61C0-4669-8FE7-E3E9986DA503}" type="datetimeFigureOut">
              <a:rPr lang="en-US"/>
              <a:pPr>
                <a:defRPr/>
              </a:pPr>
              <a:t>11/10/2019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B6FFC5E5-D6FD-4364-BAE3-D6724499D8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449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03BA90AB-337A-4B2B-9E4B-F9FF62EB6DB6}" type="datetimeFigureOut">
              <a:rPr lang="en-US"/>
              <a:pPr>
                <a:defRPr/>
              </a:pPr>
              <a:t>11/10/2019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0B4E6711-C2EE-4A95-AA63-4D834CC11F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2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Instructor: Sadia Arshid, DCS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CE89B-12F3-47AF-AD25-0B92678D1B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893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9424AC62-3020-4C11-9BEC-2443ADE5693A}" type="datetimeFigureOut">
              <a:rPr lang="en-US"/>
              <a:pPr>
                <a:defRPr/>
              </a:pPr>
              <a:t>11/10/2019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6E87A29E-9C35-4938-9068-14E87515B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777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790F71E0-7981-427A-AD1A-BA576DC482B9}" type="datetimeFigureOut">
              <a:rPr lang="en-US"/>
              <a:pPr>
                <a:defRPr/>
              </a:pPr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A84E268B-284B-4ED9-B982-A5E8CBA812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654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2084C49D-65B0-4D15-BA33-DB0499D15FA7}" type="datetimeFigureOut">
              <a:rPr lang="en-US"/>
              <a:pPr>
                <a:defRPr/>
              </a:pPr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7A9DACDF-5929-4B9B-B2B0-0B11EAA439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641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7EBCB46D-6254-49EB-B574-2CD2344410AE}" type="datetimeFigureOut">
              <a:rPr lang="en-US"/>
              <a:pPr>
                <a:defRPr/>
              </a:pPr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BA9EC058-C35F-44D2-AF2D-D3022F5DA2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317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5AFC74DF-F04E-47B8-A7A5-B97FD81EE3AB}" type="datetimeFigureOut">
              <a:rPr lang="en-US"/>
              <a:pPr>
                <a:defRPr/>
              </a:pPr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A64A62CF-C9EB-4845-A9D8-A1B815C959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4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Instructor: Sadia Arshid, DCS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39435-6E59-4161-AD4D-2508D2E46B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3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Instructor: Sadia Arshid, DCS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0B291-5685-4A67-A064-7801EDCD40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7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Instructor: Sadia Arshid, DCS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E79BA-E84A-44DE-9EE3-AD86D6BDB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6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Instructor: Sadia Arshid, DCS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A77C9-9BED-4859-BC17-A1A839131A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4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Instructor: Sadia Arshid, DCS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C7C0E-3EE8-4382-89F4-734408DB76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9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Instructor: Sadia Arshid, DCS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3DA7920-C3B4-4BCA-911C-A72756F581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Font typeface="Wingdings" panose="05000000000000000000" pitchFamily="2" charset="2"/>
                <a:buNone/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Font typeface="Wingdings" panose="05000000000000000000" pitchFamily="2" charset="2"/>
                <a:buNone/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Font typeface="Wingdings" panose="05000000000000000000" pitchFamily="2" charset="2"/>
                <a:buNone/>
                <a:defRPr/>
              </a:pPr>
              <a:endParaRPr lang="en-US" smtClean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Font typeface="Wingdings" panose="05000000000000000000" pitchFamily="2" charset="2"/>
                <a:buNone/>
                <a:defRPr/>
              </a:pPr>
              <a:endParaRPr lang="en-US" smtClean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Font typeface="Wingdings" panose="05000000000000000000" pitchFamily="2" charset="2"/>
                <a:buNone/>
                <a:defRPr/>
              </a:pPr>
              <a:endParaRPr lang="en-US" smtClean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Font typeface="Wingdings" panose="05000000000000000000" pitchFamily="2" charset="2"/>
                <a:buNone/>
                <a:defRPr/>
              </a:pPr>
              <a:endParaRPr lang="en-US" smtClean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Font typeface="Wingdings" panose="05000000000000000000" pitchFamily="2" charset="2"/>
                <a:buNone/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Font typeface="Wingdings" panose="05000000000000000000" pitchFamily="2" charset="2"/>
                <a:buNone/>
                <a:defRPr/>
              </a:pPr>
              <a:endParaRPr lang="en-US" smtClean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Font typeface="Wingdings" panose="05000000000000000000" pitchFamily="2" charset="2"/>
                <a:buNone/>
                <a:defRPr/>
              </a:pPr>
              <a:endParaRPr lang="en-US" smtClean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3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ltGray">
          <a:xfrm>
            <a:off x="152400" y="762000"/>
            <a:ext cx="271463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ltGray">
          <a:xfrm>
            <a:off x="479425" y="1184275"/>
            <a:ext cx="368300" cy="18732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ltGray">
          <a:xfrm>
            <a:off x="-304800" y="1111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gray">
          <a:xfrm>
            <a:off x="457200" y="4572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gray">
          <a:xfrm>
            <a:off x="138113" y="11255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</p:txBody>
      </p:sp>
      <p:sp>
        <p:nvSpPr>
          <p:cNvPr id="1037" name="Rectangle 7"/>
          <p:cNvSpPr>
            <a:spLocks noChangeArrowheads="1"/>
          </p:cNvSpPr>
          <p:nvPr/>
        </p:nvSpPr>
        <p:spPr bwMode="ltGray">
          <a:xfrm>
            <a:off x="152400" y="762000"/>
            <a:ext cx="271463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</p:txBody>
      </p:sp>
      <p:sp>
        <p:nvSpPr>
          <p:cNvPr id="1038" name="Rectangle 8"/>
          <p:cNvSpPr>
            <a:spLocks noChangeArrowheads="1"/>
          </p:cNvSpPr>
          <p:nvPr/>
        </p:nvSpPr>
        <p:spPr bwMode="ltGray">
          <a:xfrm>
            <a:off x="479425" y="1184275"/>
            <a:ext cx="368300" cy="18732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</p:txBody>
      </p:sp>
      <p:sp>
        <p:nvSpPr>
          <p:cNvPr id="1039" name="Rectangle 9"/>
          <p:cNvSpPr>
            <a:spLocks noChangeArrowheads="1"/>
          </p:cNvSpPr>
          <p:nvPr/>
        </p:nvSpPr>
        <p:spPr bwMode="ltGray">
          <a:xfrm>
            <a:off x="-304800" y="1111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</p:txBody>
      </p:sp>
      <p:sp>
        <p:nvSpPr>
          <p:cNvPr id="1040" name="Rectangle 10"/>
          <p:cNvSpPr>
            <a:spLocks noChangeArrowheads="1"/>
          </p:cNvSpPr>
          <p:nvPr/>
        </p:nvSpPr>
        <p:spPr bwMode="gray">
          <a:xfrm>
            <a:off x="457200" y="4572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</p:txBody>
      </p:sp>
      <p:sp>
        <p:nvSpPr>
          <p:cNvPr id="1041" name="Rectangle 11"/>
          <p:cNvSpPr>
            <a:spLocks noChangeArrowheads="1"/>
          </p:cNvSpPr>
          <p:nvPr/>
        </p:nvSpPr>
        <p:spPr bwMode="gray">
          <a:xfrm>
            <a:off x="138113" y="11255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</p:txBody>
      </p:sp>
      <p:sp>
        <p:nvSpPr>
          <p:cNvPr id="1042" name="Rectangle 7"/>
          <p:cNvSpPr>
            <a:spLocks noChangeArrowheads="1"/>
          </p:cNvSpPr>
          <p:nvPr/>
        </p:nvSpPr>
        <p:spPr bwMode="ltGray">
          <a:xfrm>
            <a:off x="152400" y="762000"/>
            <a:ext cx="271463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</p:txBody>
      </p:sp>
      <p:sp>
        <p:nvSpPr>
          <p:cNvPr id="1043" name="Rectangle 8"/>
          <p:cNvSpPr>
            <a:spLocks noChangeArrowheads="1"/>
          </p:cNvSpPr>
          <p:nvPr/>
        </p:nvSpPr>
        <p:spPr bwMode="ltGray">
          <a:xfrm>
            <a:off x="479425" y="1184275"/>
            <a:ext cx="368300" cy="18732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</p:txBody>
      </p:sp>
      <p:sp>
        <p:nvSpPr>
          <p:cNvPr id="1044" name="Rectangle 9"/>
          <p:cNvSpPr>
            <a:spLocks noChangeArrowheads="1"/>
          </p:cNvSpPr>
          <p:nvPr/>
        </p:nvSpPr>
        <p:spPr bwMode="ltGray">
          <a:xfrm>
            <a:off x="-304800" y="1111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</p:txBody>
      </p:sp>
      <p:sp>
        <p:nvSpPr>
          <p:cNvPr id="1045" name="Rectangle 10"/>
          <p:cNvSpPr>
            <a:spLocks noChangeArrowheads="1"/>
          </p:cNvSpPr>
          <p:nvPr/>
        </p:nvSpPr>
        <p:spPr bwMode="gray">
          <a:xfrm>
            <a:off x="457200" y="4572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</p:txBody>
      </p:sp>
      <p:sp>
        <p:nvSpPr>
          <p:cNvPr id="1046" name="Rectangle 11"/>
          <p:cNvSpPr>
            <a:spLocks noChangeArrowheads="1"/>
          </p:cNvSpPr>
          <p:nvPr/>
        </p:nvSpPr>
        <p:spPr bwMode="gray">
          <a:xfrm>
            <a:off x="138113" y="11255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ltGray">
          <a:xfrm>
            <a:off x="152400" y="762000"/>
            <a:ext cx="271463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ltGray">
          <a:xfrm>
            <a:off x="479425" y="1184275"/>
            <a:ext cx="368300" cy="18732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</p:txBody>
      </p:sp>
      <p:sp>
        <p:nvSpPr>
          <p:cNvPr id="34" name="Rectangle 9"/>
          <p:cNvSpPr>
            <a:spLocks noChangeArrowheads="1"/>
          </p:cNvSpPr>
          <p:nvPr/>
        </p:nvSpPr>
        <p:spPr bwMode="ltGray">
          <a:xfrm>
            <a:off x="-304800" y="1111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</p:txBody>
      </p:sp>
      <p:sp>
        <p:nvSpPr>
          <p:cNvPr id="35" name="Rectangle 10"/>
          <p:cNvSpPr>
            <a:spLocks noChangeArrowheads="1"/>
          </p:cNvSpPr>
          <p:nvPr/>
        </p:nvSpPr>
        <p:spPr bwMode="gray">
          <a:xfrm>
            <a:off x="457200" y="4572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</p:txBody>
      </p:sp>
      <p:sp>
        <p:nvSpPr>
          <p:cNvPr id="36" name="Rectangle 11"/>
          <p:cNvSpPr>
            <a:spLocks noChangeArrowheads="1"/>
          </p:cNvSpPr>
          <p:nvPr/>
        </p:nvSpPr>
        <p:spPr bwMode="gray">
          <a:xfrm>
            <a:off x="138113" y="11255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ltGray">
          <a:xfrm>
            <a:off x="152400" y="762000"/>
            <a:ext cx="271463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ltGray">
          <a:xfrm>
            <a:off x="479425" y="1184275"/>
            <a:ext cx="368300" cy="18732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ltGray">
          <a:xfrm>
            <a:off x="-304800" y="1111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gray">
          <a:xfrm>
            <a:off x="457200" y="4572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</p:txBody>
      </p:sp>
      <p:sp>
        <p:nvSpPr>
          <p:cNvPr id="41" name="Rectangle 11"/>
          <p:cNvSpPr>
            <a:spLocks noChangeArrowheads="1"/>
          </p:cNvSpPr>
          <p:nvPr/>
        </p:nvSpPr>
        <p:spPr bwMode="gray">
          <a:xfrm>
            <a:off x="138113" y="11255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ltGray">
          <a:xfrm>
            <a:off x="152400" y="762000"/>
            <a:ext cx="271463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ltGray">
          <a:xfrm>
            <a:off x="479425" y="1184275"/>
            <a:ext cx="368300" cy="18732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ltGray">
          <a:xfrm>
            <a:off x="-304800" y="1111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gray">
          <a:xfrm>
            <a:off x="457200" y="4572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gray">
          <a:xfrm>
            <a:off x="138113" y="11255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Instructor: Sadia Arshid, DCS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A0A49720-8FCA-41F9-8BBC-468B2F45E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Font typeface="Wingdings" panose="05000000000000000000" pitchFamily="2" charset="2"/>
                <a:buNone/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Font typeface="Wingdings" panose="05000000000000000000" pitchFamily="2" charset="2"/>
                <a:buNone/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Font typeface="Wingdings" panose="05000000000000000000" pitchFamily="2" charset="2"/>
                <a:buNone/>
                <a:defRPr/>
              </a:pPr>
              <a:endParaRPr lang="en-US" smtClean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Font typeface="Wingdings" panose="05000000000000000000" pitchFamily="2" charset="2"/>
                <a:buNone/>
                <a:defRPr/>
              </a:pPr>
              <a:endParaRPr lang="en-US" smtClean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Font typeface="Wingdings" panose="05000000000000000000" pitchFamily="2" charset="2"/>
                <a:buNone/>
                <a:defRPr/>
              </a:pPr>
              <a:endParaRPr lang="en-US" smtClean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Font typeface="Wingdings" panose="05000000000000000000" pitchFamily="2" charset="2"/>
                <a:buNone/>
                <a:defRPr/>
              </a:pPr>
              <a:endParaRPr lang="en-US" smtClean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Font typeface="Wingdings" panose="05000000000000000000" pitchFamily="2" charset="2"/>
                <a:buNone/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Font typeface="Wingdings" panose="05000000000000000000" pitchFamily="2" charset="2"/>
                <a:buNone/>
                <a:defRPr/>
              </a:pPr>
              <a:endParaRPr lang="en-US" smtClean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Font typeface="Wingdings" panose="05000000000000000000" pitchFamily="2" charset="2"/>
                <a:buNone/>
                <a:defRPr/>
              </a:pPr>
              <a:endParaRPr lang="en-US" smtClean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3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ltGray">
          <a:xfrm>
            <a:off x="152400" y="762000"/>
            <a:ext cx="271463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ltGray">
          <a:xfrm>
            <a:off x="479425" y="1184275"/>
            <a:ext cx="368300" cy="18732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ltGray">
          <a:xfrm>
            <a:off x="-304800" y="1111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gray">
          <a:xfrm>
            <a:off x="457200" y="4572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gray">
          <a:xfrm>
            <a:off x="138113" y="11255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</p:txBody>
      </p:sp>
      <p:sp>
        <p:nvSpPr>
          <p:cNvPr id="2061" name="Rectangle 7"/>
          <p:cNvSpPr>
            <a:spLocks noChangeArrowheads="1"/>
          </p:cNvSpPr>
          <p:nvPr/>
        </p:nvSpPr>
        <p:spPr bwMode="ltGray">
          <a:xfrm>
            <a:off x="152400" y="762000"/>
            <a:ext cx="271463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</p:txBody>
      </p:sp>
      <p:sp>
        <p:nvSpPr>
          <p:cNvPr id="2062" name="Rectangle 8"/>
          <p:cNvSpPr>
            <a:spLocks noChangeArrowheads="1"/>
          </p:cNvSpPr>
          <p:nvPr/>
        </p:nvSpPr>
        <p:spPr bwMode="ltGray">
          <a:xfrm>
            <a:off x="479425" y="1184275"/>
            <a:ext cx="368300" cy="18732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</p:txBody>
      </p:sp>
      <p:sp>
        <p:nvSpPr>
          <p:cNvPr id="2063" name="Rectangle 9"/>
          <p:cNvSpPr>
            <a:spLocks noChangeArrowheads="1"/>
          </p:cNvSpPr>
          <p:nvPr/>
        </p:nvSpPr>
        <p:spPr bwMode="ltGray">
          <a:xfrm>
            <a:off x="-304800" y="1111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</p:txBody>
      </p:sp>
      <p:sp>
        <p:nvSpPr>
          <p:cNvPr id="2064" name="Rectangle 10"/>
          <p:cNvSpPr>
            <a:spLocks noChangeArrowheads="1"/>
          </p:cNvSpPr>
          <p:nvPr/>
        </p:nvSpPr>
        <p:spPr bwMode="gray">
          <a:xfrm>
            <a:off x="457200" y="4572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</p:txBody>
      </p:sp>
      <p:sp>
        <p:nvSpPr>
          <p:cNvPr id="2065" name="Rectangle 11"/>
          <p:cNvSpPr>
            <a:spLocks noChangeArrowheads="1"/>
          </p:cNvSpPr>
          <p:nvPr/>
        </p:nvSpPr>
        <p:spPr bwMode="gray">
          <a:xfrm>
            <a:off x="138113" y="11255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</p:txBody>
      </p:sp>
      <p:sp>
        <p:nvSpPr>
          <p:cNvPr id="2066" name="Rectangle 7"/>
          <p:cNvSpPr>
            <a:spLocks noChangeArrowheads="1"/>
          </p:cNvSpPr>
          <p:nvPr/>
        </p:nvSpPr>
        <p:spPr bwMode="ltGray">
          <a:xfrm>
            <a:off x="152400" y="762000"/>
            <a:ext cx="271463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</p:txBody>
      </p:sp>
      <p:sp>
        <p:nvSpPr>
          <p:cNvPr id="2067" name="Rectangle 8"/>
          <p:cNvSpPr>
            <a:spLocks noChangeArrowheads="1"/>
          </p:cNvSpPr>
          <p:nvPr/>
        </p:nvSpPr>
        <p:spPr bwMode="ltGray">
          <a:xfrm>
            <a:off x="479425" y="1184275"/>
            <a:ext cx="368300" cy="18732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</p:txBody>
      </p:sp>
      <p:sp>
        <p:nvSpPr>
          <p:cNvPr id="2068" name="Rectangle 9"/>
          <p:cNvSpPr>
            <a:spLocks noChangeArrowheads="1"/>
          </p:cNvSpPr>
          <p:nvPr/>
        </p:nvSpPr>
        <p:spPr bwMode="ltGray">
          <a:xfrm>
            <a:off x="-304800" y="1111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</p:txBody>
      </p:sp>
      <p:sp>
        <p:nvSpPr>
          <p:cNvPr id="2069" name="Rectangle 10"/>
          <p:cNvSpPr>
            <a:spLocks noChangeArrowheads="1"/>
          </p:cNvSpPr>
          <p:nvPr/>
        </p:nvSpPr>
        <p:spPr bwMode="gray">
          <a:xfrm>
            <a:off x="457200" y="4572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</p:txBody>
      </p:sp>
      <p:sp>
        <p:nvSpPr>
          <p:cNvPr id="2070" name="Rectangle 11"/>
          <p:cNvSpPr>
            <a:spLocks noChangeArrowheads="1"/>
          </p:cNvSpPr>
          <p:nvPr/>
        </p:nvSpPr>
        <p:spPr bwMode="gray">
          <a:xfrm>
            <a:off x="138113" y="11255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sz="2400" b="0" smtClean="0">
              <a:latin typeface="Tahoma" panose="020B0604030504040204" pitchFamily="34" charset="0"/>
            </a:endParaRPr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ltGray">
          <a:xfrm>
            <a:off x="152400" y="762000"/>
            <a:ext cx="271463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ltGray">
          <a:xfrm>
            <a:off x="479425" y="1184275"/>
            <a:ext cx="368300" cy="18732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</p:txBody>
      </p:sp>
      <p:sp>
        <p:nvSpPr>
          <p:cNvPr id="34" name="Rectangle 9"/>
          <p:cNvSpPr>
            <a:spLocks noChangeArrowheads="1"/>
          </p:cNvSpPr>
          <p:nvPr/>
        </p:nvSpPr>
        <p:spPr bwMode="ltGray">
          <a:xfrm>
            <a:off x="-304800" y="1111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</p:txBody>
      </p:sp>
      <p:sp>
        <p:nvSpPr>
          <p:cNvPr id="35" name="Rectangle 10"/>
          <p:cNvSpPr>
            <a:spLocks noChangeArrowheads="1"/>
          </p:cNvSpPr>
          <p:nvPr/>
        </p:nvSpPr>
        <p:spPr bwMode="gray">
          <a:xfrm>
            <a:off x="457200" y="4572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</p:txBody>
      </p:sp>
      <p:sp>
        <p:nvSpPr>
          <p:cNvPr id="36" name="Rectangle 11"/>
          <p:cNvSpPr>
            <a:spLocks noChangeArrowheads="1"/>
          </p:cNvSpPr>
          <p:nvPr/>
        </p:nvSpPr>
        <p:spPr bwMode="gray">
          <a:xfrm>
            <a:off x="138113" y="11255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ltGray">
          <a:xfrm>
            <a:off x="152400" y="762000"/>
            <a:ext cx="271463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ltGray">
          <a:xfrm>
            <a:off x="479425" y="1184275"/>
            <a:ext cx="368300" cy="18732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ltGray">
          <a:xfrm>
            <a:off x="-304800" y="1111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gray">
          <a:xfrm>
            <a:off x="457200" y="4572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</p:txBody>
      </p:sp>
      <p:sp>
        <p:nvSpPr>
          <p:cNvPr id="41" name="Rectangle 11"/>
          <p:cNvSpPr>
            <a:spLocks noChangeArrowheads="1"/>
          </p:cNvSpPr>
          <p:nvPr/>
        </p:nvSpPr>
        <p:spPr bwMode="gray">
          <a:xfrm>
            <a:off x="138113" y="11255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algn="ctr"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ltGray">
          <a:xfrm>
            <a:off x="152400" y="762000"/>
            <a:ext cx="271463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ltGray">
          <a:xfrm>
            <a:off x="479425" y="1184275"/>
            <a:ext cx="368300" cy="18732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ltGray">
          <a:xfrm>
            <a:off x="-304800" y="1111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gray">
          <a:xfrm>
            <a:off x="457200" y="4572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gray">
          <a:xfrm>
            <a:off x="138113" y="11255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  <a:p>
            <a:pPr eaLnBrk="1" hangingPunct="1">
              <a:defRPr/>
            </a:pPr>
            <a:endParaRPr kumimoji="1" lang="en-US" smtClean="0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8674C2E1-F80C-40B7-AE65-2C443E859D92}" type="datetimeFigureOut">
              <a:rPr lang="en-US"/>
              <a:pPr>
                <a:defRPr/>
              </a:pPr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71BE305D-05B1-4743-80DF-595C9F38E7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EF16183F-9D9D-41E5-95DC-291E9A056EE3}" type="datetimeFigureOut">
              <a:rPr lang="en-US"/>
              <a:pPr>
                <a:defRPr/>
              </a:pPr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F273EFC1-58F6-439D-AE02-288244002E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1752600"/>
            <a:ext cx="6019800" cy="2209800"/>
          </a:xfrm>
        </p:spPr>
        <p:txBody>
          <a:bodyPr/>
          <a:lstStyle/>
          <a:p>
            <a:pPr algn="ctr" eaLnBrk="1" hangingPunct="1"/>
            <a:r>
              <a:rPr lang="en-US" smtClean="0"/>
              <a:t>Lecture 8</a:t>
            </a:r>
          </a:p>
        </p:txBody>
      </p:sp>
      <p:sp>
        <p:nvSpPr>
          <p:cNvPr id="3072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fld id="{6631DCA7-7765-43F7-B9E4-5E06B6209580}" type="slidenum">
              <a:rPr lang="en-US" sz="900" smtClean="0">
                <a:solidFill>
                  <a:schemeClr val="folHlink"/>
                </a:solidFill>
              </a:rPr>
              <a:pPr>
                <a:buClrTx/>
                <a:buSzTx/>
                <a:buFont typeface="Wingdings" panose="05000000000000000000" pitchFamily="2" charset="2"/>
                <a:buNone/>
              </a:pPr>
              <a:t>1</a:t>
            </a:fld>
            <a:endParaRPr lang="en-US" sz="900" smtClean="0">
              <a:solidFill>
                <a:schemeClr val="folHlink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95400" y="4953000"/>
            <a:ext cx="647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4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Recursion</a:t>
            </a:r>
            <a:endParaRPr lang="en-US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kern="0" dirty="0" smtClean="0">
                <a:latin typeface="Helvetica" panose="020B0604020202020204" pitchFamily="34" charset="0"/>
              </a:rPr>
              <a:t/>
            </a:r>
            <a:br>
              <a:rPr lang="en-US" kern="0" dirty="0" smtClean="0">
                <a:latin typeface="Helvetica" panose="020B0604020202020204" pitchFamily="34" charset="0"/>
              </a:rPr>
            </a:br>
            <a:endParaRPr lang="en-US" kern="0" dirty="0" smtClean="0">
              <a:latin typeface="Helvetica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Breakdown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952500" y="3886200"/>
            <a:ext cx="77724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Here, we see that we start at the top level, factorial(3), and simplify the problem into </a:t>
            </a:r>
            <a:br>
              <a:rPr lang="en-US" sz="2800" smtClean="0"/>
            </a:br>
            <a:r>
              <a:rPr lang="en-US" sz="2800" smtClean="0"/>
              <a:t>3 x factorial(2).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Now, we have a slightly less complicated problem in factorial(2), and we simplify this problem into 2 x factorial(1).</a:t>
            </a:r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2865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fld id="{3403B973-F2AE-4FA9-B1D6-C3600652617F}" type="slidenum">
              <a:rPr lang="en-US" sz="900" smtClean="0">
                <a:solidFill>
                  <a:schemeClr val="folHlink"/>
                </a:solidFill>
              </a:rPr>
              <a:pPr>
                <a:buClrTx/>
                <a:buSzTx/>
                <a:buFont typeface="Wingdings" panose="05000000000000000000" pitchFamily="2" charset="2"/>
                <a:buNone/>
              </a:pPr>
              <a:t>10</a:t>
            </a:fld>
            <a:endParaRPr lang="en-US" sz="900" smtClean="0">
              <a:solidFill>
                <a:schemeClr val="folHlink"/>
              </a:solidFill>
            </a:endParaRPr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447800"/>
            <a:ext cx="5562600" cy="232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Breakdown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3733800"/>
            <a:ext cx="7772400" cy="19415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We continue this process until we are able to reach a problem that has a known solution.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 this case, that known solution is factorial(0) = 1.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functions then return in reverse order to complete the solution. 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fld id="{A5416410-9AC2-4227-937F-7140C1E0D4DB}" type="slidenum">
              <a:rPr lang="en-US" sz="900" smtClean="0">
                <a:solidFill>
                  <a:schemeClr val="folHlink"/>
                </a:solidFill>
              </a:rPr>
              <a:pPr>
                <a:buClrTx/>
                <a:buSzTx/>
                <a:buFont typeface="Wingdings" panose="05000000000000000000" pitchFamily="2" charset="2"/>
                <a:buNone/>
              </a:pPr>
              <a:t>11</a:t>
            </a:fld>
            <a:endParaRPr lang="en-US" sz="900" smtClean="0">
              <a:solidFill>
                <a:schemeClr val="folHlink"/>
              </a:solidFill>
            </a:endParaRPr>
          </a:p>
        </p:txBody>
      </p:sp>
      <p:pic>
        <p:nvPicPr>
          <p:cNvPr id="409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95400"/>
            <a:ext cx="5562600" cy="232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Breakdown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8763000" cy="3886200"/>
          </a:xfrm>
        </p:spPr>
        <p:txBody>
          <a:bodyPr/>
          <a:lstStyle/>
          <a:p>
            <a:pPr eaLnBrk="1" hangingPunct="1"/>
            <a:r>
              <a:rPr lang="en-US" smtClean="0"/>
              <a:t>This known solution is called the </a:t>
            </a:r>
            <a:r>
              <a:rPr lang="en-US" b="1" i="1" smtClean="0"/>
              <a:t>base case</a:t>
            </a:r>
            <a:r>
              <a:rPr lang="en-US" smtClean="0"/>
              <a:t>.</a:t>
            </a:r>
          </a:p>
          <a:p>
            <a:pPr eaLnBrk="1" hangingPunct="1"/>
            <a:r>
              <a:rPr lang="en-US" smtClean="0"/>
              <a:t>Every recursive algorithm must have a base case to simplify to.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mtClean="0"/>
              <a:t>Otherwise, the algorithm would run forever (or until the computer ran out of memory).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477000" y="61722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fld id="{491718CE-B2A8-4781-B4BC-76F2E4AE088D}" type="slidenum">
              <a:rPr lang="en-US" sz="900" smtClean="0">
                <a:solidFill>
                  <a:schemeClr val="folHlink"/>
                </a:solidFill>
              </a:rPr>
              <a:pPr>
                <a:buClrTx/>
                <a:buSzTx/>
                <a:buFont typeface="Wingdings" panose="05000000000000000000" pitchFamily="2" charset="2"/>
                <a:buNone/>
              </a:pPr>
              <a:t>12</a:t>
            </a:fld>
            <a:endParaRPr lang="en-US" sz="90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/>
          <a:lstStyle/>
          <a:p>
            <a:pPr eaLnBrk="1" hangingPunct="1"/>
            <a:r>
              <a:rPr lang="en-US" smtClean="0"/>
              <a:t>Breakdown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pPr eaLnBrk="1" hangingPunct="1"/>
            <a:r>
              <a:rPr lang="en-US" smtClean="0"/>
              <a:t>The other parts of the algorithm, excluding the base case, are known as the general case.</a:t>
            </a:r>
          </a:p>
          <a:p>
            <a:pPr eaLnBrk="1" hangingPunct="1"/>
            <a:endParaRPr lang="en-US" sz="1800" smtClean="0"/>
          </a:p>
          <a:p>
            <a:pPr eaLnBrk="1" hangingPunct="1"/>
            <a:r>
              <a:rPr lang="en-US" smtClean="0"/>
              <a:t>For example:</a:t>
            </a:r>
            <a:br>
              <a:rPr lang="en-US" smtClean="0"/>
            </a:br>
            <a:r>
              <a:rPr lang="en-US" smtClean="0"/>
              <a:t>	3 x factorial(2) </a:t>
            </a:r>
            <a:r>
              <a:rPr lang="en-US" smtClean="0">
                <a:sym typeface="Wingdings" panose="05000000000000000000" pitchFamily="2" charset="2"/>
              </a:rPr>
              <a:t> general case</a:t>
            </a:r>
            <a:br>
              <a:rPr lang="en-US" smtClean="0">
                <a:sym typeface="Wingdings" panose="05000000000000000000" pitchFamily="2" charset="2"/>
              </a:rPr>
            </a:br>
            <a:r>
              <a:rPr lang="en-US" smtClean="0">
                <a:sym typeface="Wingdings" panose="05000000000000000000" pitchFamily="2" charset="2"/>
              </a:rPr>
              <a:t>	2 x factorial(1)  general case</a:t>
            </a:r>
            <a:br>
              <a:rPr lang="en-US" smtClean="0">
                <a:sym typeface="Wingdings" panose="05000000000000000000" pitchFamily="2" charset="2"/>
              </a:rPr>
            </a:br>
            <a:r>
              <a:rPr lang="en-US" smtClean="0">
                <a:sym typeface="Wingdings" panose="05000000000000000000" pitchFamily="2" charset="2"/>
              </a:rPr>
              <a:t>	etc …</a:t>
            </a:r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59436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fld id="{4CDD4E62-9092-4B1D-937D-DABF937EF02A}" type="slidenum">
              <a:rPr lang="en-US" sz="900" smtClean="0">
                <a:solidFill>
                  <a:schemeClr val="folHlink"/>
                </a:solidFill>
              </a:rPr>
              <a:pPr>
                <a:buClrTx/>
                <a:buSzTx/>
                <a:buFont typeface="Wingdings" panose="05000000000000000000" pitchFamily="2" charset="2"/>
                <a:buNone/>
              </a:pPr>
              <a:t>13</a:t>
            </a:fld>
            <a:endParaRPr lang="en-US" sz="90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/>
          <a:lstStyle/>
          <a:p>
            <a:pPr eaLnBrk="1" hangingPunct="1"/>
            <a:r>
              <a:rPr lang="en-US" smtClean="0"/>
              <a:t>Breakdown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8915400" cy="4840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After looking at both iterative and recursive methods, it appears that the recursive method is much longer and more difficult.</a:t>
            </a:r>
          </a:p>
          <a:p>
            <a:pPr eaLnBrk="1" hangingPunct="1">
              <a:lnSpc>
                <a:spcPct val="90000"/>
              </a:lnSpc>
            </a:pPr>
            <a:endParaRPr lang="en-US" sz="1100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If that’s the case, then why would we ever use recursion?</a:t>
            </a:r>
          </a:p>
          <a:p>
            <a:pPr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It turns out that recursive techniques, although more complicated to solve by hand, are very simple and elegant to implement in a computer.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59436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fld id="{C47A429A-A49F-491F-A374-F2051AEC2BFB}" type="slidenum">
              <a:rPr lang="en-US" sz="900" smtClean="0">
                <a:solidFill>
                  <a:schemeClr val="folHlink"/>
                </a:solidFill>
              </a:rPr>
              <a:pPr>
                <a:buClrTx/>
                <a:buSzTx/>
                <a:buFont typeface="Wingdings" panose="05000000000000000000" pitchFamily="2" charset="2"/>
                <a:buNone/>
              </a:pPr>
              <a:t>14</a:t>
            </a:fld>
            <a:endParaRPr lang="en-US" sz="90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/>
          <a:lstStyle/>
          <a:p>
            <a:pPr eaLnBrk="1" hangingPunct="1"/>
            <a:r>
              <a:rPr lang="en-US" smtClean="0"/>
              <a:t>Iteration vs. Recursion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991600" cy="3886200"/>
          </a:xfrm>
        </p:spPr>
        <p:txBody>
          <a:bodyPr/>
          <a:lstStyle/>
          <a:p>
            <a:pPr eaLnBrk="1" hangingPunct="1"/>
            <a:r>
              <a:rPr lang="en-US" smtClean="0"/>
              <a:t>Now that we know the difference between an iterative algorithm and a recursive algorithm, we will develop both an iterative and a recursive algorithm to calculate the factorial of a number.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We will then compare the 2 algorithms.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59436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fld id="{B7084C2D-AC28-4A12-8C14-E6B70D187142}" type="slidenum">
              <a:rPr lang="en-US" sz="900" smtClean="0">
                <a:solidFill>
                  <a:schemeClr val="folHlink"/>
                </a:solidFill>
              </a:rPr>
              <a:pPr>
                <a:buClrTx/>
                <a:buSzTx/>
                <a:buFont typeface="Wingdings" panose="05000000000000000000" pitchFamily="2" charset="2"/>
                <a:buNone/>
              </a:pPr>
              <a:t>15</a:t>
            </a:fld>
            <a:endParaRPr lang="en-US" sz="90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/>
          <a:lstStyle/>
          <a:p>
            <a:pPr eaLnBrk="1" hangingPunct="1"/>
            <a:r>
              <a:rPr lang="en-US" smtClean="0"/>
              <a:t>Iterative Algorithm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3886200" cy="4648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chemeClr val="tx2"/>
                </a:solidFill>
              </a:rPr>
              <a:t>factorial(n)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chemeClr val="tx2"/>
                </a:solidFill>
              </a:rPr>
              <a:t>	i =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chemeClr val="tx2"/>
                </a:solidFill>
              </a:rPr>
              <a:t>	factN =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chemeClr val="tx2"/>
                </a:solidFill>
              </a:rPr>
              <a:t>	loop (i &lt;= n)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chemeClr val="tx2"/>
                </a:solidFill>
              </a:rPr>
              <a:t>		factN = factN * i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chemeClr val="tx2"/>
                </a:solidFill>
              </a:rPr>
              <a:t>		i = i + 1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chemeClr val="tx2"/>
                </a:solidFill>
              </a:rPr>
              <a:t>	end loop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chemeClr val="tx2"/>
                </a:solidFill>
              </a:rPr>
              <a:t>	return factN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59436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fld id="{A9E892BA-9410-43FB-9D76-D91B2DF28C77}" type="slidenum">
              <a:rPr lang="en-US" sz="900" smtClean="0">
                <a:solidFill>
                  <a:schemeClr val="folHlink"/>
                </a:solidFill>
              </a:rPr>
              <a:pPr>
                <a:buClrTx/>
                <a:buSzTx/>
                <a:buFont typeface="Wingdings" panose="05000000000000000000" pitchFamily="2" charset="2"/>
                <a:buNone/>
              </a:pPr>
              <a:t>16</a:t>
            </a:fld>
            <a:endParaRPr lang="en-US" sz="900" smtClean="0">
              <a:solidFill>
                <a:schemeClr val="folHlink"/>
              </a:solidFill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4038600" y="1752600"/>
            <a:ext cx="4800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</a:rPr>
              <a:t>	The iterative solution is very straightforward.  We simply loop through all the integers between 1 and n and multiply them together.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1371600"/>
          </a:xfrm>
        </p:spPr>
        <p:txBody>
          <a:bodyPr/>
          <a:lstStyle/>
          <a:p>
            <a:pPr eaLnBrk="1" hangingPunct="1"/>
            <a:r>
              <a:rPr lang="en-US" smtClean="0"/>
              <a:t>Recursive Algorithm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52578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factorial(n)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	if (n = 0)</a:t>
            </a:r>
            <a:br>
              <a:rPr lang="en-US" smtClean="0">
                <a:solidFill>
                  <a:schemeClr val="tx2"/>
                </a:solidFill>
              </a:rPr>
            </a:br>
            <a:r>
              <a:rPr lang="en-US" smtClean="0">
                <a:solidFill>
                  <a:schemeClr val="tx2"/>
                </a:solidFill>
              </a:rPr>
              <a:t>	return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	else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		return n*factorial(n-1)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	end if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477000" y="59436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fld id="{D596B6F5-C4D5-4DCC-BF86-9BA53BF7EF76}" type="slidenum">
              <a:rPr lang="en-US" sz="900" smtClean="0">
                <a:solidFill>
                  <a:schemeClr val="folHlink"/>
                </a:solidFill>
              </a:rPr>
              <a:pPr>
                <a:buClrTx/>
                <a:buSzTx/>
                <a:buFont typeface="Wingdings" panose="05000000000000000000" pitchFamily="2" charset="2"/>
                <a:buNone/>
              </a:pPr>
              <a:t>17</a:t>
            </a:fld>
            <a:endParaRPr lang="en-US" sz="900" smtClean="0">
              <a:solidFill>
                <a:schemeClr val="folHlink"/>
              </a:solidFill>
            </a:endParaRP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3657600" y="1447800"/>
            <a:ext cx="5410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</a:rPr>
              <a:t>	Note how much simpler the code for the recursive version of the algorithm is as compared with the iterative version </a:t>
            </a:r>
            <a:r>
              <a:rPr lang="en-US">
                <a:latin typeface="Tahoma" panose="020B0604030504040204" pitchFamily="34" charset="0"/>
                <a:sym typeface="Wingdings" panose="05000000000000000000" pitchFamily="2" charset="2"/>
              </a:rPr>
              <a:t>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>
              <a:latin typeface="Tahoma" panose="020B0604030504040204" pitchFamily="34" charset="0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</a:rPr>
              <a:t>	we have eliminated the loop and implemented the algorithm with 1 ‘if’ statement.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/>
          <a:lstStyle/>
          <a:p>
            <a:r>
              <a:rPr lang="en-US" smtClean="0"/>
              <a:t>How Recursion Works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839200" cy="4419600"/>
          </a:xfrm>
        </p:spPr>
        <p:txBody>
          <a:bodyPr/>
          <a:lstStyle/>
          <a:p>
            <a:r>
              <a:rPr lang="en-US" smtClean="0"/>
              <a:t>To truly understand how recursion works, we need to first explore how any function call works.</a:t>
            </a:r>
          </a:p>
          <a:p>
            <a:endParaRPr lang="en-US" sz="1200" smtClean="0"/>
          </a:p>
          <a:p>
            <a:r>
              <a:rPr lang="en-US" smtClean="0"/>
              <a:t>When a program calls a subroutine (function) the current function must suspend its processing.</a:t>
            </a:r>
          </a:p>
          <a:p>
            <a:endParaRPr lang="en-US" sz="1600" smtClean="0"/>
          </a:p>
          <a:p>
            <a:r>
              <a:rPr lang="en-US" smtClean="0"/>
              <a:t>The called function then takes over control of the program.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59436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buClrTx/>
              <a:buSzTx/>
              <a:buFont typeface="Wingdings" panose="05000000000000000000" pitchFamily="2" charset="2"/>
              <a:buNone/>
            </a:pPr>
            <a:fld id="{84B1CF3B-3C55-4156-A89D-4895928F8107}" type="slidenum">
              <a:rPr lang="en-US" sz="2400" smtClean="0">
                <a:latin typeface="Tahoma" panose="020B0604030504040204" pitchFamily="34" charset="0"/>
              </a:rPr>
              <a:pPr eaLnBrk="0" hangingPunct="0">
                <a:buClrTx/>
                <a:buSzTx/>
                <a:buFont typeface="Wingdings" panose="05000000000000000000" pitchFamily="2" charset="2"/>
                <a:buNone/>
              </a:pPr>
              <a:t>18</a:t>
            </a:fld>
            <a:endParaRPr lang="en-US" sz="2400" smtClean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/>
          <a:lstStyle/>
          <a:p>
            <a:pPr eaLnBrk="1" hangingPunct="1"/>
            <a:r>
              <a:rPr lang="en-US" smtClean="0"/>
              <a:t>How Recursion Works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8392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When the function is finished, it needs to return to the function that called it.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calling function then ‘wakes up’ and continues processing.</a:t>
            </a:r>
          </a:p>
          <a:p>
            <a:pPr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One important point in this interaction is that, unless changed through call-by- reference, all local data in the calling module must remain unchanged.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59436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fld id="{012BF3D0-5F15-4FEF-AC9F-0571CE40F1EF}" type="slidenum">
              <a:rPr lang="en-US" sz="900" smtClean="0">
                <a:solidFill>
                  <a:schemeClr val="folHlink"/>
                </a:solidFill>
              </a:rPr>
              <a:pPr>
                <a:buClrTx/>
                <a:buSzTx/>
                <a:buFont typeface="Wingdings" panose="05000000000000000000" pitchFamily="2" charset="2"/>
                <a:buNone/>
              </a:pPr>
              <a:t>19</a:t>
            </a:fld>
            <a:endParaRPr lang="en-US" sz="90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20688" y="152400"/>
            <a:ext cx="8229600" cy="1371600"/>
          </a:xfrm>
        </p:spPr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51000"/>
            <a:ext cx="9144000" cy="4611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repetitive algorithm is simply code that needs to be run over and over again.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 general, there are 2 approaches to writing repetitive algorithms: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Iteration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Recursion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We will define these 2 methods by use of an example.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fld id="{BC679E1C-E510-4C99-BFFC-42A6B3A33B1A}" type="slidenum">
              <a:rPr lang="en-US" sz="900" smtClean="0">
                <a:solidFill>
                  <a:schemeClr val="folHlink"/>
                </a:solidFill>
              </a:rPr>
              <a:pPr>
                <a:buClrTx/>
                <a:buSzTx/>
                <a:buFont typeface="Wingdings" panose="05000000000000000000" pitchFamily="2" charset="2"/>
                <a:buNone/>
              </a:pPr>
              <a:t>2</a:t>
            </a:fld>
            <a:endParaRPr lang="en-US" sz="900" smtClean="0">
              <a:solidFill>
                <a:schemeClr val="folHlink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/>
          <a:lstStyle/>
          <a:p>
            <a:pPr eaLnBrk="1" hangingPunct="1"/>
            <a:r>
              <a:rPr lang="en-US" smtClean="0"/>
              <a:t>How Recursion Works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8763000" cy="4611688"/>
          </a:xfrm>
        </p:spPr>
        <p:txBody>
          <a:bodyPr/>
          <a:lstStyle/>
          <a:p>
            <a:pPr eaLnBrk="1" hangingPunct="1"/>
            <a:r>
              <a:rPr lang="en-US" smtClean="0"/>
              <a:t>Therefore, when a function is called, some information needs to be saved in order to return the calling module back to its original state (i.e., the state it was in before the call).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mtClean="0"/>
              <a:t>We need to save information such as the local variables and the spot in the code to return to after the called function is finished.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59436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fld id="{17669206-CC1C-4920-9E05-132AE4482E10}" type="slidenum">
              <a:rPr lang="en-US" sz="900" smtClean="0">
                <a:solidFill>
                  <a:schemeClr val="folHlink"/>
                </a:solidFill>
              </a:rPr>
              <a:pPr>
                <a:buClrTx/>
                <a:buSzTx/>
                <a:buFont typeface="Wingdings" panose="05000000000000000000" pitchFamily="2" charset="2"/>
                <a:buNone/>
              </a:pPr>
              <a:t>20</a:t>
            </a:fld>
            <a:endParaRPr lang="en-US" sz="90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/>
          <a:lstStyle/>
          <a:p>
            <a:pPr eaLnBrk="1" hangingPunct="1"/>
            <a:r>
              <a:rPr lang="en-US" smtClean="0"/>
              <a:t>How Recursion Works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686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To do recursion  we use a stack.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Before a function is called, all relevant data is stored in a </a:t>
            </a:r>
            <a:r>
              <a:rPr lang="en-US" b="1" i="1" smtClean="0"/>
              <a:t>stackframe</a:t>
            </a:r>
            <a:r>
              <a:rPr lang="en-US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This stackframe is then pushed onto the system stack.</a:t>
            </a:r>
          </a:p>
          <a:p>
            <a:pPr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After the called function is finished, it simply pops the system stack to return to the original state.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59436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fld id="{C7F0FF4B-76BF-4F04-9322-A8E90AA7F544}" type="slidenum">
              <a:rPr lang="en-US" sz="900" smtClean="0">
                <a:solidFill>
                  <a:schemeClr val="folHlink"/>
                </a:solidFill>
              </a:rPr>
              <a:pPr>
                <a:buClrTx/>
                <a:buSzTx/>
                <a:buFont typeface="Wingdings" panose="05000000000000000000" pitchFamily="2" charset="2"/>
                <a:buNone/>
              </a:pPr>
              <a:t>21</a:t>
            </a:fld>
            <a:endParaRPr lang="en-US" sz="90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/>
          <a:lstStyle/>
          <a:p>
            <a:pPr eaLnBrk="1" hangingPunct="1"/>
            <a:r>
              <a:rPr lang="en-US" smtClean="0"/>
              <a:t>How Recursion Works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686800" cy="3886200"/>
          </a:xfrm>
        </p:spPr>
        <p:txBody>
          <a:bodyPr/>
          <a:lstStyle/>
          <a:p>
            <a:pPr eaLnBrk="1" hangingPunct="1"/>
            <a:r>
              <a:rPr lang="en-US" smtClean="0"/>
              <a:t>By using a stack, we can have functions call other functions, which can call other functions, etc.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mtClean="0"/>
              <a:t>Because the stack is a first-in, last-out data structure, as the stackframes are popped, the data comes out in the correct order.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59436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fld id="{28019184-5E92-46EC-A5C9-187F2DA566F6}" type="slidenum">
              <a:rPr lang="en-US" sz="900" smtClean="0">
                <a:solidFill>
                  <a:schemeClr val="folHlink"/>
                </a:solidFill>
              </a:rPr>
              <a:pPr>
                <a:buClrTx/>
                <a:buSzTx/>
                <a:buFont typeface="Wingdings" panose="05000000000000000000" pitchFamily="2" charset="2"/>
                <a:buNone/>
              </a:pPr>
              <a:t>22</a:t>
            </a:fld>
            <a:endParaRPr lang="en-US" sz="90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/>
          <a:lstStyle/>
          <a:p>
            <a:pPr eaLnBrk="1" hangingPunct="1"/>
            <a:r>
              <a:rPr lang="en-US" smtClean="0"/>
              <a:t>Designing Recursive Algorithms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686800" cy="4724400"/>
          </a:xfrm>
        </p:spPr>
        <p:txBody>
          <a:bodyPr/>
          <a:lstStyle/>
          <a:p>
            <a:pPr eaLnBrk="1" hangingPunct="1"/>
            <a:r>
              <a:rPr lang="en-US" smtClean="0"/>
              <a:t>We first note that all recursive algorithms have 2 parts:</a:t>
            </a:r>
          </a:p>
          <a:p>
            <a:pPr lvl="1" eaLnBrk="1" hangingPunct="1"/>
            <a:r>
              <a:rPr lang="en-US" smtClean="0"/>
              <a:t>A part that solves one part of the problem</a:t>
            </a:r>
          </a:p>
          <a:p>
            <a:pPr lvl="1" eaLnBrk="1" hangingPunct="1"/>
            <a:r>
              <a:rPr lang="en-US" smtClean="0"/>
              <a:t>A part that reduces the size of the problem</a:t>
            </a:r>
          </a:p>
          <a:p>
            <a:pPr lvl="1" eaLnBrk="1" hangingPunct="1"/>
            <a:endParaRPr lang="en-US" sz="1600" smtClean="0"/>
          </a:p>
          <a:p>
            <a:pPr eaLnBrk="1" hangingPunct="1"/>
            <a:r>
              <a:rPr lang="en-US" smtClean="0"/>
              <a:t>Every call to a recursive algorithm must either solve a part of the problem (base case) or reduce it in size (general case).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59436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fld id="{4D279876-C707-47EF-91BC-01D58E122C82}" type="slidenum">
              <a:rPr lang="en-US" sz="900" smtClean="0">
                <a:solidFill>
                  <a:schemeClr val="folHlink"/>
                </a:solidFill>
              </a:rPr>
              <a:pPr>
                <a:buClrTx/>
                <a:buSzTx/>
                <a:buFont typeface="Wingdings" panose="05000000000000000000" pitchFamily="2" charset="2"/>
                <a:buNone/>
              </a:pPr>
              <a:t>23</a:t>
            </a:fld>
            <a:endParaRPr lang="en-US" sz="90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/>
          <a:lstStyle/>
          <a:p>
            <a:pPr eaLnBrk="1" hangingPunct="1"/>
            <a:r>
              <a:rPr lang="en-US" smtClean="0"/>
              <a:t>Designing Recursive Algorithms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12913"/>
            <a:ext cx="8610600" cy="4840287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mtClean="0"/>
              <a:t>Design rules: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arenR"/>
            </a:pPr>
            <a:r>
              <a:rPr lang="en-US" smtClean="0"/>
              <a:t>Determine the base case.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arenR"/>
            </a:pPr>
            <a:r>
              <a:rPr lang="en-US" smtClean="0"/>
              <a:t>Determine the general case.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arenR"/>
            </a:pPr>
            <a:r>
              <a:rPr lang="en-US" smtClean="0"/>
              <a:t>Combine the base case and the general case into an algorithm.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mtClean="0"/>
              <a:t>When combining the 2 parts of the algorithm, we must make sure that we either reduce the size of the problem (i.e., move it closer to the base case) or reach the base case.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59436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fld id="{DBD4EC6F-01FF-4AC0-98AD-89AE69E4A340}" type="slidenum">
              <a:rPr lang="en-US" sz="900" smtClean="0">
                <a:solidFill>
                  <a:schemeClr val="folHlink"/>
                </a:solidFill>
              </a:rPr>
              <a:pPr>
                <a:buClrTx/>
                <a:buSzTx/>
                <a:buFont typeface="Wingdings" panose="05000000000000000000" pitchFamily="2" charset="2"/>
                <a:buNone/>
              </a:pPr>
              <a:t>24</a:t>
            </a:fld>
            <a:endParaRPr lang="en-US" sz="90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82296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8686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3" y="381000"/>
            <a:ext cx="9144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7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20938"/>
            <a:ext cx="9144000" cy="439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Example-Fibonanci series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735138"/>
            <a:ext cx="8686800" cy="48942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 err="1" smtClean="0"/>
              <a:t>Fibonnacci</a:t>
            </a:r>
            <a:r>
              <a:rPr lang="en-US" sz="2800" b="1" dirty="0" smtClean="0"/>
              <a:t> Sequence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0, 1, 1, 2, 3, 5, 8, 13, 21, 34, . . . . . . . .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Each element is the sum of the two preceding elements with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 smtClean="0"/>
              <a:t>fib(0) = 0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 smtClean="0"/>
              <a:t>fib(1) = 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 smtClean="0"/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 smtClean="0"/>
              <a:t>   fib(n) = n 				         if n ==0 or n ==1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 smtClean="0"/>
              <a:t>	fib(n) = fib(n-2) + fib(n-1)		if n &gt;= 2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800" dirty="0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fld id="{A75072A7-BADA-4B9E-A8A6-0E6F0D2D3765}" type="slidenum">
              <a:rPr lang="en-US" sz="900" smtClean="0">
                <a:solidFill>
                  <a:schemeClr val="folHlink"/>
                </a:solidFill>
              </a:rPr>
              <a:pPr>
                <a:buClrTx/>
                <a:buSzTx/>
                <a:buFont typeface="Wingdings" panose="05000000000000000000" pitchFamily="2" charset="2"/>
                <a:buNone/>
              </a:pPr>
              <a:t>28</a:t>
            </a:fld>
            <a:endParaRPr lang="en-US" sz="90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6248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/>
          <a:lstStyle/>
          <a:p>
            <a:pPr eaLnBrk="1" hangingPunct="1"/>
            <a:r>
              <a:rPr lang="en-US" smtClean="0"/>
              <a:t>Recursion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524000"/>
            <a:ext cx="8686800" cy="6705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200" dirty="0" smtClean="0"/>
              <a:t>A </a:t>
            </a:r>
            <a:r>
              <a:rPr lang="en-US" altLang="en-US" sz="2200" b="1" dirty="0" smtClean="0"/>
              <a:t>recursive procedure</a:t>
            </a:r>
            <a:r>
              <a:rPr lang="en-US" altLang="en-US" sz="2200" dirty="0" smtClean="0"/>
              <a:t> is a procedure which calls itself.</a:t>
            </a:r>
          </a:p>
          <a:p>
            <a:pPr eaLnBrk="1" hangingPunct="1">
              <a:defRPr/>
            </a:pPr>
            <a:r>
              <a:rPr lang="en-US" altLang="en-US" sz="2200" dirty="0" smtClean="0"/>
              <a:t>A </a:t>
            </a:r>
            <a:r>
              <a:rPr lang="en-US" altLang="en-US" sz="2200" b="1" dirty="0" smtClean="0"/>
              <a:t>function</a:t>
            </a:r>
            <a:r>
              <a:rPr lang="en-US" altLang="en-US" sz="2200" dirty="0" smtClean="0"/>
              <a:t> that replicates itself again and again until the base case is not achieved.</a:t>
            </a:r>
          </a:p>
          <a:p>
            <a:pPr eaLnBrk="1" hangingPunct="1">
              <a:defRPr/>
            </a:pPr>
            <a:r>
              <a:rPr lang="en-US" altLang="en-US" sz="2200" b="1" dirty="0" smtClean="0"/>
              <a:t>Base Case</a:t>
            </a:r>
          </a:p>
          <a:p>
            <a:pPr lvl="1" eaLnBrk="1" hangingPunct="1">
              <a:defRPr/>
            </a:pPr>
            <a:r>
              <a:rPr lang="en-US" altLang="en-US" sz="2200" dirty="0" smtClean="0"/>
              <a:t>Values of the input variables for which we perform no recursive calls are called </a:t>
            </a:r>
            <a:r>
              <a:rPr lang="en-US" altLang="en-US" sz="2200" b="1" dirty="0" smtClean="0"/>
              <a:t>base cases</a:t>
            </a:r>
            <a:r>
              <a:rPr lang="en-US" altLang="en-US" sz="2200" dirty="0" smtClean="0"/>
              <a:t> (there should be at least one base case). </a:t>
            </a:r>
          </a:p>
          <a:p>
            <a:pPr lvl="1" eaLnBrk="1" hangingPunct="1">
              <a:defRPr/>
            </a:pPr>
            <a:r>
              <a:rPr lang="en-US" altLang="en-US" sz="2200" dirty="0" smtClean="0"/>
              <a:t>Every possible chain of recursive calls </a:t>
            </a:r>
            <a:r>
              <a:rPr lang="en-US" altLang="en-US" sz="2200" b="1" dirty="0" smtClean="0"/>
              <a:t>must</a:t>
            </a:r>
            <a:r>
              <a:rPr lang="en-US" altLang="en-US" sz="2200" dirty="0" smtClean="0"/>
              <a:t> eventually reach a base case.</a:t>
            </a:r>
          </a:p>
          <a:p>
            <a:pPr eaLnBrk="1" hangingPunct="1">
              <a:defRPr/>
            </a:pPr>
            <a:r>
              <a:rPr lang="en-US" sz="2200" b="1" dirty="0" smtClean="0"/>
              <a:t>Recursive</a:t>
            </a:r>
          </a:p>
          <a:p>
            <a:pPr lvl="1" eaLnBrk="1" hangingPunct="1">
              <a:defRPr/>
            </a:pPr>
            <a:r>
              <a:rPr lang="en-US" altLang="en-US" sz="2200" dirty="0" smtClean="0"/>
              <a:t>Calls to the current method. </a:t>
            </a:r>
          </a:p>
          <a:p>
            <a:pPr lvl="1" eaLnBrk="1" hangingPunct="1">
              <a:defRPr/>
            </a:pPr>
            <a:r>
              <a:rPr lang="en-US" altLang="en-US" sz="2200" dirty="0" smtClean="0"/>
              <a:t>Each recursive call should be defined so that it makes progress towards a base case.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fld id="{17796DC4-F451-43FA-8AF1-3F4869278103}" type="slidenum">
              <a:rPr lang="en-US" sz="900" smtClean="0">
                <a:solidFill>
                  <a:schemeClr val="folHlink"/>
                </a:solidFill>
              </a:rPr>
              <a:pPr>
                <a:buClrTx/>
                <a:buSzTx/>
                <a:buFont typeface="Wingdings" panose="05000000000000000000" pitchFamily="2" charset="2"/>
                <a:buNone/>
              </a:pPr>
              <a:t>3</a:t>
            </a:fld>
            <a:endParaRPr lang="en-US" sz="90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z="2800" b="1" smtClean="0"/>
              <a:t>Fibonacci Sequence (recursive definition 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4738" y="1633538"/>
            <a:ext cx="6994525" cy="3603625"/>
          </a:xfrm>
        </p:spPr>
        <p:txBody>
          <a:bodyPr/>
          <a:lstStyle/>
          <a:p>
            <a:pPr marL="609600" indent="-609600"/>
            <a:r>
              <a:rPr lang="en-US" smtClean="0"/>
              <a:t>         Fib(n)</a:t>
            </a:r>
          </a:p>
          <a:p>
            <a:pPr marL="609600" indent="-609600">
              <a:buClr>
                <a:srgbClr val="7F8F82"/>
              </a:buClr>
              <a:buFontTx/>
              <a:buAutoNum type="arabicPeriod"/>
            </a:pPr>
            <a:r>
              <a:rPr lang="en-US" smtClean="0"/>
              <a:t>         </a:t>
            </a:r>
            <a:r>
              <a:rPr lang="en-US" b="1" smtClean="0"/>
              <a:t>if</a:t>
            </a:r>
            <a:r>
              <a:rPr lang="en-US" smtClean="0"/>
              <a:t>(n&lt;2)</a:t>
            </a:r>
          </a:p>
          <a:p>
            <a:pPr marL="609600" indent="-609600">
              <a:buClr>
                <a:srgbClr val="7F8F82"/>
              </a:buClr>
              <a:buFontTx/>
              <a:buAutoNum type="arabicPeriod"/>
            </a:pPr>
            <a:r>
              <a:rPr lang="en-US" b="1" smtClean="0">
                <a:solidFill>
                  <a:schemeClr val="tx2"/>
                </a:solidFill>
              </a:rPr>
              <a:t>             return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smtClean="0"/>
              <a:t>n</a:t>
            </a:r>
          </a:p>
          <a:p>
            <a:pPr marL="609600" indent="-609600">
              <a:buClr>
                <a:srgbClr val="7F8F82"/>
              </a:buClr>
              <a:buFontTx/>
              <a:buAutoNum type="arabicPeriod"/>
            </a:pPr>
            <a:r>
              <a:rPr lang="en-US" b="1" smtClean="0"/>
              <a:t>         else</a:t>
            </a:r>
            <a:r>
              <a:rPr lang="en-US" smtClean="0"/>
              <a:t> </a:t>
            </a:r>
          </a:p>
          <a:p>
            <a:pPr marL="609600" indent="-609600">
              <a:buClr>
                <a:srgbClr val="7F8F82"/>
              </a:buClr>
              <a:buFontTx/>
              <a:buAutoNum type="arabicPeriod"/>
            </a:pPr>
            <a:r>
              <a:rPr lang="en-US" smtClean="0"/>
              <a:t>            </a:t>
            </a:r>
            <a:r>
              <a:rPr lang="en-US" b="1" smtClean="0">
                <a:solidFill>
                  <a:schemeClr val="tx2"/>
                </a:solidFill>
              </a:rPr>
              <a:t> return </a:t>
            </a:r>
            <a:r>
              <a:rPr lang="en-US" smtClean="0"/>
              <a:t>Fib(n-1)+Fib(n-2)</a:t>
            </a:r>
          </a:p>
        </p:txBody>
      </p:sp>
      <p:sp>
        <p:nvSpPr>
          <p:cNvPr id="2" name="Rectangle 1"/>
          <p:cNvSpPr/>
          <p:nvPr/>
        </p:nvSpPr>
        <p:spPr>
          <a:xfrm>
            <a:off x="2433638" y="5237163"/>
            <a:ext cx="4287837" cy="5857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i="1" dirty="0">
                <a:solidFill>
                  <a:schemeClr val="bg2">
                    <a:lumMod val="75000"/>
                  </a:schemeClr>
                </a:solidFill>
              </a:rPr>
              <a:t> T(n)=</a:t>
            </a:r>
            <a:r>
              <a:rPr lang="el-GR" sz="3200" b="1" i="1" dirty="0">
                <a:solidFill>
                  <a:schemeClr val="bg2">
                    <a:lumMod val="75000"/>
                  </a:schemeClr>
                </a:solidFill>
              </a:rPr>
              <a:t>Θ</a:t>
            </a:r>
            <a:r>
              <a:rPr lang="en-US" sz="3200" b="1" i="1" dirty="0">
                <a:solidFill>
                  <a:schemeClr val="bg2">
                    <a:lumMod val="75000"/>
                  </a:schemeClr>
                </a:solidFill>
              </a:rPr>
              <a:t>(1.618</a:t>
            </a:r>
            <a:r>
              <a:rPr lang="en-US" sz="3200" b="1" i="1" baseline="30000" dirty="0">
                <a:solidFill>
                  <a:schemeClr val="bg2">
                    <a:lumMod val="75000"/>
                  </a:schemeClr>
                </a:solidFill>
              </a:rPr>
              <a:t>n</a:t>
            </a:r>
            <a:r>
              <a:rPr lang="en-US" sz="3200" b="1" i="1" dirty="0">
                <a:solidFill>
                  <a:schemeClr val="bg2">
                    <a:lumMod val="75000"/>
                  </a:schemeClr>
                </a:solidFill>
              </a:rPr>
              <a:t>)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Recursive Programming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smtClean="0"/>
              <a:t>Fibonnacci Sequence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smtClean="0"/>
              <a:t>	fib(n) = n 				if n ==0 or n ==1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smtClean="0"/>
              <a:t>	fib(n) = fib(n-2) + fib(n-1)		if n &gt;= 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smtClean="0"/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smtClean="0"/>
              <a:t>int fib(int n)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smtClean="0"/>
              <a:t>	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smtClean="0"/>
              <a:t>		if(n == 0 || n == 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smtClean="0"/>
              <a:t>			return n;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smtClean="0"/>
              <a:t>		else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smtClean="0"/>
              <a:t>			return fib(n-2) + fib(n-1)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smtClean="0"/>
              <a:t>	}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fld id="{2168A73F-163F-4D75-B3DB-DA4EB6F548AD}" type="slidenum">
              <a:rPr lang="en-US" sz="900" smtClean="0">
                <a:solidFill>
                  <a:schemeClr val="folHlink"/>
                </a:solidFill>
              </a:rPr>
              <a:pPr>
                <a:buClrTx/>
                <a:buSzTx/>
                <a:buFont typeface="Wingdings" panose="05000000000000000000" pitchFamily="2" charset="2"/>
                <a:buNone/>
              </a:pPr>
              <a:t>31</a:t>
            </a:fld>
            <a:endParaRPr lang="en-US" sz="90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1" fill="hold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Problem To Be Solved</a:t>
            </a:r>
          </a:p>
        </p:txBody>
      </p:sp>
      <p:sp>
        <p:nvSpPr>
          <p:cNvPr id="64515" name="Slide Number Placeholder 3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fld id="{C461C724-6D89-4CC5-A481-E6CAAD4B6F0A}" type="slidenum">
              <a:rPr lang="en-US" sz="900" smtClean="0">
                <a:solidFill>
                  <a:schemeClr val="folHlink"/>
                </a:solidFill>
              </a:rPr>
              <a:pPr>
                <a:buClrTx/>
                <a:buSzTx/>
                <a:buFont typeface="Wingdings" panose="05000000000000000000" pitchFamily="2" charset="2"/>
                <a:buNone/>
              </a:pPr>
              <a:t>32</a:t>
            </a:fld>
            <a:endParaRPr lang="en-US" sz="900" smtClean="0">
              <a:solidFill>
                <a:schemeClr val="folHlink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09600" y="2209800"/>
            <a:ext cx="8229600" cy="4572000"/>
            <a:chOff x="576" y="1440"/>
            <a:chExt cx="5184" cy="2880"/>
          </a:xfrm>
        </p:grpSpPr>
        <p:sp>
          <p:nvSpPr>
            <p:cNvPr id="64517" name="Line 4"/>
            <p:cNvSpPr>
              <a:spLocks noChangeShapeType="1"/>
            </p:cNvSpPr>
            <p:nvPr/>
          </p:nvSpPr>
          <p:spPr bwMode="auto">
            <a:xfrm flipH="1">
              <a:off x="1274" y="1632"/>
              <a:ext cx="694" cy="3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18" name="Line 5"/>
            <p:cNvSpPr>
              <a:spLocks noChangeShapeType="1"/>
            </p:cNvSpPr>
            <p:nvPr/>
          </p:nvSpPr>
          <p:spPr bwMode="auto">
            <a:xfrm>
              <a:off x="2268" y="1695"/>
              <a:ext cx="1224" cy="3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19" name="Line 6"/>
            <p:cNvSpPr>
              <a:spLocks noChangeShapeType="1"/>
            </p:cNvSpPr>
            <p:nvPr/>
          </p:nvSpPr>
          <p:spPr bwMode="auto">
            <a:xfrm flipH="1">
              <a:off x="662" y="2172"/>
              <a:ext cx="306" cy="4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0" name="Line 7"/>
            <p:cNvSpPr>
              <a:spLocks noChangeShapeType="1"/>
            </p:cNvSpPr>
            <p:nvPr/>
          </p:nvSpPr>
          <p:spPr bwMode="auto">
            <a:xfrm>
              <a:off x="1427" y="2172"/>
              <a:ext cx="153" cy="4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1" name="Line 8"/>
            <p:cNvSpPr>
              <a:spLocks noChangeShapeType="1"/>
            </p:cNvSpPr>
            <p:nvPr/>
          </p:nvSpPr>
          <p:spPr bwMode="auto">
            <a:xfrm flipH="1">
              <a:off x="1274" y="2968"/>
              <a:ext cx="153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2" name="Line 9"/>
            <p:cNvSpPr>
              <a:spLocks noChangeShapeType="1"/>
            </p:cNvSpPr>
            <p:nvPr/>
          </p:nvSpPr>
          <p:spPr bwMode="auto">
            <a:xfrm>
              <a:off x="1886" y="2968"/>
              <a:ext cx="229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3" name="Line 10"/>
            <p:cNvSpPr>
              <a:spLocks noChangeShapeType="1"/>
            </p:cNvSpPr>
            <p:nvPr/>
          </p:nvSpPr>
          <p:spPr bwMode="auto">
            <a:xfrm flipH="1">
              <a:off x="2651" y="2888"/>
              <a:ext cx="229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4" name="Line 11"/>
            <p:cNvSpPr>
              <a:spLocks noChangeShapeType="1"/>
            </p:cNvSpPr>
            <p:nvPr/>
          </p:nvSpPr>
          <p:spPr bwMode="auto">
            <a:xfrm>
              <a:off x="3263" y="2809"/>
              <a:ext cx="229" cy="5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5" name="Line 12"/>
            <p:cNvSpPr>
              <a:spLocks noChangeShapeType="1"/>
            </p:cNvSpPr>
            <p:nvPr/>
          </p:nvSpPr>
          <p:spPr bwMode="auto">
            <a:xfrm flipH="1">
              <a:off x="4104" y="2809"/>
              <a:ext cx="153" cy="5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6" name="Line 13"/>
            <p:cNvSpPr>
              <a:spLocks noChangeShapeType="1"/>
            </p:cNvSpPr>
            <p:nvPr/>
          </p:nvSpPr>
          <p:spPr bwMode="auto">
            <a:xfrm>
              <a:off x="4716" y="2729"/>
              <a:ext cx="230" cy="6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7" name="Line 14"/>
            <p:cNvSpPr>
              <a:spLocks noChangeShapeType="1"/>
            </p:cNvSpPr>
            <p:nvPr/>
          </p:nvSpPr>
          <p:spPr bwMode="auto">
            <a:xfrm flipH="1">
              <a:off x="3186" y="2252"/>
              <a:ext cx="230" cy="3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8" name="Line 15"/>
            <p:cNvSpPr>
              <a:spLocks noChangeShapeType="1"/>
            </p:cNvSpPr>
            <p:nvPr/>
          </p:nvSpPr>
          <p:spPr bwMode="auto">
            <a:xfrm>
              <a:off x="3875" y="2252"/>
              <a:ext cx="459" cy="3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9" name="Line 16"/>
            <p:cNvSpPr>
              <a:spLocks noChangeShapeType="1"/>
            </p:cNvSpPr>
            <p:nvPr/>
          </p:nvSpPr>
          <p:spPr bwMode="auto">
            <a:xfrm flipH="1">
              <a:off x="4487" y="3408"/>
              <a:ext cx="217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0" name="Line 17"/>
            <p:cNvSpPr>
              <a:spLocks noChangeShapeType="1"/>
            </p:cNvSpPr>
            <p:nvPr/>
          </p:nvSpPr>
          <p:spPr bwMode="auto">
            <a:xfrm>
              <a:off x="5280" y="3456"/>
              <a:ext cx="24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1" name="Oval 18"/>
            <p:cNvSpPr>
              <a:spLocks noChangeArrowheads="1"/>
            </p:cNvSpPr>
            <p:nvPr/>
          </p:nvSpPr>
          <p:spPr bwMode="auto">
            <a:xfrm>
              <a:off x="1968" y="1440"/>
              <a:ext cx="624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latin typeface="Tahoma" panose="020B0604030504040204" pitchFamily="34" charset="0"/>
                </a:rPr>
                <a:t>Fib(5)</a:t>
              </a:r>
            </a:p>
          </p:txBody>
        </p:sp>
        <p:sp>
          <p:nvSpPr>
            <p:cNvPr id="64532" name="Oval 19"/>
            <p:cNvSpPr>
              <a:spLocks noChangeArrowheads="1"/>
            </p:cNvSpPr>
            <p:nvPr/>
          </p:nvSpPr>
          <p:spPr bwMode="auto">
            <a:xfrm>
              <a:off x="912" y="1824"/>
              <a:ext cx="624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latin typeface="Tahoma" panose="020B0604030504040204" pitchFamily="34" charset="0"/>
                </a:rPr>
                <a:t>Fib(3)</a:t>
              </a:r>
            </a:p>
          </p:txBody>
        </p:sp>
        <p:sp>
          <p:nvSpPr>
            <p:cNvPr id="64533" name="Oval 20"/>
            <p:cNvSpPr>
              <a:spLocks noChangeArrowheads="1"/>
            </p:cNvSpPr>
            <p:nvPr/>
          </p:nvSpPr>
          <p:spPr bwMode="auto">
            <a:xfrm>
              <a:off x="576" y="2496"/>
              <a:ext cx="624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latin typeface="Tahoma" panose="020B0604030504040204" pitchFamily="34" charset="0"/>
                </a:rPr>
                <a:t>Fib(1)</a:t>
              </a:r>
            </a:p>
          </p:txBody>
        </p:sp>
        <p:sp>
          <p:nvSpPr>
            <p:cNvPr id="64534" name="Oval 21"/>
            <p:cNvSpPr>
              <a:spLocks noChangeArrowheads="1"/>
            </p:cNvSpPr>
            <p:nvPr/>
          </p:nvSpPr>
          <p:spPr bwMode="auto">
            <a:xfrm>
              <a:off x="1344" y="2496"/>
              <a:ext cx="624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latin typeface="Tahoma" panose="020B0604030504040204" pitchFamily="34" charset="0"/>
                </a:rPr>
                <a:t>Fib(2)</a:t>
              </a:r>
            </a:p>
          </p:txBody>
        </p:sp>
        <p:sp>
          <p:nvSpPr>
            <p:cNvPr id="64535" name="Oval 22"/>
            <p:cNvSpPr>
              <a:spLocks noChangeArrowheads="1"/>
            </p:cNvSpPr>
            <p:nvPr/>
          </p:nvSpPr>
          <p:spPr bwMode="auto">
            <a:xfrm>
              <a:off x="1008" y="3408"/>
              <a:ext cx="624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latin typeface="Tahoma" panose="020B0604030504040204" pitchFamily="34" charset="0"/>
                </a:rPr>
                <a:t>Fib(0)</a:t>
              </a:r>
            </a:p>
          </p:txBody>
        </p:sp>
        <p:sp>
          <p:nvSpPr>
            <p:cNvPr id="64536" name="Oval 23"/>
            <p:cNvSpPr>
              <a:spLocks noChangeArrowheads="1"/>
            </p:cNvSpPr>
            <p:nvPr/>
          </p:nvSpPr>
          <p:spPr bwMode="auto">
            <a:xfrm>
              <a:off x="1728" y="3408"/>
              <a:ext cx="624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latin typeface="Tahoma" panose="020B0604030504040204" pitchFamily="34" charset="0"/>
                </a:rPr>
                <a:t>Fib(1)</a:t>
              </a:r>
            </a:p>
          </p:txBody>
        </p:sp>
        <p:sp>
          <p:nvSpPr>
            <p:cNvPr id="64537" name="Oval 24"/>
            <p:cNvSpPr>
              <a:spLocks noChangeArrowheads="1"/>
            </p:cNvSpPr>
            <p:nvPr/>
          </p:nvSpPr>
          <p:spPr bwMode="auto">
            <a:xfrm>
              <a:off x="2448" y="3360"/>
              <a:ext cx="624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latin typeface="Tahoma" panose="020B0604030504040204" pitchFamily="34" charset="0"/>
                </a:rPr>
                <a:t>Fib(0)</a:t>
              </a:r>
            </a:p>
          </p:txBody>
        </p:sp>
        <p:sp>
          <p:nvSpPr>
            <p:cNvPr id="64538" name="Oval 25"/>
            <p:cNvSpPr>
              <a:spLocks noChangeArrowheads="1"/>
            </p:cNvSpPr>
            <p:nvPr/>
          </p:nvSpPr>
          <p:spPr bwMode="auto">
            <a:xfrm>
              <a:off x="3168" y="3360"/>
              <a:ext cx="624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latin typeface="Tahoma" panose="020B0604030504040204" pitchFamily="34" charset="0"/>
                </a:rPr>
                <a:t>Fib(1)</a:t>
              </a:r>
            </a:p>
          </p:txBody>
        </p:sp>
        <p:sp>
          <p:nvSpPr>
            <p:cNvPr id="64539" name="Oval 26"/>
            <p:cNvSpPr>
              <a:spLocks noChangeArrowheads="1"/>
            </p:cNvSpPr>
            <p:nvPr/>
          </p:nvSpPr>
          <p:spPr bwMode="auto">
            <a:xfrm>
              <a:off x="3840" y="3216"/>
              <a:ext cx="624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latin typeface="Tahoma" panose="020B0604030504040204" pitchFamily="34" charset="0"/>
                </a:rPr>
                <a:t>Fib(1)</a:t>
              </a:r>
            </a:p>
          </p:txBody>
        </p:sp>
        <p:sp>
          <p:nvSpPr>
            <p:cNvPr id="64540" name="Oval 27"/>
            <p:cNvSpPr>
              <a:spLocks noChangeArrowheads="1"/>
            </p:cNvSpPr>
            <p:nvPr/>
          </p:nvSpPr>
          <p:spPr bwMode="auto">
            <a:xfrm>
              <a:off x="4704" y="3120"/>
              <a:ext cx="624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latin typeface="Tahoma" panose="020B0604030504040204" pitchFamily="34" charset="0"/>
                </a:rPr>
                <a:t>Fib(2)</a:t>
              </a:r>
            </a:p>
          </p:txBody>
        </p:sp>
        <p:sp>
          <p:nvSpPr>
            <p:cNvPr id="64541" name="Oval 28"/>
            <p:cNvSpPr>
              <a:spLocks noChangeArrowheads="1"/>
            </p:cNvSpPr>
            <p:nvPr/>
          </p:nvSpPr>
          <p:spPr bwMode="auto">
            <a:xfrm>
              <a:off x="4176" y="3792"/>
              <a:ext cx="624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latin typeface="Tahoma" panose="020B0604030504040204" pitchFamily="34" charset="0"/>
                </a:rPr>
                <a:t>Fib(0)</a:t>
              </a:r>
            </a:p>
          </p:txBody>
        </p:sp>
        <p:sp>
          <p:nvSpPr>
            <p:cNvPr id="64542" name="Oval 29"/>
            <p:cNvSpPr>
              <a:spLocks noChangeArrowheads="1"/>
            </p:cNvSpPr>
            <p:nvPr/>
          </p:nvSpPr>
          <p:spPr bwMode="auto">
            <a:xfrm>
              <a:off x="5136" y="3792"/>
              <a:ext cx="624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latin typeface="Tahoma" panose="020B0604030504040204" pitchFamily="34" charset="0"/>
                </a:rPr>
                <a:t>Fib(1)</a:t>
              </a:r>
            </a:p>
          </p:txBody>
        </p:sp>
        <p:sp>
          <p:nvSpPr>
            <p:cNvPr id="64543" name="Oval 30"/>
            <p:cNvSpPr>
              <a:spLocks noChangeArrowheads="1"/>
            </p:cNvSpPr>
            <p:nvPr/>
          </p:nvSpPr>
          <p:spPr bwMode="auto">
            <a:xfrm>
              <a:off x="4176" y="2448"/>
              <a:ext cx="624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latin typeface="Tahoma" panose="020B0604030504040204" pitchFamily="34" charset="0"/>
                </a:rPr>
                <a:t>Fib(3)</a:t>
              </a:r>
            </a:p>
          </p:txBody>
        </p:sp>
        <p:sp>
          <p:nvSpPr>
            <p:cNvPr id="64544" name="Oval 31"/>
            <p:cNvSpPr>
              <a:spLocks noChangeArrowheads="1"/>
            </p:cNvSpPr>
            <p:nvPr/>
          </p:nvSpPr>
          <p:spPr bwMode="auto">
            <a:xfrm>
              <a:off x="3360" y="1920"/>
              <a:ext cx="624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latin typeface="Tahoma" panose="020B0604030504040204" pitchFamily="34" charset="0"/>
                </a:rPr>
                <a:t>Fib(4)</a:t>
              </a:r>
            </a:p>
          </p:txBody>
        </p:sp>
        <p:sp>
          <p:nvSpPr>
            <p:cNvPr id="64545" name="Oval 32"/>
            <p:cNvSpPr>
              <a:spLocks noChangeArrowheads="1"/>
            </p:cNvSpPr>
            <p:nvPr/>
          </p:nvSpPr>
          <p:spPr bwMode="auto">
            <a:xfrm>
              <a:off x="2784" y="2448"/>
              <a:ext cx="624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latin typeface="Tahoma" panose="020B0604030504040204" pitchFamily="34" charset="0"/>
                </a:rPr>
                <a:t>Fib(2)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0"/>
            <a:ext cx="80010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Example – Find</a:t>
            </a:r>
            <a:br>
              <a:rPr lang="en-US" b="1" smtClean="0"/>
            </a:br>
            <a:endParaRPr lang="en-US" smtClean="0"/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To find an element in an array</a:t>
            </a:r>
          </a:p>
          <a:p>
            <a:pPr eaLnBrk="1" hangingPunct="1"/>
            <a:r>
              <a:rPr lang="en-US" b="1" smtClean="0"/>
              <a:t>Base case</a:t>
            </a:r>
          </a:p>
          <a:p>
            <a:pPr lvl="1" eaLnBrk="1" hangingPunct="1"/>
            <a:r>
              <a:rPr lang="en-US" b="1" smtClean="0"/>
              <a:t>If array is empty, return false</a:t>
            </a:r>
          </a:p>
          <a:p>
            <a:pPr eaLnBrk="1" hangingPunct="1"/>
            <a:r>
              <a:rPr lang="en-US" b="1" smtClean="0"/>
              <a:t>Recursive step</a:t>
            </a:r>
          </a:p>
          <a:p>
            <a:pPr lvl="1" eaLnBrk="1" hangingPunct="1"/>
            <a:r>
              <a:rPr lang="en-US" b="1" smtClean="0"/>
              <a:t>If 1st element of array is given value, return true</a:t>
            </a:r>
          </a:p>
          <a:p>
            <a:pPr lvl="1" eaLnBrk="1" hangingPunct="1"/>
            <a:r>
              <a:rPr lang="en-US" b="1" smtClean="0"/>
              <a:t>Skip 1st element and recur on remainder of array</a:t>
            </a:r>
          </a:p>
          <a:p>
            <a:pPr eaLnBrk="1" hangingPunct="1"/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fld id="{36741B43-4537-4846-A61D-C04D22391E2D}" type="slidenum">
              <a:rPr lang="en-US" sz="900" smtClean="0">
                <a:solidFill>
                  <a:schemeClr val="folHlink"/>
                </a:solidFill>
              </a:rPr>
              <a:pPr>
                <a:buClrTx/>
                <a:buSzTx/>
                <a:buFont typeface="Wingdings" panose="05000000000000000000" pitchFamily="2" charset="2"/>
                <a:buNone/>
              </a:pPr>
              <a:t>34</a:t>
            </a:fld>
            <a:endParaRPr lang="en-US" sz="90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Example – Count</a:t>
            </a:r>
            <a:br>
              <a:rPr lang="en-US" b="1" smtClean="0"/>
            </a:b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To count # of elements in an array</a:t>
            </a:r>
          </a:p>
          <a:p>
            <a:pPr eaLnBrk="1" hangingPunct="1">
              <a:defRPr/>
            </a:pPr>
            <a:r>
              <a:rPr lang="en-US" b="1" dirty="0" smtClean="0"/>
              <a:t>Base case</a:t>
            </a:r>
          </a:p>
          <a:p>
            <a:pPr lvl="1" eaLnBrk="1" hangingPunct="1">
              <a:defRPr/>
            </a:pPr>
            <a:r>
              <a:rPr lang="en-US" b="1" dirty="0" smtClean="0">
                <a:ea typeface="+mn-ea"/>
                <a:cs typeface="+mn-cs"/>
              </a:rPr>
              <a:t>If array is empty, return 0</a:t>
            </a:r>
          </a:p>
          <a:p>
            <a:pPr eaLnBrk="1" hangingPunct="1">
              <a:defRPr/>
            </a:pPr>
            <a:r>
              <a:rPr lang="en-US" b="1" dirty="0" smtClean="0"/>
              <a:t>Recursive step</a:t>
            </a:r>
          </a:p>
          <a:p>
            <a:pPr lvl="1" eaLnBrk="1" hangingPunct="1">
              <a:defRPr/>
            </a:pPr>
            <a:r>
              <a:rPr lang="en-US" b="1" dirty="0" smtClean="0">
                <a:ea typeface="+mn-ea"/>
                <a:cs typeface="+mn-cs"/>
              </a:rPr>
              <a:t>Skip 1st element and recur on remainder of array</a:t>
            </a:r>
          </a:p>
          <a:p>
            <a:pPr lvl="1" eaLnBrk="1" hangingPunct="1">
              <a:defRPr/>
            </a:pPr>
            <a:r>
              <a:rPr lang="en-US" b="1" dirty="0" smtClean="0">
                <a:ea typeface="+mn-ea"/>
                <a:cs typeface="+mn-cs"/>
              </a:rPr>
              <a:t>Add 1 to result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fld id="{97B25E62-BF58-4D9F-A739-B6F5A842B0AF}" type="slidenum">
              <a:rPr lang="en-US" sz="900" smtClean="0">
                <a:solidFill>
                  <a:schemeClr val="folHlink"/>
                </a:solidFill>
              </a:rPr>
              <a:pPr>
                <a:buClrTx/>
                <a:buSzTx/>
                <a:buFont typeface="Wingdings" panose="05000000000000000000" pitchFamily="2" charset="2"/>
                <a:buNone/>
              </a:pPr>
              <a:t>35</a:t>
            </a:fld>
            <a:endParaRPr lang="en-US" sz="90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/>
          <a:lstStyle/>
          <a:p>
            <a:pPr eaLnBrk="1" hangingPunct="1"/>
            <a:r>
              <a:rPr lang="en-US" smtClean="0"/>
              <a:t>Advantages of Recursion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839200" cy="3886200"/>
          </a:xfrm>
        </p:spPr>
        <p:txBody>
          <a:bodyPr/>
          <a:lstStyle/>
          <a:p>
            <a:pPr eaLnBrk="1" hangingPunct="1"/>
            <a:r>
              <a:rPr lang="en-US" smtClean="0"/>
              <a:t>Recursion is a powerful problem-solving technique that often produces very clean solutions to even the most complex problems.</a:t>
            </a:r>
          </a:p>
          <a:p>
            <a:pPr eaLnBrk="1" hangingPunct="1"/>
            <a:endParaRPr lang="en-US" sz="1800" smtClean="0"/>
          </a:p>
          <a:p>
            <a:pPr eaLnBrk="1" hangingPunct="1"/>
            <a:r>
              <a:rPr lang="en-US" smtClean="0"/>
              <a:t>Recursive solutions can be easier to understand and to describe than iterative solutions.</a:t>
            </a: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59436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fld id="{E4B845D5-EF37-401D-9A6B-10A298DDF919}" type="slidenum">
              <a:rPr lang="en-US" sz="900" smtClean="0">
                <a:solidFill>
                  <a:schemeClr val="folHlink"/>
                </a:solidFill>
              </a:rPr>
              <a:pPr>
                <a:buClrTx/>
                <a:buSzTx/>
                <a:buFont typeface="Wingdings" panose="05000000000000000000" pitchFamily="2" charset="2"/>
                <a:buNone/>
              </a:pPr>
              <a:t>36</a:t>
            </a:fld>
            <a:endParaRPr lang="en-US" sz="90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/>
          <a:lstStyle/>
          <a:p>
            <a:pPr eaLnBrk="1" hangingPunct="1"/>
            <a:r>
              <a:rPr lang="en-US" smtClean="0"/>
              <a:t>Limitations of Recursion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686800" cy="3886200"/>
          </a:xfrm>
        </p:spPr>
        <p:txBody>
          <a:bodyPr/>
          <a:lstStyle/>
          <a:p>
            <a:pPr eaLnBrk="1" hangingPunct="1"/>
            <a:r>
              <a:rPr lang="en-US" smtClean="0"/>
              <a:t>By using recursion, you can often write simple, short implementations of your solution.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mtClean="0"/>
              <a:t>However, just because an algorithm </a:t>
            </a:r>
            <a:r>
              <a:rPr lang="en-US" i="1" smtClean="0"/>
              <a:t>can</a:t>
            </a:r>
            <a:r>
              <a:rPr lang="en-US" smtClean="0"/>
              <a:t> be implemented in a recursive manner doesn’t mean that it </a:t>
            </a:r>
            <a:r>
              <a:rPr lang="en-US" i="1" smtClean="0"/>
              <a:t>should</a:t>
            </a:r>
            <a:r>
              <a:rPr lang="en-US" smtClean="0"/>
              <a:t> be implemented in a recursive manner.</a:t>
            </a:r>
          </a:p>
          <a:p>
            <a:pPr eaLnBrk="1" hangingPunct="1"/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019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fld id="{797C30B1-489D-419C-A6BA-55B2FF41E472}" type="slidenum">
              <a:rPr lang="en-US" sz="900" smtClean="0">
                <a:solidFill>
                  <a:schemeClr val="folHlink"/>
                </a:solidFill>
              </a:rPr>
              <a:pPr>
                <a:buClrTx/>
                <a:buSzTx/>
                <a:buFont typeface="Wingdings" panose="05000000000000000000" pitchFamily="2" charset="2"/>
                <a:buNone/>
              </a:pPr>
              <a:t>37</a:t>
            </a:fld>
            <a:endParaRPr lang="en-US" sz="90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/>
          <a:lstStyle/>
          <a:p>
            <a:pPr eaLnBrk="1" hangingPunct="1"/>
            <a:r>
              <a:rPr lang="en-US" smtClean="0"/>
              <a:t>Limitations of Recursion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839200" cy="4840288"/>
          </a:xfrm>
        </p:spPr>
        <p:txBody>
          <a:bodyPr/>
          <a:lstStyle/>
          <a:p>
            <a:pPr eaLnBrk="1" hangingPunct="1"/>
            <a:r>
              <a:rPr lang="en-US" smtClean="0"/>
              <a:t>Recursion works the best when the algorithm and/or data structure that is used naturally supports recursion.</a:t>
            </a:r>
          </a:p>
          <a:p>
            <a:pPr eaLnBrk="1" hangingPunct="1"/>
            <a:r>
              <a:rPr lang="en-US" smtClean="0"/>
              <a:t>One such data structure is the tree (more to come).</a:t>
            </a:r>
          </a:p>
          <a:p>
            <a:pPr eaLnBrk="1" hangingPunct="1"/>
            <a:r>
              <a:rPr lang="en-US" smtClean="0"/>
              <a:t>One such algorithm is the binary search algorithm.</a:t>
            </a: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019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fld id="{77EAC7FB-BE69-44FF-B746-5BAD35BEE290}" type="slidenum">
              <a:rPr lang="en-US" sz="900" smtClean="0">
                <a:solidFill>
                  <a:schemeClr val="folHlink"/>
                </a:solidFill>
              </a:rPr>
              <a:pPr>
                <a:buClrTx/>
                <a:buSzTx/>
                <a:buFont typeface="Wingdings" panose="05000000000000000000" pitchFamily="2" charset="2"/>
                <a:buNone/>
              </a:pPr>
              <a:t>38</a:t>
            </a:fld>
            <a:endParaRPr lang="en-US" sz="90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/>
          <a:lstStyle/>
          <a:p>
            <a:pPr eaLnBrk="1" hangingPunct="1"/>
            <a:r>
              <a:rPr lang="en-US" smtClean="0"/>
              <a:t>Limitations of Recursion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8915400" cy="4840288"/>
          </a:xfrm>
        </p:spPr>
        <p:txBody>
          <a:bodyPr/>
          <a:lstStyle/>
          <a:p>
            <a:pPr eaLnBrk="1" hangingPunct="1"/>
            <a:r>
              <a:rPr lang="en-US" sz="2800" smtClean="0"/>
              <a:t>Recursive solutions may involve extensive overhead because they use calls.</a:t>
            </a:r>
          </a:p>
          <a:p>
            <a:pPr eaLnBrk="1" hangingPunct="1"/>
            <a:r>
              <a:rPr lang="en-US" sz="2800" smtClean="0"/>
              <a:t>When a call is made, it takes time to build a stackframe and push it onto the system stack.</a:t>
            </a:r>
          </a:p>
          <a:p>
            <a:pPr eaLnBrk="1" hangingPunct="1"/>
            <a:r>
              <a:rPr lang="en-US" sz="2800" smtClean="0"/>
              <a:t>Conversely, when a return is executed, the stackframe must be popped from the stack and the local variables reset to their previous values – this also takes time.</a:t>
            </a: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019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fld id="{792C6FAB-EA87-4599-A061-5AF7E18E20D4}" type="slidenum">
              <a:rPr lang="en-US" sz="900" smtClean="0">
                <a:solidFill>
                  <a:schemeClr val="folHlink"/>
                </a:solidFill>
              </a:rPr>
              <a:pPr>
                <a:buClrTx/>
                <a:buSzTx/>
                <a:buFont typeface="Wingdings" panose="05000000000000000000" pitchFamily="2" charset="2"/>
                <a:buNone/>
              </a:pPr>
              <a:t>39</a:t>
            </a:fld>
            <a:endParaRPr lang="en-US" sz="90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/>
          <a:lstStyle/>
          <a:p>
            <a:pPr eaLnBrk="1" hangingPunct="1"/>
            <a:r>
              <a:rPr lang="en-US" smtClean="0"/>
              <a:t>Factorial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pPr eaLnBrk="1" hangingPunct="1"/>
            <a:r>
              <a:rPr lang="en-US" smtClean="0"/>
              <a:t>Let’s consider a function to calculate the factorial of a number.</a:t>
            </a:r>
          </a:p>
          <a:p>
            <a:pPr eaLnBrk="1" hangingPunct="1"/>
            <a:r>
              <a:rPr lang="en-US" smtClean="0"/>
              <a:t>For example, let’s determine the factorial of 4: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factorial(4)=4 x 3 x 2 x 1 = 24</a:t>
            </a:r>
          </a:p>
          <a:p>
            <a:pPr eaLnBrk="1" hangingPunct="1"/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fld id="{8270CC15-8432-4D84-8643-9DF7CFE39BE3}" type="slidenum">
              <a:rPr lang="en-US" sz="900" smtClean="0">
                <a:solidFill>
                  <a:schemeClr val="folHlink"/>
                </a:solidFill>
              </a:rPr>
              <a:pPr>
                <a:buClrTx/>
                <a:buSzTx/>
                <a:buFont typeface="Wingdings" panose="05000000000000000000" pitchFamily="2" charset="2"/>
                <a:buNone/>
              </a:pPr>
              <a:t>4</a:t>
            </a:fld>
            <a:endParaRPr lang="en-US" sz="90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/>
          <a:lstStyle/>
          <a:p>
            <a:pPr eaLnBrk="1" hangingPunct="1"/>
            <a:r>
              <a:rPr lang="en-US" smtClean="0"/>
              <a:t>Conclusion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5344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 recursive solution solves a problem by solving a smaller instance of the same problem.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It solves this new problem by solving an even smaller instance of the same problem.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Eventually, the new problem will be so small that its solution will be either obvious or known.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This solution will lead to the solution of the original problem.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59436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fld id="{40D6DDA5-30EF-42D7-B0D6-EDD048314772}" type="slidenum">
              <a:rPr lang="en-US" sz="900" smtClean="0">
                <a:solidFill>
                  <a:schemeClr val="folHlink"/>
                </a:solidFill>
              </a:rPr>
              <a:pPr>
                <a:buClrTx/>
                <a:buSzTx/>
                <a:buFont typeface="Wingdings" panose="05000000000000000000" pitchFamily="2" charset="2"/>
                <a:buNone/>
              </a:pPr>
              <a:t>40</a:t>
            </a:fld>
            <a:endParaRPr lang="en-US" sz="90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/>
          <a:lstStyle/>
          <a:p>
            <a:pPr eaLnBrk="1" hangingPunct="1"/>
            <a:r>
              <a:rPr lang="en-US" smtClean="0"/>
              <a:t>Conclusion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2913"/>
            <a:ext cx="8686800" cy="4840287"/>
          </a:xfrm>
        </p:spPr>
        <p:txBody>
          <a:bodyPr/>
          <a:lstStyle/>
          <a:p>
            <a:pPr marL="609600" indent="-609600" eaLnBrk="1" hangingPunct="1"/>
            <a:r>
              <a:rPr lang="en-US" smtClean="0"/>
              <a:t>4 questions for constructing recursive solutions:</a:t>
            </a:r>
          </a:p>
          <a:p>
            <a:pPr marL="990600" lvl="1" indent="-533400" eaLnBrk="1" hangingPunct="1"/>
            <a:r>
              <a:rPr lang="en-US" smtClean="0"/>
              <a:t>How can you define the problem in terms of a smaller problem of the same type?</a:t>
            </a:r>
          </a:p>
          <a:p>
            <a:pPr marL="990600" lvl="1" indent="-533400" eaLnBrk="1" hangingPunct="1"/>
            <a:r>
              <a:rPr lang="en-US" smtClean="0"/>
              <a:t>How does each recursive call diminish the size of the problem?</a:t>
            </a:r>
          </a:p>
          <a:p>
            <a:pPr marL="990600" lvl="1" indent="-533400" eaLnBrk="1" hangingPunct="1"/>
            <a:r>
              <a:rPr lang="en-US" smtClean="0"/>
              <a:t>What instance of the problem can serve as the base case?</a:t>
            </a:r>
          </a:p>
          <a:p>
            <a:pPr marL="990600" lvl="1" indent="-533400" eaLnBrk="1" hangingPunct="1"/>
            <a:r>
              <a:rPr lang="en-US" smtClean="0"/>
              <a:t>As the problem size diminishes, will you reach the base case?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R"/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59436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fld id="{6E968EBE-E6A7-4FAB-A94E-005EC05A2214}" type="slidenum">
              <a:rPr lang="en-US" sz="900" smtClean="0">
                <a:solidFill>
                  <a:schemeClr val="folHlink"/>
                </a:solidFill>
              </a:rPr>
              <a:pPr>
                <a:buClrTx/>
                <a:buSzTx/>
                <a:buFont typeface="Wingdings" panose="05000000000000000000" pitchFamily="2" charset="2"/>
                <a:buNone/>
              </a:pPr>
              <a:t>41</a:t>
            </a:fld>
            <a:endParaRPr lang="en-US" sz="90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/>
          <a:lstStyle/>
          <a:p>
            <a:pPr eaLnBrk="1" hangingPunct="1"/>
            <a:r>
              <a:rPr lang="en-US" smtClean="0"/>
              <a:t>Conclusion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pPr eaLnBrk="1" hangingPunct="1"/>
            <a:r>
              <a:rPr lang="en-US" smtClean="0"/>
              <a:t>In general, there is no reason to incur the overhead of recursion when its use does not gain anything.</a:t>
            </a:r>
          </a:p>
          <a:p>
            <a:pPr eaLnBrk="1" hangingPunct="1"/>
            <a:r>
              <a:rPr lang="en-US" u="sng" smtClean="0"/>
              <a:t>Recursion is truly valuable when a problem has no simple iterative solution</a:t>
            </a:r>
            <a:r>
              <a:rPr lang="en-US" smtClean="0"/>
              <a:t>.</a:t>
            </a: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59436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fld id="{3F793856-2923-414D-B5C9-403D671BC16F}" type="slidenum">
              <a:rPr lang="en-US" sz="900" smtClean="0">
                <a:solidFill>
                  <a:schemeClr val="folHlink"/>
                </a:solidFill>
              </a:rPr>
              <a:pPr>
                <a:buClrTx/>
                <a:buSzTx/>
                <a:buFont typeface="Wingdings" panose="05000000000000000000" pitchFamily="2" charset="2"/>
                <a:buNone/>
              </a:pPr>
              <a:t>42</a:t>
            </a:fld>
            <a:endParaRPr lang="en-US" sz="90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219200"/>
          </a:xfrm>
        </p:spPr>
        <p:txBody>
          <a:bodyPr/>
          <a:lstStyle/>
          <a:p>
            <a:r>
              <a:rPr lang="en-US" smtClean="0"/>
              <a:t>Paper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286000"/>
            <a:ext cx="8229600" cy="3886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Objective (50 %)</a:t>
            </a:r>
          </a:p>
          <a:p>
            <a:pPr lvl="1">
              <a:defRPr/>
            </a:pPr>
            <a:r>
              <a:rPr lang="en-US" sz="3200" dirty="0"/>
              <a:t>MCQs</a:t>
            </a:r>
          </a:p>
          <a:p>
            <a:pPr>
              <a:defRPr/>
            </a:pPr>
            <a:r>
              <a:rPr 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Subjective (50</a:t>
            </a: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%)</a:t>
            </a:r>
          </a:p>
          <a:p>
            <a:pPr>
              <a:defRPr/>
            </a:pPr>
            <a:endParaRPr lang="en-US" b="1" dirty="0">
              <a:solidFill>
                <a:schemeClr val="accent2"/>
              </a:solidFill>
            </a:endParaRP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comb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50925" y="76200"/>
            <a:ext cx="6965950" cy="1201738"/>
          </a:xfrm>
        </p:spPr>
        <p:txBody>
          <a:bodyPr/>
          <a:lstStyle/>
          <a:p>
            <a:r>
              <a:rPr lang="en-US" sz="3600" smtClean="0"/>
              <a:t>Topics in the Mid Exam</a:t>
            </a:r>
            <a:endParaRPr lang="en-US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696200" cy="5791200"/>
          </a:xfrm>
        </p:spPr>
        <p:txBody>
          <a:bodyPr>
            <a:noAutofit/>
          </a:bodyPr>
          <a:lstStyle/>
          <a:p>
            <a:pPr indent="0">
              <a:buFont typeface="Wingdings" panose="05000000000000000000" pitchFamily="2" charset="2"/>
              <a:buNone/>
              <a:defRPr/>
            </a:pPr>
            <a:r>
              <a:rPr lang="en-US" sz="2800" b="1" i="1" dirty="0"/>
              <a:t>Basic concepts and mathematical foundation</a:t>
            </a:r>
            <a:r>
              <a:rPr lang="en-US" sz="2800" dirty="0"/>
              <a:t> </a:t>
            </a:r>
          </a:p>
          <a:p>
            <a:pPr marL="1135380" lvl="1" indent="-495300">
              <a:defRPr/>
            </a:pPr>
            <a:r>
              <a:rPr lang="en-US" sz="2600" dirty="0"/>
              <a:t>Algorithm definition and importance in CS</a:t>
            </a:r>
          </a:p>
          <a:p>
            <a:pPr marL="1135380" lvl="1" indent="-495300">
              <a:defRPr/>
            </a:pPr>
            <a:r>
              <a:rPr lang="en-US" sz="2600" dirty="0" smtClean="0"/>
              <a:t>Analyzing </a:t>
            </a:r>
            <a:r>
              <a:rPr lang="en-US" sz="2600" dirty="0"/>
              <a:t>Algorithm</a:t>
            </a:r>
          </a:p>
          <a:p>
            <a:pPr marL="1409700" lvl="2" indent="-495300">
              <a:defRPr/>
            </a:pPr>
            <a:r>
              <a:rPr lang="en-US" dirty="0"/>
              <a:t>Algorithm Complexity</a:t>
            </a:r>
          </a:p>
          <a:p>
            <a:pPr marL="769620" indent="-495300">
              <a:defRPr/>
            </a:pPr>
            <a:r>
              <a:rPr lang="en-US" sz="2800" b="1" dirty="0"/>
              <a:t>Growth of functions</a:t>
            </a:r>
          </a:p>
          <a:p>
            <a:pPr marL="1135380" lvl="1" indent="-495300">
              <a:defRPr/>
            </a:pPr>
            <a:r>
              <a:rPr lang="en-US" sz="2600" dirty="0"/>
              <a:t>Asymptotic Notations</a:t>
            </a:r>
          </a:p>
          <a:p>
            <a:pPr marL="769620" indent="-495300">
              <a:defRPr/>
            </a:pPr>
            <a:r>
              <a:rPr lang="en-US" sz="2800" b="1" dirty="0" smtClean="0"/>
              <a:t>List Data Structure </a:t>
            </a:r>
            <a:endParaRPr lang="en-US" sz="2800" b="1" dirty="0"/>
          </a:p>
          <a:p>
            <a:pPr marL="1135380" lvl="1" indent="-495300">
              <a:defRPr/>
            </a:pPr>
            <a:r>
              <a:rPr lang="en-US" sz="2600" dirty="0" smtClean="0"/>
              <a:t>Single Linked List</a:t>
            </a:r>
            <a:endParaRPr lang="en-US" sz="2600" dirty="0"/>
          </a:p>
          <a:p>
            <a:pPr marL="1135380" lvl="1" indent="-495300">
              <a:defRPr/>
            </a:pPr>
            <a:r>
              <a:rPr lang="en-US" sz="2600" dirty="0" smtClean="0"/>
              <a:t>Circular Linked List</a:t>
            </a:r>
            <a:endParaRPr lang="en-US" sz="2600" dirty="0"/>
          </a:p>
          <a:p>
            <a:pPr marL="1135380" lvl="1" indent="-495300">
              <a:defRPr/>
            </a:pPr>
            <a:r>
              <a:rPr lang="en-US" sz="2600" dirty="0" smtClean="0"/>
              <a:t>Doubly Linked List</a:t>
            </a:r>
          </a:p>
          <a:p>
            <a:pPr marL="1135380" lvl="1" indent="-495300">
              <a:defRPr/>
            </a:pPr>
            <a:endParaRPr lang="en-US" sz="2600" dirty="0"/>
          </a:p>
          <a:p>
            <a:pPr lvl="1" indent="0">
              <a:buFont typeface="Wingdings" panose="05000000000000000000" pitchFamily="2" charset="2"/>
              <a:buNone/>
              <a:defRPr/>
            </a:pPr>
            <a:endParaRPr lang="en-US" sz="2600" b="1" dirty="0"/>
          </a:p>
          <a:p>
            <a:pPr marL="769620" indent="-495300">
              <a:defRPr/>
            </a:pPr>
            <a:endParaRPr lang="en-US" sz="2800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50925" y="76200"/>
            <a:ext cx="6965950" cy="1201738"/>
          </a:xfrm>
        </p:spPr>
        <p:txBody>
          <a:bodyPr/>
          <a:lstStyle/>
          <a:p>
            <a:r>
              <a:rPr lang="en-US" sz="3600" smtClean="0"/>
              <a:t>Topics in the Mid Exam</a:t>
            </a:r>
            <a:endParaRPr lang="en-US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696200" cy="5791200"/>
          </a:xfrm>
        </p:spPr>
        <p:txBody>
          <a:bodyPr>
            <a:noAutofit/>
          </a:bodyPr>
          <a:lstStyle/>
          <a:p>
            <a:pPr marL="769620" indent="-495300">
              <a:defRPr/>
            </a:pPr>
            <a:r>
              <a:rPr lang="en-US" sz="2800" b="1" dirty="0" smtClean="0"/>
              <a:t>Stack</a:t>
            </a:r>
            <a:endParaRPr lang="en-US" sz="2800" b="1" dirty="0"/>
          </a:p>
          <a:p>
            <a:pPr marL="1135380" lvl="1" indent="-495300">
              <a:defRPr/>
            </a:pPr>
            <a:r>
              <a:rPr lang="en-US" sz="2600" dirty="0" smtClean="0"/>
              <a:t>Applications</a:t>
            </a:r>
            <a:endParaRPr lang="en-US" sz="2600" dirty="0"/>
          </a:p>
          <a:p>
            <a:pPr marL="769620" indent="-495300">
              <a:defRPr/>
            </a:pPr>
            <a:r>
              <a:rPr lang="en-US" sz="2800" b="1" dirty="0" smtClean="0"/>
              <a:t>Queue </a:t>
            </a:r>
            <a:endParaRPr lang="en-US" sz="2800" b="1" dirty="0"/>
          </a:p>
          <a:p>
            <a:pPr marL="1135380" lvl="1" indent="-495300">
              <a:defRPr/>
            </a:pPr>
            <a:r>
              <a:rPr lang="en-US" sz="2600" dirty="0" err="1" smtClean="0"/>
              <a:t>Enqueue</a:t>
            </a:r>
            <a:r>
              <a:rPr lang="en-US" sz="2600" dirty="0" smtClean="0"/>
              <a:t> and </a:t>
            </a:r>
            <a:r>
              <a:rPr lang="en-US" sz="2600" dirty="0" err="1" smtClean="0"/>
              <a:t>Dequeue</a:t>
            </a:r>
            <a:endParaRPr lang="en-US" sz="2600" dirty="0" smtClean="0"/>
          </a:p>
          <a:p>
            <a:pPr marL="1135380" lvl="1" indent="-495300">
              <a:defRPr/>
            </a:pPr>
            <a:r>
              <a:rPr lang="en-US" sz="2600" dirty="0" smtClean="0"/>
              <a:t>Circular Queue</a:t>
            </a:r>
            <a:endParaRPr lang="en-US" sz="2600" dirty="0"/>
          </a:p>
          <a:p>
            <a:pPr marL="769620" indent="-495300">
              <a:defRPr/>
            </a:pPr>
            <a:r>
              <a:rPr lang="en-US" sz="2800" b="1" dirty="0" smtClean="0"/>
              <a:t>Recursion </a:t>
            </a:r>
          </a:p>
          <a:p>
            <a:pPr marL="1135380" lvl="1" indent="-495300">
              <a:defRPr/>
            </a:pPr>
            <a:r>
              <a:rPr lang="en-US" sz="2600" dirty="0" smtClean="0"/>
              <a:t>Tower of Hanoi</a:t>
            </a:r>
          </a:p>
          <a:p>
            <a:pPr marL="1135380" lvl="1" indent="-495300">
              <a:defRPr/>
            </a:pPr>
            <a:r>
              <a:rPr lang="en-US" sz="2600" dirty="0" smtClean="0"/>
              <a:t>Factorial</a:t>
            </a:r>
          </a:p>
          <a:p>
            <a:pPr marL="1135380" lvl="1" indent="-495300">
              <a:defRPr/>
            </a:pPr>
            <a:r>
              <a:rPr lang="en-US" sz="2600" dirty="0" smtClean="0"/>
              <a:t>Fibonacci series</a:t>
            </a:r>
          </a:p>
          <a:p>
            <a:pPr marL="1135380" lvl="1" indent="-495300">
              <a:defRPr/>
            </a:pPr>
            <a:endParaRPr lang="en-US" sz="2600" dirty="0"/>
          </a:p>
          <a:p>
            <a:pPr lvl="1" indent="0">
              <a:buFont typeface="Wingdings" panose="05000000000000000000" pitchFamily="2" charset="2"/>
              <a:buNone/>
              <a:defRPr/>
            </a:pPr>
            <a:endParaRPr lang="en-US" sz="2600" b="1" dirty="0"/>
          </a:p>
          <a:p>
            <a:pPr marL="769620" indent="-495300">
              <a:defRPr/>
            </a:pPr>
            <a:endParaRPr lang="en-US" sz="2800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9738" y="152400"/>
            <a:ext cx="8229600" cy="1371600"/>
          </a:xfrm>
        </p:spPr>
        <p:txBody>
          <a:bodyPr/>
          <a:lstStyle/>
          <a:p>
            <a:pPr eaLnBrk="1" hangingPunct="1"/>
            <a:r>
              <a:rPr lang="en-US" smtClean="0"/>
              <a:t>Iterative Definition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41475"/>
            <a:ext cx="8802688" cy="4114800"/>
          </a:xfrm>
        </p:spPr>
        <p:txBody>
          <a:bodyPr/>
          <a:lstStyle/>
          <a:p>
            <a:pPr eaLnBrk="1" hangingPunct="1"/>
            <a:r>
              <a:rPr lang="en-US" smtClean="0"/>
              <a:t>In general, we can define the factorial function in the following way:</a:t>
            </a:r>
            <a:br>
              <a:rPr lang="en-US" smtClean="0"/>
            </a:br>
            <a:endParaRPr 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/>
              <a:t>	</a:t>
            </a: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fld id="{672B0D96-9BF6-47FA-9844-0D56F4F28A0A}" type="slidenum">
              <a:rPr lang="en-US" sz="900" smtClean="0">
                <a:solidFill>
                  <a:schemeClr val="folHlink"/>
                </a:solidFill>
              </a:rPr>
              <a:pPr>
                <a:buClrTx/>
                <a:buSzTx/>
                <a:buFont typeface="Wingdings" panose="05000000000000000000" pitchFamily="2" charset="2"/>
                <a:buNone/>
              </a:pPr>
              <a:t>5</a:t>
            </a:fld>
            <a:endParaRPr lang="en-US" sz="900" smtClean="0">
              <a:solidFill>
                <a:schemeClr val="folHlink"/>
              </a:solidFill>
            </a:endParaRPr>
          </a:p>
        </p:txBody>
      </p:sp>
      <p:pic>
        <p:nvPicPr>
          <p:cNvPr id="3482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3124200"/>
            <a:ext cx="8656638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/>
          <a:lstStyle/>
          <a:p>
            <a:pPr eaLnBrk="1" hangingPunct="1"/>
            <a:r>
              <a:rPr lang="en-US" smtClean="0"/>
              <a:t>Iterative Definition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pPr eaLnBrk="1" hangingPunct="1"/>
            <a:r>
              <a:rPr lang="en-US" smtClean="0"/>
              <a:t>This is an </a:t>
            </a:r>
            <a:r>
              <a:rPr lang="en-US" b="1" i="1" smtClean="0"/>
              <a:t>iterative</a:t>
            </a:r>
            <a:r>
              <a:rPr lang="en-US" i="1" smtClean="0"/>
              <a:t> </a:t>
            </a:r>
            <a:r>
              <a:rPr lang="en-US" smtClean="0"/>
              <a:t>definition of the factorial function.</a:t>
            </a:r>
          </a:p>
          <a:p>
            <a:pPr eaLnBrk="1" hangingPunct="1"/>
            <a:r>
              <a:rPr lang="en-US" u="sng" smtClean="0"/>
              <a:t>It is iterative because the definition only contains the algorithm parameters and not the algorithm itself.</a:t>
            </a:r>
          </a:p>
          <a:p>
            <a:pPr eaLnBrk="1" hangingPunct="1"/>
            <a:r>
              <a:rPr lang="en-US" smtClean="0"/>
              <a:t>This will be easier to see after defining the recursive implementation.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fld id="{CD3C0FF0-237C-4959-AFB1-88AE9433BAC6}" type="slidenum">
              <a:rPr lang="en-US" sz="900" smtClean="0">
                <a:solidFill>
                  <a:schemeClr val="folHlink"/>
                </a:solidFill>
              </a:rPr>
              <a:pPr>
                <a:buClrTx/>
                <a:buSzTx/>
                <a:buFont typeface="Wingdings" panose="05000000000000000000" pitchFamily="2" charset="2"/>
                <a:buNone/>
              </a:pPr>
              <a:t>6</a:t>
            </a:fld>
            <a:endParaRPr lang="en-US" sz="90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1138"/>
            <a:ext cx="8229600" cy="1371600"/>
          </a:xfrm>
        </p:spPr>
        <p:txBody>
          <a:bodyPr/>
          <a:lstStyle/>
          <a:p>
            <a:pPr eaLnBrk="1" hangingPunct="1"/>
            <a:r>
              <a:rPr lang="en-US" smtClean="0"/>
              <a:t>Recursive Definition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pPr eaLnBrk="1" hangingPunct="1"/>
            <a:r>
              <a:rPr lang="en-US" smtClean="0"/>
              <a:t>We can also define the factorial function in the following way: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fld id="{395D737A-5739-4E10-8EE5-E9D2A4F6FCB0}" type="slidenum">
              <a:rPr lang="en-US" sz="900" smtClean="0">
                <a:solidFill>
                  <a:schemeClr val="folHlink"/>
                </a:solidFill>
              </a:rPr>
              <a:pPr>
                <a:buClrTx/>
                <a:buSzTx/>
                <a:buFont typeface="Wingdings" panose="05000000000000000000" pitchFamily="2" charset="2"/>
                <a:buNone/>
              </a:pPr>
              <a:t>7</a:t>
            </a:fld>
            <a:endParaRPr lang="en-US" sz="900" smtClean="0">
              <a:solidFill>
                <a:schemeClr val="folHlink"/>
              </a:solidFill>
            </a:endParaRPr>
          </a:p>
        </p:txBody>
      </p:sp>
      <p:pic>
        <p:nvPicPr>
          <p:cNvPr id="3686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505200"/>
            <a:ext cx="8062913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147638"/>
            <a:ext cx="8229600" cy="1371600"/>
          </a:xfrm>
        </p:spPr>
        <p:txBody>
          <a:bodyPr/>
          <a:lstStyle/>
          <a:p>
            <a:pPr eaLnBrk="1" hangingPunct="1"/>
            <a:r>
              <a:rPr lang="en-US" smtClean="0"/>
              <a:t>Iterative vs. Recursive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758825" y="1712913"/>
            <a:ext cx="7772400" cy="4840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 smtClean="0"/>
              <a:t>Iterative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 smtClean="0"/>
              <a:t>    factorial(n) = 	1			if n=0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 smtClean="0"/>
              <a:t>	n x (n-1) x (n-2) x … x 2 x 1	if n&gt;0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 smtClean="0"/>
              <a:t>Recursive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 smtClean="0"/>
              <a:t>    factorial(n) = 1				if n=0	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    n </a:t>
            </a:r>
            <a:r>
              <a:rPr lang="en-US" sz="2800" dirty="0" smtClean="0"/>
              <a:t>x factorial(n-1)			if n&gt;0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</p:txBody>
      </p:sp>
      <p:sp>
        <p:nvSpPr>
          <p:cNvPr id="37892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6129338" y="59436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fld id="{2B54FB7F-1FD6-4D9C-B6EF-998B4BC1611A}" type="slidenum">
              <a:rPr lang="en-US" sz="900" smtClean="0">
                <a:solidFill>
                  <a:schemeClr val="folHlink"/>
                </a:solidFill>
              </a:rPr>
              <a:pPr>
                <a:buClrTx/>
                <a:buSzTx/>
                <a:buFont typeface="Wingdings" panose="05000000000000000000" pitchFamily="2" charset="2"/>
                <a:buNone/>
              </a:pPr>
              <a:t>8</a:t>
            </a:fld>
            <a:endParaRPr lang="en-US" sz="900" smtClean="0">
              <a:solidFill>
                <a:schemeClr val="folHlink"/>
              </a:solidFill>
            </a:endParaRPr>
          </a:p>
        </p:txBody>
      </p:sp>
      <p:sp>
        <p:nvSpPr>
          <p:cNvPr id="37893" name="AutoShape 6"/>
          <p:cNvSpPr>
            <a:spLocks/>
          </p:cNvSpPr>
          <p:nvPr/>
        </p:nvSpPr>
        <p:spPr bwMode="auto">
          <a:xfrm>
            <a:off x="7424738" y="28956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ahoma" panose="020B0604030504040204" pitchFamily="34" charset="0"/>
            </a:endParaRPr>
          </a:p>
        </p:txBody>
      </p:sp>
      <p:sp>
        <p:nvSpPr>
          <p:cNvPr id="37894" name="AutoShape 7"/>
          <p:cNvSpPr>
            <a:spLocks/>
          </p:cNvSpPr>
          <p:nvPr/>
        </p:nvSpPr>
        <p:spPr bwMode="auto">
          <a:xfrm>
            <a:off x="7446963" y="5654675"/>
            <a:ext cx="109537" cy="6858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ahoma" panose="020B0604030504040204" pitchFamily="34" charset="0"/>
            </a:endParaRPr>
          </a:p>
        </p:txBody>
      </p:sp>
      <p:sp>
        <p:nvSpPr>
          <p:cNvPr id="37895" name="Text Box 8"/>
          <p:cNvSpPr txBox="1">
            <a:spLocks noChangeArrowheads="1"/>
          </p:cNvSpPr>
          <p:nvPr/>
        </p:nvSpPr>
        <p:spPr bwMode="auto">
          <a:xfrm>
            <a:off x="5519738" y="4191000"/>
            <a:ext cx="27432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latin typeface="Tahoma" panose="020B0604030504040204" pitchFamily="34" charset="0"/>
              </a:rPr>
              <a:t>Function calls itself</a:t>
            </a:r>
          </a:p>
        </p:txBody>
      </p:sp>
      <p:sp>
        <p:nvSpPr>
          <p:cNvPr id="37896" name="Text Box 9"/>
          <p:cNvSpPr txBox="1">
            <a:spLocks noChangeArrowheads="1"/>
          </p:cNvSpPr>
          <p:nvPr/>
        </p:nvSpPr>
        <p:spPr bwMode="auto">
          <a:xfrm>
            <a:off x="5519738" y="1676400"/>
            <a:ext cx="2757487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latin typeface="Tahoma" panose="020B0604030504040204" pitchFamily="34" charset="0"/>
              </a:rPr>
              <a:t>Function does NOT</a:t>
            </a:r>
            <a:br>
              <a:rPr lang="en-US" sz="2400">
                <a:latin typeface="Tahoma" panose="020B0604030504040204" pitchFamily="34" charset="0"/>
              </a:rPr>
            </a:br>
            <a:r>
              <a:rPr lang="en-US" sz="2400">
                <a:latin typeface="Tahoma" panose="020B0604030504040204" pitchFamily="34" charset="0"/>
              </a:rPr>
              <a:t>call itself</a:t>
            </a:r>
          </a:p>
        </p:txBody>
      </p:sp>
      <p:sp>
        <p:nvSpPr>
          <p:cNvPr id="37897" name="Line 10"/>
          <p:cNvSpPr>
            <a:spLocks noChangeShapeType="1"/>
          </p:cNvSpPr>
          <p:nvPr/>
        </p:nvSpPr>
        <p:spPr bwMode="auto">
          <a:xfrm flipH="1">
            <a:off x="3690938" y="4648200"/>
            <a:ext cx="182880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898" name="Line 11"/>
          <p:cNvSpPr>
            <a:spLocks noChangeShapeType="1"/>
          </p:cNvSpPr>
          <p:nvPr/>
        </p:nvSpPr>
        <p:spPr bwMode="auto">
          <a:xfrm flipH="1">
            <a:off x="4529138" y="2514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1371600"/>
          </a:xfrm>
        </p:spPr>
        <p:txBody>
          <a:bodyPr/>
          <a:lstStyle/>
          <a:p>
            <a:pPr eaLnBrk="1" hangingPunct="1"/>
            <a:r>
              <a:rPr lang="en-US" smtClean="0"/>
              <a:t>Recursion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524000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/>
              <a:t>To see how the recursion works, let’s break down the factorial function to solve factorial(3)</a:t>
            </a:r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477000" y="59436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fld id="{55CA497D-7042-4018-BE24-BACE775D729A}" type="slidenum">
              <a:rPr lang="en-US" sz="900" smtClean="0">
                <a:solidFill>
                  <a:schemeClr val="folHlink"/>
                </a:solidFill>
              </a:rPr>
              <a:pPr>
                <a:buClrTx/>
                <a:buSzTx/>
                <a:buFont typeface="Wingdings" panose="05000000000000000000" pitchFamily="2" charset="2"/>
                <a:buNone/>
              </a:pPr>
              <a:t>9</a:t>
            </a:fld>
            <a:endParaRPr lang="en-US" sz="900" smtClean="0">
              <a:solidFill>
                <a:schemeClr val="folHlink"/>
              </a:solidFill>
            </a:endParaRPr>
          </a:p>
        </p:txBody>
      </p:sp>
      <p:pic>
        <p:nvPicPr>
          <p:cNvPr id="389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62300"/>
            <a:ext cx="810895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ixel 12">
    <a:dk1>
      <a:srgbClr val="000000"/>
    </a:dk1>
    <a:lt1>
      <a:srgbClr val="FFFFFF"/>
    </a:lt1>
    <a:dk2>
      <a:srgbClr val="000000"/>
    </a:dk2>
    <a:lt2>
      <a:srgbClr val="00007D"/>
    </a:lt2>
    <a:accent1>
      <a:srgbClr val="9999FF"/>
    </a:accent1>
    <a:accent2>
      <a:srgbClr val="9999CC"/>
    </a:accent2>
    <a:accent3>
      <a:srgbClr val="FFFFFF"/>
    </a:accent3>
    <a:accent4>
      <a:srgbClr val="000000"/>
    </a:accent4>
    <a:accent5>
      <a:srgbClr val="CACAFF"/>
    </a:accent5>
    <a:accent6>
      <a:srgbClr val="8A8AB9"/>
    </a:accent6>
    <a:hlink>
      <a:srgbClr val="666699"/>
    </a:hlink>
    <a:folHlink>
      <a:srgbClr val="CCCCE6"/>
    </a:folHlink>
  </a:clrScheme>
</a:themeOverride>
</file>

<file path=ppt/theme/themeOverride2.xml><?xml version="1.0" encoding="utf-8"?>
<a:themeOverride xmlns:a="http://schemas.openxmlformats.org/drawingml/2006/main">
  <a:clrScheme name="Pixel 12">
    <a:dk1>
      <a:srgbClr val="000000"/>
    </a:dk1>
    <a:lt1>
      <a:srgbClr val="FFFFFF"/>
    </a:lt1>
    <a:dk2>
      <a:srgbClr val="000000"/>
    </a:dk2>
    <a:lt2>
      <a:srgbClr val="00007D"/>
    </a:lt2>
    <a:accent1>
      <a:srgbClr val="9999FF"/>
    </a:accent1>
    <a:accent2>
      <a:srgbClr val="9999CC"/>
    </a:accent2>
    <a:accent3>
      <a:srgbClr val="FFFFFF"/>
    </a:accent3>
    <a:accent4>
      <a:srgbClr val="000000"/>
    </a:accent4>
    <a:accent5>
      <a:srgbClr val="CACAFF"/>
    </a:accent5>
    <a:accent6>
      <a:srgbClr val="8A8AB9"/>
    </a:accent6>
    <a:hlink>
      <a:srgbClr val="666699"/>
    </a:hlink>
    <a:folHlink>
      <a:srgbClr val="CCCCE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Lecture 02</Template>
  <TotalTime>822</TotalTime>
  <Words>1558</Words>
  <Application>Microsoft Office PowerPoint</Application>
  <PresentationFormat>On-screen Show (4:3)</PresentationFormat>
  <Paragraphs>283</Paragraphs>
  <Slides>45</Slides>
  <Notes>3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Tahoma</vt:lpstr>
      <vt:lpstr>Arial</vt:lpstr>
      <vt:lpstr>Wingdings</vt:lpstr>
      <vt:lpstr>Calibri</vt:lpstr>
      <vt:lpstr>Arial Black</vt:lpstr>
      <vt:lpstr>Times New Roman</vt:lpstr>
      <vt:lpstr>Helvetica</vt:lpstr>
      <vt:lpstr>Pixel</vt:lpstr>
      <vt:lpstr>1_Pixel</vt:lpstr>
      <vt:lpstr>Office Theme</vt:lpstr>
      <vt:lpstr>1_Office Theme</vt:lpstr>
      <vt:lpstr>Lecture 8</vt:lpstr>
      <vt:lpstr>Introduction</vt:lpstr>
      <vt:lpstr>Recursion</vt:lpstr>
      <vt:lpstr>Factorial</vt:lpstr>
      <vt:lpstr>Iterative Definition</vt:lpstr>
      <vt:lpstr>Iterative Definition</vt:lpstr>
      <vt:lpstr>Recursive Definition</vt:lpstr>
      <vt:lpstr>Iterative vs. Recursive</vt:lpstr>
      <vt:lpstr>Recursion</vt:lpstr>
      <vt:lpstr>Breakdown</vt:lpstr>
      <vt:lpstr>Breakdown</vt:lpstr>
      <vt:lpstr>Breakdown</vt:lpstr>
      <vt:lpstr>Breakdown</vt:lpstr>
      <vt:lpstr>Breakdown</vt:lpstr>
      <vt:lpstr>Iteration vs. Recursion</vt:lpstr>
      <vt:lpstr>Iterative Algorithm</vt:lpstr>
      <vt:lpstr>Recursive Algorithm</vt:lpstr>
      <vt:lpstr>How Recursion Works</vt:lpstr>
      <vt:lpstr>How Recursion Works</vt:lpstr>
      <vt:lpstr>How Recursion Works</vt:lpstr>
      <vt:lpstr>How Recursion Works</vt:lpstr>
      <vt:lpstr>How Recursion Works</vt:lpstr>
      <vt:lpstr>Designing Recursive Algorithms</vt:lpstr>
      <vt:lpstr>Designing Recursive Algorithms</vt:lpstr>
      <vt:lpstr>PowerPoint Presentation</vt:lpstr>
      <vt:lpstr>PowerPoint Presentation</vt:lpstr>
      <vt:lpstr>PowerPoint Presentation</vt:lpstr>
      <vt:lpstr>Example-Fibonanci series</vt:lpstr>
      <vt:lpstr>PowerPoint Presentation</vt:lpstr>
      <vt:lpstr>Fibonacci Sequence (recursive definition )</vt:lpstr>
      <vt:lpstr>Recursive Programming</vt:lpstr>
      <vt:lpstr>Problem To Be Solved</vt:lpstr>
      <vt:lpstr>PowerPoint Presentation</vt:lpstr>
      <vt:lpstr>Example – Find </vt:lpstr>
      <vt:lpstr>Example – Count </vt:lpstr>
      <vt:lpstr>Advantages of Recursion</vt:lpstr>
      <vt:lpstr>Limitations of Recursion</vt:lpstr>
      <vt:lpstr>Limitations of Recursion</vt:lpstr>
      <vt:lpstr>Limitations of Recursion</vt:lpstr>
      <vt:lpstr>Conclusion</vt:lpstr>
      <vt:lpstr>Conclusion</vt:lpstr>
      <vt:lpstr>Conclusion</vt:lpstr>
      <vt:lpstr>Paper Pattern</vt:lpstr>
      <vt:lpstr>Topics in the Mid Exam</vt:lpstr>
      <vt:lpstr>Topics in the Mid Exam</vt:lpstr>
    </vt:vector>
  </TitlesOfParts>
  <Company>Be There Productions,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James P. Durbano</dc:creator>
  <cp:lastModifiedBy>Muhammad Arslan</cp:lastModifiedBy>
  <cp:revision>157</cp:revision>
  <cp:lastPrinted>1601-01-01T00:00:00Z</cp:lastPrinted>
  <dcterms:created xsi:type="dcterms:W3CDTF">2000-12-28T20:04:58Z</dcterms:created>
  <dcterms:modified xsi:type="dcterms:W3CDTF">2019-11-10T11:05:21Z</dcterms:modified>
</cp:coreProperties>
</file>