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4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341" r:id="rId20"/>
    <p:sldId id="291" r:id="rId21"/>
    <p:sldId id="292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51F05-3611-40C1-B012-02589A24CE95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8492F-51A8-4C3D-B7BB-2B6A72DEB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95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C0969-6344-474B-88DE-2E58C3768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6181F903-BA19-41B5-B940-AC85BBD100BB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53348-9C14-4BE4-B617-C1B71F7D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5F575-3F22-4C15-82EB-B8157625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95CD2C7A-805F-4942-B862-2236CD50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5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582F9-D735-474F-B5B3-7A1EA463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8F0A32-13BB-4625-ACE4-2C3043BDB607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8005C-1067-4625-80F1-EC9098BA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8AA24-5329-4970-A503-304487F7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D2C7A-805F-4942-B862-2236CD50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C9EE7-8254-4C94-98A3-1889F821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AD89F3-A16E-4847-9888-0D1ADD1E4041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A8188-5AC3-4A91-B4E7-A0DE0802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28225-6D4F-4403-AD17-B29255CA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D2C7A-805F-4942-B862-2236CD50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0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B6BED-C12C-47D6-8322-8FA4ADDC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3B68951D-DAA6-412E-B823-3892E1807FA5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2B8CB-1AB4-45F2-9568-71BA4546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 lang="en-US" smtClean="0"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753C9-487E-4335-A5D8-B51EA032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95CD2C7A-805F-4942-B862-2236CD50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2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30EFD-9A17-4742-A20E-E50D7513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8D93A3-70AD-42AB-BB4B-60F4220D05CB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2142-BDBC-4157-AAE7-4342DF56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D06D3-BD49-4E10-8DD6-89D04288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D2C7A-805F-4942-B862-2236CD50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D7B8329-DA37-4A1E-841A-411AE60D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924953-30B9-4485-9B31-D138B9133F4B}" type="datetime1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C97BEE1-4B97-42AA-B903-D08D619E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609C367-A86D-44CD-98B1-70DEF1D2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D2C7A-805F-4942-B862-2236CD50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2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CC44CD9-1714-4B0A-96C6-A4CCB18A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29506C-9510-45F8-B11D-7487B9DA97D7}" type="datetime1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0A54386-5940-4214-BF5A-AEAA9AFE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6F6635-3054-47F5-A77D-D38085B0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D2C7A-805F-4942-B862-2236CD50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1FDC635-CC8C-4E97-A385-A0A057675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04C763-71A3-41EF-A09D-CD6F932528F5}" type="datetime1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8EFE563-3822-4B2C-91F7-8AF00704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6CAC7D0-4F1C-4FDB-98C4-08008F13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D2C7A-805F-4942-B862-2236CD50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3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C332A7E-4ECC-4BFF-87DA-EE5B7667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87A8C9-555A-4C7A-9A61-21084BAB2D60}" type="datetime1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69CEE77-1183-4137-B4C5-A188D451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D0D7101-A4D8-492C-A80C-F8C08E0A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D2C7A-805F-4942-B862-2236CD50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9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FF8CEBA-29E0-4E76-BD6D-8F829B90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94B874-3E9D-4A03-8C57-4955251F8BFD}" type="datetime1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7C51E5-F57A-46AA-8B9A-632BBE3E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D5478A-BF3A-4254-A9C2-6777F715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D2C7A-805F-4942-B862-2236CD50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6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B08E694-36F2-452A-9447-56B700CF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E090A0-1E07-4158-89CD-4EDD929ECF55}" type="datetime1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04E8CC8-612F-4D1A-8A14-046327E6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AF69B09-D329-440A-8B8F-CA6B1321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D2C7A-805F-4942-B862-2236CD50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0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81F771CF-DB27-444C-934B-358ABC98E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929EA8F0-9BAC-4EBA-B637-252942AA1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C822B-7B1B-4EFA-9298-314527F4D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2B4AF5D-25A8-4D65-A604-0235DC5D4B99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4AA6F-6E18-41E4-ADEA-A84A194A8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lang="en-US" sz="12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60ACD-49F2-4520-87A0-BEDDDF3B1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5CD2C7A-805F-4942-B862-2236CD5086B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978AB9C-BFB3-483E-BF0F-C960B7320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76" y="7937"/>
            <a:ext cx="9080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58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altLang="en-US" sz="4400" kern="1200" dirty="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altLang="en-US" sz="3200" kern="1200" dirty="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en-US" altLang="en-US" sz="2800" kern="1200" dirty="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altLang="en-US" sz="2400" kern="1200" dirty="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en-US" altLang="en-US" sz="2000" kern="1200" dirty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altLang="en-US" sz="2000" kern="1200" dirty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C17BC2D-7665-4EF4-8309-4A783672423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01777"/>
            <a:ext cx="7772400" cy="1470025"/>
          </a:xfrm>
        </p:spPr>
        <p:txBody>
          <a:bodyPr/>
          <a:lstStyle/>
          <a:p>
            <a:pPr eaLnBrk="1" hangingPunct="1"/>
            <a:r>
              <a:rPr lang="en-US" b="1" dirty="0"/>
              <a:t>Formal Methods</a:t>
            </a:r>
            <a:br>
              <a:rPr dirty="0">
                <a:solidFill>
                  <a:schemeClr val="bg1"/>
                </a:solidFill>
              </a:rPr>
            </a:br>
            <a:r>
              <a:rPr sz="4000" b="1" dirty="0">
                <a:solidFill>
                  <a:srgbClr val="FF0000"/>
                </a:solidFill>
              </a:rPr>
              <a:t>Lecture # </a:t>
            </a:r>
            <a:r>
              <a:rPr lang="en-US" sz="4000" b="1" dirty="0">
                <a:solidFill>
                  <a:srgbClr val="FF0000"/>
                </a:solidFill>
              </a:rPr>
              <a:t>11</a:t>
            </a:r>
            <a:endParaRPr sz="40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6D3C9-37C3-4827-9483-95F17CC5E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5943600" cy="1066800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b="1" dirty="0">
                <a:solidFill>
                  <a:schemeClr val="bg1"/>
                </a:solidFill>
              </a:rPr>
              <a:t>Umber Noureen Abbas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b="1" dirty="0">
                <a:solidFill>
                  <a:schemeClr val="bg1"/>
                </a:solidFill>
              </a:rPr>
              <a:t>Lecturer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b="1" dirty="0">
                <a:solidFill>
                  <a:schemeClr val="bg1"/>
                </a:solidFill>
              </a:rPr>
              <a:t>Department of Computer Science</a:t>
            </a:r>
          </a:p>
          <a:p>
            <a:pPr fontAlgn="auto">
              <a:spcAft>
                <a:spcPts val="0"/>
              </a:spcAft>
              <a:defRPr/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ABBD2-A4B1-423C-B82E-4871570E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48C7-10D6-4F5F-A8F0-5A3E35320FD3}" type="datetime1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693FE-3FE0-4EB4-9487-EF6743CE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7641F-08CA-4C14-A06C-112EF627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2C7A-805F-4942-B862-2236CD5086B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A9DE7-A7A5-4F91-9AE2-0EF24EBA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absolute function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59036F-E4E6-489E-AED1-6D22BFFBD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464" y="1767652"/>
            <a:ext cx="5301072" cy="26636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86DBC0-6954-474B-B4B6-2E7EDB0C1B12}"/>
              </a:ext>
            </a:extLst>
          </p:cNvPr>
          <p:cNvSpPr/>
          <p:nvPr/>
        </p:nvSpPr>
        <p:spPr>
          <a:xfrm>
            <a:off x="1524000" y="4781354"/>
            <a:ext cx="6705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harterITC-Regu"/>
              </a:rPr>
              <a:t>Specify implicitly and explicitly an </a:t>
            </a:r>
            <a:r>
              <a:rPr lang="en-US" sz="2800" i="1" dirty="0">
                <a:solidFill>
                  <a:schemeClr val="bg1"/>
                </a:solidFill>
                <a:latin typeface="CharterITC-ReguItal"/>
              </a:rPr>
              <a:t>abs </a:t>
            </a:r>
            <a:r>
              <a:rPr lang="en-US" sz="2800" dirty="0">
                <a:solidFill>
                  <a:schemeClr val="bg1"/>
                </a:solidFill>
                <a:latin typeface="CharterITC-Regu"/>
              </a:rPr>
              <a:t>function, which calculates the absolute value of an integer.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B92D7-5B23-4AEB-8A6D-9576C562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0462-5F5B-4F23-9A96-117B1E47FCD6}" type="datetime1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3B3F0-78DD-4E76-A814-24A8A270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063B8-6F06-4F70-81D2-4BE8FB60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2C7A-805F-4942-B862-2236CD5086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60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E1CACD4-3205-4744-ACFF-4BFDC423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4400" y="274638"/>
            <a:ext cx="10972800" cy="1143000"/>
          </a:xfrm>
        </p:spPr>
        <p:txBody>
          <a:bodyPr/>
          <a:lstStyle/>
          <a:p>
            <a:r>
              <a:rPr lang="en-US" dirty="0"/>
              <a:t>Factorial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6762C7-CF32-429D-8201-EFDFD9F46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122" y="1919314"/>
            <a:ext cx="7659756" cy="1856467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0517A8-D085-468E-A5FC-DBC460BCB423}"/>
              </a:ext>
            </a:extLst>
          </p:cNvPr>
          <p:cNvSpPr/>
          <p:nvPr/>
        </p:nvSpPr>
        <p:spPr>
          <a:xfrm>
            <a:off x="1524000" y="3996047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harterITC-Regu"/>
              </a:rPr>
              <a:t>Some functions can be neatly specified by a </a:t>
            </a:r>
            <a:r>
              <a:rPr lang="en-US" sz="2800" b="1" dirty="0">
                <a:solidFill>
                  <a:schemeClr val="bg1"/>
                </a:solidFill>
                <a:latin typeface="CharterITC-Bold"/>
              </a:rPr>
              <a:t>recursive </a:t>
            </a:r>
            <a:r>
              <a:rPr lang="en-US" sz="2800" dirty="0">
                <a:solidFill>
                  <a:schemeClr val="bg1"/>
                </a:solidFill>
                <a:latin typeface="CharterITC-Regu"/>
              </a:rPr>
              <a:t>definition, whereby the function calls itself. An example is given above.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C1B85-0995-4AAE-817E-A4D11312D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158F3-6DB6-4706-A04B-1E3DFE40DA0E}" type="datetime1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9B7C9-035A-45F5-B917-4336EB87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D3304-EB2A-4039-94A2-959315D6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2C7A-805F-4942-B862-2236CD5086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57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4FE8-B5B1-43E3-9A3A-6E57D6284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Specifying a State Invariant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05A42-DDB6-4595-8CA6-F05334E3C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en-US" dirty="0"/>
              <a:t>In VDM-SL there is a mechanism by which we can incorporate such a restriction into the specification of the state.</a:t>
            </a:r>
          </a:p>
          <a:p>
            <a:r>
              <a:rPr lang="en-US" altLang="en-US" dirty="0"/>
              <a:t>This mechanism involves specifying a function known as a </a:t>
            </a:r>
            <a:r>
              <a:rPr lang="en-US" altLang="en-US" dirty="0">
                <a:solidFill>
                  <a:schemeClr val="accent6"/>
                </a:solidFill>
              </a:rPr>
              <a:t>state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6"/>
                </a:solidFill>
              </a:rPr>
              <a:t>invariant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C7CF5-7947-4820-BFD3-385F0B167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4DD9-0F1D-4B53-9285-3A7D696A20D6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03CA1-C33C-4BDC-B830-7069B35D4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FF24C-E757-437A-98B9-B1F67B4D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2C7A-805F-4942-B862-2236CD5086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18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4D6D-9C45-4F55-8C35-D3DB75D74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D44BA-E97C-4138-92C5-EE23E1DCB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inv</a:t>
            </a:r>
            <a:r>
              <a:rPr lang="en-US" altLang="en-US" dirty="0"/>
              <a:t>: </a:t>
            </a:r>
            <a:r>
              <a:rPr lang="en-US" altLang="en-US" i="1" dirty="0"/>
              <a:t>State </a:t>
            </a:r>
            <a:r>
              <a:rPr lang="en-US" altLang="en-US" dirty="0"/>
              <a:t>→ B (</a:t>
            </a:r>
            <a:r>
              <a:rPr lang="en-US" altLang="en-US" dirty="0" err="1"/>
              <a:t>boolean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The function maps a value of the state onto a boolean – either TRUE or FALSE; </a:t>
            </a:r>
          </a:p>
          <a:p>
            <a:r>
              <a:rPr lang="en-US" altLang="en-US" dirty="0"/>
              <a:t>specifying such a function we are saying that the state variables must be such that the result of the function is TRUE.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689BE-0652-426B-9A5D-81CF1B5E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979C-EA00-4833-BCB6-0A9FE9574E95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D314C-1E7D-419E-B099-E791DF3A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8BFED-0365-4A40-B15A-BE8CA121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2C7A-805F-4942-B862-2236CD5086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45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EA089-635F-4A10-AAF1-FE376DBF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Incubator Monitor system the invariant is specified as: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672F50-D87B-4C14-BC31-440EB95F9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5C68D3-4462-4642-BE41-ED54DA09F4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188" r="39604"/>
          <a:stretch/>
        </p:blipFill>
        <p:spPr>
          <a:xfrm>
            <a:off x="565012" y="3300838"/>
            <a:ext cx="6750188" cy="962751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17EB88-10DA-4208-9930-0F5BA1B0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665B-5071-420C-B4E0-DDDFF664FD7F}" type="datetime1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A8377-912E-4F0A-A3E2-45D740E1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FD203-8F21-4A32-BF86-0815B60CB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2C7A-805F-4942-B862-2236CD5086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18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0D6C7-0188-4BD3-BD12-67D6AB17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E038-F7DF-4CD0-87A9-9B2002BEA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After the keyword </a:t>
            </a:r>
            <a:r>
              <a:rPr lang="en-US" altLang="en-US" b="1" dirty="0"/>
              <a:t>inv</a:t>
            </a:r>
            <a:r>
              <a:rPr lang="en-US" altLang="en-US" dirty="0"/>
              <a:t>, we have the expression </a:t>
            </a:r>
            <a:r>
              <a:rPr lang="en-US" altLang="en-US" b="1" dirty="0"/>
              <a:t>mk</a:t>
            </a:r>
            <a:r>
              <a:rPr lang="en-US" altLang="en-US" dirty="0"/>
              <a:t>-</a:t>
            </a:r>
            <a:r>
              <a:rPr lang="en-US" altLang="en-US" i="1" dirty="0"/>
              <a:t>IncubatorMonitor</a:t>
            </a:r>
            <a:r>
              <a:rPr lang="en-US" altLang="en-US" dirty="0"/>
              <a:t>(</a:t>
            </a:r>
            <a:r>
              <a:rPr lang="en-US" altLang="en-US" i="1" dirty="0"/>
              <a:t>t</a:t>
            </a:r>
            <a:r>
              <a:rPr lang="en-US" altLang="en-US" dirty="0"/>
              <a:t>), which effectively is the input to the </a:t>
            </a:r>
            <a:r>
              <a:rPr lang="en-US" altLang="en-US" i="1" dirty="0"/>
              <a:t>inv </a:t>
            </a:r>
            <a:r>
              <a:rPr lang="en-US" altLang="en-US" dirty="0"/>
              <a:t>function. This expression is itself a function, and is known as a </a:t>
            </a:r>
            <a:r>
              <a:rPr lang="en-US" altLang="en-US" b="1" dirty="0"/>
              <a:t>make function </a:t>
            </a:r>
            <a:r>
              <a:rPr lang="en-US" altLang="en-US" dirty="0"/>
              <a:t>(the </a:t>
            </a:r>
            <a:r>
              <a:rPr lang="en-US" altLang="en-US" i="1" dirty="0"/>
              <a:t>mk </a:t>
            </a:r>
            <a:r>
              <a:rPr lang="en-US" altLang="en-US" dirty="0"/>
              <a:t>is pronounced ‘make’).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E5FF4-1A8F-4219-B678-4EF78B3B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0A0-3E02-465A-BA37-3DE8D6F63856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E4CD7-C4C5-465D-B5CD-8C6CCEC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53318-17E2-4B0B-8F10-0AC3E2B9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2C7A-805F-4942-B862-2236CD5086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75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1B69F-D1C5-437D-A1AB-88C3F12A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  case an IncubatorMonitor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D4E28-778E-469A-B081-8653FB734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From the values in the parameter list in the brackets. The parameter names are arbitrary; they are matched, in order, to the components of the state.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E9B7D-E510-48A8-AA3F-B7AFBD5AA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8E71-4B4A-4CE0-B051-7E873CB01D5E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B9F5D-326B-47CD-B229-F57F4F47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BA321-4805-4DA9-B8BD-9F82CF4F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2C7A-805F-4942-B862-2236CD5086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12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6C645-423F-4A1D-8C02-9D0FE7285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								Cont.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89FDC-25AA-45D8-9A98-87F424799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our case there is only one component, </a:t>
            </a:r>
            <a:r>
              <a:rPr lang="en-US" altLang="en-US" i="1" dirty="0"/>
              <a:t>temp</a:t>
            </a:r>
            <a:r>
              <a:rPr lang="en-US" altLang="en-US" dirty="0"/>
              <a:t>. As you have seen, the symbol  is read ‘is defined as’, and on the right of this symbol we place the predicate that the input parameters must satisfy.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214D1-22A5-4854-A638-4B6E7CF70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F084-86F2-485B-93D1-4C0FAE76CA08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BE63D-6162-49E8-8882-52EE4169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A8396-0066-49D9-B225-02F46D8D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2C7A-805F-4942-B862-2236CD5086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71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9288-4D6C-45A3-9BCA-E418B1CB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		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3A29-F0A6-4E55-9B19-7365E89F3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this case it is that the temperature lies between 10 and 10 celsius (</a:t>
            </a:r>
            <a:r>
              <a:rPr lang="en-US" altLang="en-US" i="1" dirty="0"/>
              <a:t>MIN </a:t>
            </a:r>
            <a:r>
              <a:rPr lang="en-US" altLang="en-US" dirty="0"/>
              <a:t>and </a:t>
            </a:r>
            <a:r>
              <a:rPr lang="en-US" altLang="en-US" i="1" dirty="0"/>
              <a:t>MAX </a:t>
            </a:r>
            <a:r>
              <a:rPr lang="en-US" altLang="en-US" dirty="0"/>
              <a:t>as we have defined them), hence the expression </a:t>
            </a:r>
            <a:r>
              <a:rPr lang="en-US" altLang="en-US" i="1" dirty="0"/>
              <a:t>MIN </a:t>
            </a:r>
            <a:r>
              <a:rPr lang="en-US" altLang="en-US" i="1" u="sng" dirty="0"/>
              <a:t>&lt;</a:t>
            </a:r>
            <a:r>
              <a:rPr lang="en-US" altLang="en-US" dirty="0"/>
              <a:t> </a:t>
            </a:r>
            <a:r>
              <a:rPr lang="en-US" altLang="en-US" i="1" dirty="0"/>
              <a:t>t</a:t>
            </a:r>
            <a:r>
              <a:rPr lang="en-US" altLang="en-US" i="1" u="sng" dirty="0"/>
              <a:t>&lt;</a:t>
            </a:r>
            <a:r>
              <a:rPr lang="en-US" altLang="en-US" i="1" dirty="0"/>
              <a:t> </a:t>
            </a:r>
            <a:r>
              <a:rPr lang="en-US" altLang="en-US" dirty="0"/>
              <a:t> </a:t>
            </a:r>
            <a:r>
              <a:rPr lang="en-US" altLang="en-US" i="1" dirty="0"/>
              <a:t>MAX</a:t>
            </a:r>
            <a:r>
              <a:rPr lang="en-US" altLang="en-US" dirty="0"/>
              <a:t>, on the right-hand side of the ‘is defined as’ symbol.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6A42-6289-48F8-90EC-8A693EF9D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002C-8916-40B4-96B9-C4B92CEC85F7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D9A1D-6AFA-4008-AEC1-B956771B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D87CF-8A51-40F8-B290-E25583DC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2C7A-805F-4942-B862-2236CD5086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66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26A76ECB-1ACD-4793-97B7-FAC1E99525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Further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658A9-D655-42F9-AFFB-655EBB57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866901"/>
            <a:ext cx="6172200" cy="3394472"/>
          </a:xfrm>
        </p:spPr>
        <p:txBody>
          <a:bodyPr rtlCol="0">
            <a:normAutofit/>
          </a:bodyPr>
          <a:lstStyle/>
          <a:p>
            <a:r>
              <a:rPr lang="en-US" altLang="en-US" dirty="0"/>
              <a:t>Palgrave Macmillan Formal  Software Development   From VDM to Java, </a:t>
            </a:r>
            <a:r>
              <a:rPr lang="en-US" sz="2250" dirty="0"/>
              <a:t>Chapter 2</a:t>
            </a:r>
            <a:endParaRPr lang="en-GB" sz="225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B19CB7A-5CFA-40BB-B18F-A39F3274C39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384AF3-2C8F-4F50-A68E-F93A82DC5EEB}" type="datetime1">
              <a:rPr lang="en-US" smtClean="0"/>
              <a:t>11/1/2021</a:t>
            </a:fld>
            <a:endParaRPr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0A9D17-E4C7-49A6-81B5-E91D9D39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t>Computer Science Department, University of Sahiwal</a:t>
            </a:r>
          </a:p>
        </p:txBody>
      </p:sp>
      <p:sp>
        <p:nvSpPr>
          <p:cNvPr id="11270" name="Slide Number Placeholder 7">
            <a:extLst>
              <a:ext uri="{FF2B5EF4-FFF2-40B4-BE49-F238E27FC236}">
                <a16:creationId xmlns:a16="http://schemas.microsoft.com/office/drawing/2014/main" id="{458E410A-9AB8-4430-B85A-EEEF034051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409104-76DF-4454-9FE0-28FA680C194F}" type="slidenum">
              <a:rPr lang="en-US" altLang="en-US" sz="900">
                <a:solidFill>
                  <a:srgbClr val="D9D9D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90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DDD2E-86DF-4518-8344-56680EA6E1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An Introduction to</a:t>
            </a:r>
            <a:br>
              <a:rPr lang="en-US" b="1" dirty="0"/>
            </a:br>
            <a:r>
              <a:rPr lang="en-US" b="1" dirty="0"/>
              <a:t>Specification in VDM-SL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54E29-8B16-47B7-A286-887B887EB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Part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83F3C-599D-4F98-B82A-32E7F6B3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0900-B6C7-4C61-BFAE-706AD77B76FC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4816B-3CAF-4EDA-8F65-9DF9404E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695FF-6DD5-4666-87D3-FC7E3E33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2C7A-805F-4942-B862-2236CD5086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51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4EA37A97-D76D-4947-A1A2-F12ED84CDC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Questions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94D874E5-FFA6-4C00-AE70-ADE600A8AB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/>
              <a:t>Any Question Please?</a:t>
            </a:r>
          </a:p>
          <a:p>
            <a:pPr marL="0" indent="0">
              <a:buNone/>
            </a:pPr>
            <a:endParaRPr lang="en-GB" sz="2800"/>
          </a:p>
          <a:p>
            <a:pPr marL="0" indent="0">
              <a:buNone/>
            </a:pPr>
            <a:r>
              <a:rPr lang="en-GB" sz="2800"/>
              <a:t>You can contact me at: </a:t>
            </a:r>
            <a:r>
              <a:rPr lang="en-GB" sz="2800">
                <a:solidFill>
                  <a:srgbClr val="FFFF00"/>
                </a:solidFill>
              </a:rPr>
              <a:t>umber@uosahiwal.edu.pk</a:t>
            </a:r>
          </a:p>
          <a:p>
            <a:pPr marL="0" indent="0">
              <a:buNone/>
            </a:pPr>
            <a:endParaRPr lang="en-GB" sz="280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GB" sz="2800"/>
              <a:t>Your Query will be answered within one working day.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2DAFD-8816-41E4-B276-744C9A6E3F4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52F767-2BEF-42CD-BE6F-EC0BC2623B9A}" type="datetime1">
              <a:rPr lang="en-US" altLang="en-US" smtClean="0"/>
              <a:t>11/1/2021</a:t>
            </a:fld>
            <a:endParaRPr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3E5C2C-0567-411F-B84F-74F56345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altLang="en-US"/>
              <a:t>Computer Science Department, University of Sahiwal</a:t>
            </a:r>
          </a:p>
        </p:txBody>
      </p:sp>
      <p:sp>
        <p:nvSpPr>
          <p:cNvPr id="9222" name="Slide Number Placeholder 3">
            <a:extLst>
              <a:ext uri="{FF2B5EF4-FFF2-40B4-BE49-F238E27FC236}">
                <a16:creationId xmlns:a16="http://schemas.microsoft.com/office/drawing/2014/main" id="{F4E3D3EC-F485-4C9C-A52F-A7C3FC2A57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4DF1BD-468C-4F8D-BA95-A99B4AF82912}" type="slidenum">
              <a:rPr lang="en-US" altLang="en-US" sz="1200">
                <a:solidFill>
                  <a:srgbClr val="D9D9D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B0E309B8-799A-4A7B-AA4B-41FE98A3DB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743200"/>
            <a:ext cx="8229600" cy="1143000"/>
          </a:xfrm>
        </p:spPr>
        <p:txBody>
          <a:bodyPr/>
          <a:lstStyle/>
          <a:p>
            <a:pPr eaLnBrk="1" hangingPunct="1"/>
            <a:r>
              <a:rPr lang="en-GB"/>
              <a:t>Thanks</a:t>
            </a:r>
            <a:endParaRPr lang="en-GB" b="1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348E1-1087-4640-9F87-72583C0B54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05405F3-7D99-40D9-AE2D-132D462612AE}" type="datetime1">
              <a:rPr lang="en-US" altLang="en-US" smtClean="0"/>
              <a:t>11/1/2021</a:t>
            </a:fld>
            <a:endParaRPr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5BD25-DFB7-4E6F-93FB-AA316F9E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altLang="en-US"/>
              <a:t>Computer Science Department, University of Sahiwal</a:t>
            </a:r>
          </a:p>
        </p:txBody>
      </p:sp>
      <p:sp>
        <p:nvSpPr>
          <p:cNvPr id="10245" name="Slide Number Placeholder 3">
            <a:extLst>
              <a:ext uri="{FF2B5EF4-FFF2-40B4-BE49-F238E27FC236}">
                <a16:creationId xmlns:a16="http://schemas.microsoft.com/office/drawing/2014/main" id="{68A4D906-4B86-4D2A-8D32-F478088307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B04EA5-C8AC-410C-84DE-47211D925374}" type="slidenum">
              <a:rPr lang="en-US" altLang="en-US" sz="1200">
                <a:solidFill>
                  <a:srgbClr val="D9D9D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6E19-D4A0-4BF2-A551-5770B301C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Declaring Constants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C388-6455-4A2F-86C7-62224D166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in VDM-SL to </a:t>
            </a:r>
            <a:r>
              <a:rPr lang="en-US" dirty="0">
                <a:solidFill>
                  <a:schemeClr val="accent6"/>
                </a:solidFill>
              </a:rPr>
              <a:t>specify constants</a:t>
            </a:r>
            <a:r>
              <a:rPr lang="en-US" dirty="0"/>
              <a:t>.</a:t>
            </a:r>
          </a:p>
          <a:p>
            <a:r>
              <a:rPr lang="en-US" dirty="0"/>
              <a:t>This is something that is not essential to any specification, but can greatly </a:t>
            </a:r>
            <a:r>
              <a:rPr lang="en-US" dirty="0">
                <a:solidFill>
                  <a:schemeClr val="accent6"/>
                </a:solidFill>
              </a:rPr>
              <a:t>enhance its readability</a:t>
            </a:r>
            <a:r>
              <a:rPr lang="en-US" dirty="0"/>
              <a:t>.</a:t>
            </a:r>
          </a:p>
          <a:p>
            <a:r>
              <a:rPr lang="en-US" dirty="0"/>
              <a:t>It is done by using the keyword </a:t>
            </a:r>
            <a:r>
              <a:rPr lang="en-US" b="1" dirty="0">
                <a:solidFill>
                  <a:schemeClr val="accent6"/>
                </a:solidFill>
              </a:rPr>
              <a:t>values</a:t>
            </a:r>
            <a:r>
              <a:rPr lang="en-US" dirty="0"/>
              <a:t>, and the declaration would come immediately </a:t>
            </a:r>
            <a:r>
              <a:rPr lang="en-US" dirty="0">
                <a:solidFill>
                  <a:schemeClr val="accent6"/>
                </a:solidFill>
              </a:rPr>
              <a:t>before the state definition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0C321-64AF-4C8E-9F97-9C3C7FE1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B15E-1899-4C1B-AEFB-C4A659D8557F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07A3-1415-4ACA-9114-F81FB615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52940-18E3-4216-B414-1C2D9EC93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2C7A-805F-4942-B862-2236CD5086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7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3E1EF-5A13-43EA-81FD-183852AD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Incubator Monitor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C158FE-3701-4905-ABAE-D28830125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482" y="2322443"/>
            <a:ext cx="6807035" cy="22131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7F0D1A-AD63-4555-9222-9802EB8FBFD0}"/>
              </a:ext>
            </a:extLst>
          </p:cNvPr>
          <p:cNvSpPr/>
          <p:nvPr/>
        </p:nvSpPr>
        <p:spPr>
          <a:xfrm>
            <a:off x="817404" y="4917142"/>
            <a:ext cx="7734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harterITC-Regu"/>
              </a:rPr>
              <a:t>Convention is to use upper case for constant values.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3AAFB-390F-4CD3-B935-319646793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FD75-1B97-40C2-A823-71CDCC2AE1C1}" type="datetime1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095D9-A6AC-461F-8B46-8DA3227E5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D991F-2E05-4ECD-A68A-8D3BEF95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2C7A-805F-4942-B862-2236CD5086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2339-F91C-422A-A151-19E7EDFD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CB997-8AEC-4D79-9518-99A82BE7E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 </a:t>
            </a:r>
            <a:r>
              <a:rPr lang="en-US" i="1" dirty="0"/>
              <a:t>temp &gt; </a:t>
            </a:r>
            <a:r>
              <a:rPr lang="en-US" dirty="0"/>
              <a:t> </a:t>
            </a:r>
            <a:r>
              <a:rPr lang="en-US" i="1" dirty="0"/>
              <a:t>MIN</a:t>
            </a:r>
          </a:p>
          <a:p>
            <a:endParaRPr lang="en-US" sz="1400" dirty="0"/>
          </a:p>
          <a:p>
            <a:r>
              <a:rPr lang="en-US" dirty="0"/>
              <a:t>These values could then be used in our </a:t>
            </a:r>
            <a:r>
              <a:rPr lang="en-US" dirty="0">
                <a:solidFill>
                  <a:schemeClr val="accent6"/>
                </a:solidFill>
              </a:rPr>
              <a:t>functions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operations</a:t>
            </a:r>
            <a:r>
              <a:rPr lang="en-US" dirty="0"/>
              <a:t>,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the precondition of the </a:t>
            </a:r>
            <a:r>
              <a:rPr lang="en-US" i="1" dirty="0"/>
              <a:t>decrement </a:t>
            </a:r>
            <a:r>
              <a:rPr lang="en-US" dirty="0"/>
              <a:t>operation would present  above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3CD83-7EEF-4718-A9B1-F17A7B4A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C9F0-1968-4B89-BF50-7EB0BF8BDD36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B82D0-16A8-4A5E-A324-0D1ED794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05F76-8C73-4236-95B2-83881080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2C7A-805F-4942-B862-2236CD5086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5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A4C4-385B-4527-9904-DA5DCEAE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Specifying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61164-835A-4EAD-BB13-24FC84960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 is a </a:t>
            </a:r>
            <a:r>
              <a:rPr lang="en-US" dirty="0">
                <a:solidFill>
                  <a:schemeClr val="accent6"/>
                </a:solidFill>
              </a:rPr>
              <a:t>set of </a:t>
            </a:r>
            <a:r>
              <a:rPr lang="en-US" i="1" dirty="0">
                <a:solidFill>
                  <a:schemeClr val="accent6"/>
                </a:solidFill>
              </a:rPr>
              <a:t>assignments </a:t>
            </a:r>
            <a:r>
              <a:rPr lang="en-US" dirty="0"/>
              <a:t>from one set to another. </a:t>
            </a:r>
          </a:p>
          <a:p>
            <a:r>
              <a:rPr lang="en-US" dirty="0"/>
              <a:t>The function receives an input value (or values) and maps this to an output value according to some rule – for example</a:t>
            </a:r>
          </a:p>
          <a:p>
            <a:pPr lvl="1"/>
            <a:r>
              <a:rPr lang="en-US" dirty="0"/>
              <a:t>it could accept an integer and output the square of that integer, or</a:t>
            </a:r>
          </a:p>
          <a:p>
            <a:pPr lvl="1"/>
            <a:r>
              <a:rPr lang="en-US" dirty="0"/>
              <a:t>it could accept the name of a person and output that person’s telephone number.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6AC06-89FF-43CC-9F94-D51A3F0C6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5DC4-4DAD-46CA-A708-DE4B49B90294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442A1-D49B-4E86-91E5-6F5C41E8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5B749-17A0-43F9-8880-8156CA9B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2C7A-805F-4942-B862-2236CD5086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84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1C54-76A9-40A5-8938-D2F40A8C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2E9F1-7243-44B2-9A32-B2A09363A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two ways in which we can specify a function in VDM-SL. The first way is to specify the function </a:t>
            </a:r>
            <a:r>
              <a:rPr lang="en-US" b="1" dirty="0"/>
              <a:t>explicitly</a:t>
            </a:r>
          </a:p>
          <a:p>
            <a:endParaRPr lang="en-US" sz="1400" b="1" dirty="0"/>
          </a:p>
          <a:p>
            <a:r>
              <a:rPr lang="en-US" i="1" dirty="0">
                <a:solidFill>
                  <a:srgbClr val="FFFF00"/>
                </a:solidFill>
              </a:rPr>
              <a:t>add</a:t>
            </a:r>
            <a:r>
              <a:rPr lang="en-US" dirty="0">
                <a:solidFill>
                  <a:srgbClr val="FFFF00"/>
                </a:solidFill>
              </a:rPr>
              <a:t>: R X R  → R</a:t>
            </a:r>
          </a:p>
          <a:p>
            <a:endParaRPr lang="es-ES" sz="1400" i="1" dirty="0"/>
          </a:p>
          <a:p>
            <a:r>
              <a:rPr lang="en-US" dirty="0"/>
              <a:t>In the above example, the function takes two inputs, both of type  (real numbers), and outputs a value that is also of same type 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30369-95FC-4201-95F4-2AAB15ED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A77E-F240-4D57-B815-14CC0C097AFF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0222F-0AA8-4AA1-9306-997001E5C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F1B9A-DF9F-4319-A198-F7CD0F7A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2C7A-805F-4942-B862-2236CD5086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89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49AB-4E1B-433F-B488-39B1AAD1A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7FDEC-42EC-41CB-B480-30F760C4C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i="1" dirty="0" err="1"/>
              <a:t>add</a:t>
            </a:r>
            <a:r>
              <a:rPr lang="es-ES" dirty="0"/>
              <a:t>(</a:t>
            </a:r>
            <a:r>
              <a:rPr lang="es-ES" i="1" dirty="0"/>
              <a:t>x, y</a:t>
            </a:r>
            <a:r>
              <a:rPr lang="es-ES" dirty="0"/>
              <a:t>)  </a:t>
            </a:r>
            <a:r>
              <a:rPr lang="es-ES" i="1" dirty="0"/>
              <a:t>x </a:t>
            </a:r>
            <a:r>
              <a:rPr lang="es-ES" dirty="0"/>
              <a:t> </a:t>
            </a:r>
            <a:r>
              <a:rPr lang="es-ES" i="1" dirty="0"/>
              <a:t>y</a:t>
            </a:r>
          </a:p>
          <a:p>
            <a:r>
              <a:rPr lang="en-US" dirty="0"/>
              <a:t>The second part is the definition</a:t>
            </a:r>
          </a:p>
          <a:p>
            <a:pPr lvl="1"/>
            <a:r>
              <a:rPr lang="en-US" dirty="0"/>
              <a:t>Describes the algorithm that is used for transforming the inputs to the output;</a:t>
            </a:r>
          </a:p>
          <a:p>
            <a:pPr lvl="1"/>
            <a:r>
              <a:rPr lang="en-US" dirty="0"/>
              <a:t>This definition is placed on the right of the  symbol, which is read ‘is defined as’.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BE253-3E1D-4D75-96AA-9E79038A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122C-1CDD-4D71-BB33-339F3336160E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C9F0F-CC76-4824-A9CF-AE303706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0B4B6-77CE-44E6-858B-97AFE641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2C7A-805F-4942-B862-2236CD5086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76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59FB-BB7A-4B9D-8893-400BB886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 the function </a:t>
            </a:r>
            <a:r>
              <a:rPr lang="en-US" b="1" dirty="0"/>
              <a:t>implicitly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DE757E-6A5D-4639-B3E3-FCDDE3F82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974" y="1934818"/>
            <a:ext cx="5897217" cy="20673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0FF7AA-3A7B-4DA7-9276-2DBFE3773905}"/>
              </a:ext>
            </a:extLst>
          </p:cNvPr>
          <p:cNvSpPr/>
          <p:nvPr/>
        </p:nvSpPr>
        <p:spPr>
          <a:xfrm>
            <a:off x="1364974" y="420108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harterITC-Regu"/>
              </a:rPr>
              <a:t>we use a pre- and postcondition in the same way as we described for operations – a function, of course, does not access the state variables. Here is the </a:t>
            </a:r>
            <a:r>
              <a:rPr lang="en-US" sz="2400" i="1" dirty="0">
                <a:solidFill>
                  <a:schemeClr val="bg1"/>
                </a:solidFill>
                <a:latin typeface="CharterITC-ReguItal"/>
              </a:rPr>
              <a:t>add </a:t>
            </a:r>
            <a:r>
              <a:rPr lang="en-US" sz="2400" dirty="0">
                <a:solidFill>
                  <a:schemeClr val="bg1"/>
                </a:solidFill>
                <a:latin typeface="CharterITC-Regu"/>
              </a:rPr>
              <a:t>function defined implicitly.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09D51-DA77-4BDB-82A8-B7DFFF48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F32A-D34E-4126-AA7F-F6D9CBA296A6}" type="datetime1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8523A-5212-4C8D-9DF1-8AC360C6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FBB1C-E9C8-47B4-AD09-FDE7AF07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2C7A-805F-4942-B862-2236CD5086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91979"/>
      </p:ext>
    </p:extLst>
  </p:cSld>
  <p:clrMapOvr>
    <a:masterClrMapping/>
  </p:clrMapOvr>
</p:sld>
</file>

<file path=ppt/theme/theme1.xml><?xml version="1.0" encoding="utf-8"?>
<a:theme xmlns:a="http://schemas.openxmlformats.org/drawingml/2006/main" name="uni of sahiwal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 of sahiwal theme" id="{751C8DE0-21DB-4ED0-BB0E-37A6EFD867B0}" vid="{B282B60A-933E-4F5E-9891-BAF502DB2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895</Words>
  <Application>Microsoft Office PowerPoint</Application>
  <PresentationFormat>On-screen Show (4:3)</PresentationFormat>
  <Paragraphs>128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CharterITC-Bold</vt:lpstr>
      <vt:lpstr>CharterITC-Regu</vt:lpstr>
      <vt:lpstr>CharterITC-ReguItal</vt:lpstr>
      <vt:lpstr>uni of sahiwal theme</vt:lpstr>
      <vt:lpstr>Formal Methods Lecture # 11</vt:lpstr>
      <vt:lpstr>An Introduction to Specification in VDM-SL</vt:lpstr>
      <vt:lpstr>Declaring Constants</vt:lpstr>
      <vt:lpstr>Incubator Monitor</vt:lpstr>
      <vt:lpstr>Condition</vt:lpstr>
      <vt:lpstr>Specifying Functions</vt:lpstr>
      <vt:lpstr>Cont.</vt:lpstr>
      <vt:lpstr>Cont.</vt:lpstr>
      <vt:lpstr>Specify the function implicitly</vt:lpstr>
      <vt:lpstr>Implicit absolute function </vt:lpstr>
      <vt:lpstr>Factorial </vt:lpstr>
      <vt:lpstr> Specifying a State Invariant</vt:lpstr>
      <vt:lpstr>Invariant </vt:lpstr>
      <vt:lpstr>Incubator Monitor system the invariant is specified as: </vt:lpstr>
      <vt:lpstr>Make Function</vt:lpstr>
      <vt:lpstr>in  case an IncubatorMonitor</vt:lpstr>
      <vt:lpstr>        Cont.  </vt:lpstr>
      <vt:lpstr>       Cont.</vt:lpstr>
      <vt:lpstr>Further Readings</vt:lpstr>
      <vt:lpstr>Questions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Specification in VDM-SL</dc:title>
  <dc:creator>Umair Waqas</dc:creator>
  <cp:lastModifiedBy>Umair Waqas</cp:lastModifiedBy>
  <cp:revision>23</cp:revision>
  <dcterms:created xsi:type="dcterms:W3CDTF">2020-11-11T15:15:59Z</dcterms:created>
  <dcterms:modified xsi:type="dcterms:W3CDTF">2021-11-01T10:36:47Z</dcterms:modified>
</cp:coreProperties>
</file>