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40" r:id="rId10"/>
    <p:sldId id="342" r:id="rId11"/>
    <p:sldId id="343" r:id="rId12"/>
    <p:sldId id="341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39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B6E6-1BFF-425D-8158-C4DB4F30ED4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14821-E47A-4EA2-BC3A-328E6230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4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FEE82D2-ABD5-466B-AAA9-DFF3546EA15D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0DA531-9402-471F-B10E-2119059257CC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4F6DD-4514-498C-90C5-DFF62502C1F8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7AEB6-9804-4A96-AB25-D6ECA6800534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6E604-4AB7-4DD4-9DB5-8717D4F4F1E6}" type="datetime3">
              <a:rPr lang="en-US" smtClean="0"/>
              <a:t>9 October 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F4903-043B-4C91-BB22-BB63CC5D03A6}" type="datetime3">
              <a:rPr lang="en-US" smtClean="0"/>
              <a:t>9 October 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A5A42-F880-46F9-8D5B-CCC1EB94CF8C}" type="datetime3">
              <a:rPr lang="en-US" smtClean="0"/>
              <a:t>9 October 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63BC6-B561-4AC0-A54D-ADAC24D620AF}" type="datetime3">
              <a:rPr lang="en-US" smtClean="0"/>
              <a:t>9 October 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4F3B8-76F1-407E-913D-711D70649BCE}" type="datetime3">
              <a:rPr lang="en-US" smtClean="0"/>
              <a:t>9 October 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836890-4026-41D8-B404-F630BB251719}" type="datetime3">
              <a:rPr lang="en-US" smtClean="0"/>
              <a:t>9 October 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4DA3013-B4AE-4089-86D9-C61F8ED8F5AD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F52E35D-BA93-49F0-8E79-07D3EA830DC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7937"/>
            <a:ext cx="908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FF75-6630-477D-9188-CDC465F8C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Propositional and</a:t>
            </a:r>
            <a:br>
              <a:rPr lang="en-US" b="1" dirty="0"/>
            </a:br>
            <a:r>
              <a:rPr lang="en-US" b="1" dirty="0"/>
              <a:t>Predicate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9087A-D4B9-4421-A887-A8E16F89E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CA1BB-DF27-449F-9C7A-06B2546A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72B4-C1F2-46F3-BB58-8D830DE3B483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6E37-D093-4AF4-A7F6-A31AF875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1143-81BF-4A1A-85AA-FC35DF41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CA65-4361-4CA5-B651-CEB588B5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B5E9-408E-4CD3-A834-4AF6F19F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purpose of defining these connectives is to provide a rigorous framework that gives precise meaning to such words as ‘</a:t>
            </a:r>
            <a:r>
              <a:rPr lang="en-US" altLang="en-US" dirty="0">
                <a:solidFill>
                  <a:schemeClr val="accent6"/>
                </a:solidFill>
              </a:rPr>
              <a:t>AND</a:t>
            </a:r>
            <a:r>
              <a:rPr lang="en-US" altLang="en-US" dirty="0"/>
              <a:t>’ and ‘</a:t>
            </a:r>
            <a:r>
              <a:rPr lang="en-US" altLang="en-US" dirty="0">
                <a:solidFill>
                  <a:schemeClr val="accent6"/>
                </a:solidFill>
              </a:rPr>
              <a:t>OR</a:t>
            </a:r>
            <a:r>
              <a:rPr lang="en-US" altLang="en-US" dirty="0"/>
              <a:t>’ that occur in the natural language. The way we give semantic meaning to these connectives is to provide tables known as </a:t>
            </a:r>
            <a:r>
              <a:rPr lang="en-US" altLang="en-US" b="1" dirty="0">
                <a:solidFill>
                  <a:schemeClr val="accent6"/>
                </a:solidFill>
              </a:rPr>
              <a:t>truth tables</a:t>
            </a:r>
            <a:r>
              <a:rPr lang="en-US" altLang="en-US" dirty="0"/>
              <a:t>,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6CF-1172-4659-804A-AEF500F9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E75C-F7AF-4F95-B225-83C5828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B92D-18C8-4CBA-B919-36010D8F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F91B-653D-4CF4-914C-B22AB6B2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i="1" dirty="0"/>
              <a:t>AND </a:t>
            </a:r>
            <a:r>
              <a:rPr lang="en-US" altLang="en-US" dirty="0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F128-1902-4C06-834D-BBC350D3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operator known as </a:t>
            </a:r>
            <a:r>
              <a:rPr lang="en-US" altLang="en-US" b="1" dirty="0">
                <a:solidFill>
                  <a:schemeClr val="accent6"/>
                </a:solidFill>
              </a:rPr>
              <a:t>AND</a:t>
            </a:r>
            <a:r>
              <a:rPr lang="en-US" altLang="en-US" b="1" dirty="0"/>
              <a:t> </a:t>
            </a:r>
            <a:r>
              <a:rPr lang="en-US" altLang="en-US" dirty="0"/>
              <a:t>is represented by the symbol “^”.</a:t>
            </a:r>
          </a:p>
          <a:p>
            <a:r>
              <a:rPr lang="en-US" altLang="en-US" dirty="0"/>
              <a:t>The statement </a:t>
            </a:r>
            <a:r>
              <a:rPr lang="en-US" altLang="en-US" i="1" dirty="0"/>
              <a:t>P AND Q </a:t>
            </a:r>
            <a:r>
              <a:rPr lang="en-US" altLang="en-US" dirty="0"/>
              <a:t>is therefore represented by:</a:t>
            </a:r>
          </a:p>
          <a:p>
            <a:pPr marL="0" indent="0" algn="ctr">
              <a:buNone/>
            </a:pPr>
            <a:r>
              <a:rPr lang="en-US" altLang="en-US" i="1" dirty="0">
                <a:solidFill>
                  <a:schemeClr val="accent6"/>
                </a:solidFill>
              </a:rPr>
              <a:t>P ^ Q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B3B-1CB6-4F96-82B3-CD855F40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3A46-F4DA-491B-888A-57A3C089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2996-3867-48E8-A077-F039F2E2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4691-9485-4706-ADD6-F61CD60E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952E-84E3-4301-9C75-4929E8D4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precise meaning of this operator is given in the following truth table, where TRUE and FALSE are represented by T and F, respectively.</a:t>
            </a:r>
          </a:p>
          <a:p>
            <a:r>
              <a:rPr lang="en-US" altLang="en-US" dirty="0"/>
              <a:t>you can see that the first two columns of the truth table provide all the possible combinations of the values of </a:t>
            </a:r>
            <a:r>
              <a:rPr lang="en-US" altLang="en-US" i="1" dirty="0"/>
              <a:t>P </a:t>
            </a:r>
            <a:r>
              <a:rPr lang="en-US" altLang="en-US" dirty="0"/>
              <a:t>and </a:t>
            </a:r>
            <a:r>
              <a:rPr lang="en-US" altLang="en-US" i="1" dirty="0"/>
              <a:t>Q.</a:t>
            </a:r>
            <a:endParaRPr lang="en-US" altLang="en-US" dirty="0"/>
          </a:p>
          <a:p>
            <a:r>
              <a:rPr lang="en-US" altLang="en-US" dirty="0"/>
              <a:t>The final column shows the corresponding value of the combined statement </a:t>
            </a:r>
            <a:r>
              <a:rPr lang="en-US" altLang="en-US" i="1" dirty="0"/>
              <a:t>P </a:t>
            </a:r>
            <a:r>
              <a:rPr lang="en-US" altLang="en-US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E90D-4DBE-4934-B535-F44415A7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EDDB-BDAC-4FC5-8060-47199CBA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EF50-47BC-4E12-9AD4-BB83FC0F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8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F8C6-3E83-4353-8FC6-81713CD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“AND” Operator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B6D7BF-5B83-4742-82B7-00952FE84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568897"/>
              </p:ext>
            </p:extLst>
          </p:nvPr>
        </p:nvGraphicFramePr>
        <p:xfrm>
          <a:off x="1772528" y="1600200"/>
          <a:ext cx="5233183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780">
                  <a:extLst>
                    <a:ext uri="{9D8B030D-6E8A-4147-A177-3AD203B41FA5}">
                      <a16:colId xmlns:a16="http://schemas.microsoft.com/office/drawing/2014/main" val="2442696978"/>
                    </a:ext>
                  </a:extLst>
                </a:gridCol>
                <a:gridCol w="1840837">
                  <a:extLst>
                    <a:ext uri="{9D8B030D-6E8A-4147-A177-3AD203B41FA5}">
                      <a16:colId xmlns:a16="http://schemas.microsoft.com/office/drawing/2014/main" val="3467035126"/>
                    </a:ext>
                  </a:extLst>
                </a:gridCol>
                <a:gridCol w="1720566">
                  <a:extLst>
                    <a:ext uri="{9D8B030D-6E8A-4147-A177-3AD203B41FA5}">
                      <a16:colId xmlns:a16="http://schemas.microsoft.com/office/drawing/2014/main" val="4231428032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^ </a:t>
                      </a:r>
                      <a:r>
                        <a:rPr lang="en-US" sz="28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220024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038389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7540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533915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801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D78F-266A-43D8-9C31-8B97FEF3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1AF8-03B0-4D16-9424-12CB489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DFA6-5A6A-4FCE-9792-4AB0378E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1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F09037-A439-4A43-9BD7-0C4B8C9E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Conjunction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17CF-F7AB-47C8-8FC9-4BB516C4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Combining two propositions with the AND operator is known as </a:t>
            </a:r>
            <a:r>
              <a:rPr lang="en-US" altLang="en-US" dirty="0">
                <a:solidFill>
                  <a:schemeClr val="accent6"/>
                </a:solidFill>
              </a:rPr>
              <a:t>conjunction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Individual proposition in the compound statement is known as a </a:t>
            </a:r>
            <a:r>
              <a:rPr lang="en-US" altLang="en-US" dirty="0">
                <a:solidFill>
                  <a:schemeClr val="accent6"/>
                </a:solidFill>
              </a:rPr>
              <a:t>conjunct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C177-16BD-4116-BA5A-9545EBF9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pPr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7CE0-56E8-49AE-AA63-CE6E4AAE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9D5D-3DFF-4F7E-B03E-393F619B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7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289B-1CD5-4844-A909-F760FCC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OR </a:t>
            </a:r>
            <a:r>
              <a:rPr lang="en-US" altLang="en-US" dirty="0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A8FA-DAE1-41F5-B1C1-6B7C849E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operator known as </a:t>
            </a:r>
            <a:r>
              <a:rPr lang="en-US" altLang="en-US" b="1" dirty="0"/>
              <a:t>or </a:t>
            </a:r>
            <a:r>
              <a:rPr lang="en-US" altLang="en-US" dirty="0"/>
              <a:t>is represented by the symbol .</a:t>
            </a:r>
          </a:p>
          <a:p>
            <a:r>
              <a:rPr lang="en-US" altLang="en-US" dirty="0"/>
              <a:t>The statement </a:t>
            </a:r>
            <a:r>
              <a:rPr lang="en-US" altLang="en-US" i="1" dirty="0"/>
              <a:t>P or Q </a:t>
            </a:r>
            <a:r>
              <a:rPr lang="en-US" altLang="en-US" dirty="0"/>
              <a:t>is therefore represented by:</a:t>
            </a:r>
          </a:p>
          <a:p>
            <a:pPr marL="0" indent="0" algn="ctr">
              <a:buNone/>
            </a:pPr>
            <a:r>
              <a:rPr lang="en-US" altLang="en-US" i="1" dirty="0">
                <a:solidFill>
                  <a:schemeClr val="accent6"/>
                </a:solidFill>
              </a:rPr>
              <a:t>P </a:t>
            </a:r>
            <a:r>
              <a:rPr lang="en-US" altLang="en-US" sz="2400" i="1" dirty="0">
                <a:solidFill>
                  <a:schemeClr val="accent6"/>
                </a:solidFill>
              </a:rPr>
              <a:t>V</a:t>
            </a:r>
            <a:r>
              <a:rPr lang="en-US" altLang="en-US" i="1" dirty="0">
                <a:solidFill>
                  <a:schemeClr val="accent6"/>
                </a:solidFill>
              </a:rPr>
              <a:t> Q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58ACA-8DFF-4C4F-8206-B1188126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606-D95A-4362-B050-16CFA218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DE4D-0310-4F36-98F5-ADC6BA7C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C452-597A-4952-90CB-5FC2800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BBE-0DDD-4FAE-A6E8-E9B46C3C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Thus if </a:t>
            </a:r>
            <a:r>
              <a:rPr lang="en-US" altLang="en-US" i="1" dirty="0">
                <a:solidFill>
                  <a:schemeClr val="accent6"/>
                </a:solidFill>
              </a:rPr>
              <a:t>P</a:t>
            </a:r>
            <a:r>
              <a:rPr lang="en-US" altLang="en-US" i="1" dirty="0"/>
              <a:t> </a:t>
            </a:r>
            <a:r>
              <a:rPr lang="en-US" altLang="en-US" dirty="0"/>
              <a:t>represented the statement </a:t>
            </a:r>
            <a:r>
              <a:rPr lang="en-US" altLang="en-US" i="1" dirty="0">
                <a:solidFill>
                  <a:schemeClr val="accent6"/>
                </a:solidFill>
              </a:rPr>
              <a:t>It is raining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>
                <a:solidFill>
                  <a:schemeClr val="accent6"/>
                </a:solidFill>
              </a:rPr>
              <a:t>Q</a:t>
            </a:r>
            <a:r>
              <a:rPr lang="en-US" altLang="en-US" i="1" dirty="0"/>
              <a:t> </a:t>
            </a:r>
            <a:r>
              <a:rPr lang="en-US" altLang="en-US" dirty="0"/>
              <a:t>represented the statement </a:t>
            </a:r>
            <a:r>
              <a:rPr lang="en-US" altLang="en-US" i="1" dirty="0">
                <a:solidFill>
                  <a:schemeClr val="accent6"/>
                </a:solidFill>
              </a:rPr>
              <a:t>Today is Tuesday</a:t>
            </a:r>
            <a:r>
              <a:rPr lang="en-US" altLang="en-US" i="1" dirty="0"/>
              <a:t> </a:t>
            </a:r>
            <a:r>
              <a:rPr lang="en-US" altLang="en-US" dirty="0"/>
              <a:t>then:</a:t>
            </a:r>
          </a:p>
          <a:p>
            <a:r>
              <a:rPr lang="en-US" altLang="en-US" i="1" dirty="0"/>
              <a:t>P v Q </a:t>
            </a:r>
            <a:r>
              <a:rPr lang="en-US" altLang="en-US" dirty="0"/>
              <a:t>would represent the statement </a:t>
            </a:r>
            <a:r>
              <a:rPr lang="en-US" altLang="en-US" i="1" dirty="0">
                <a:solidFill>
                  <a:schemeClr val="accent6"/>
                </a:solidFill>
              </a:rPr>
              <a:t>It is raining or today is Tuesday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precise meaning of this operator is given in the following truth table.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C5D5-1D86-4787-AB24-969C6BAB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D0EE-490F-4963-B299-55A62472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EDAE-E712-4DA0-8B02-F3315F9E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700-EB63-47D3-83A2-94EB222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“OR” Operator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705E5E-1BD8-4CE0-BC68-121119BD9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38327"/>
              </p:ext>
            </p:extLst>
          </p:nvPr>
        </p:nvGraphicFramePr>
        <p:xfrm>
          <a:off x="2380957" y="1965960"/>
          <a:ext cx="4382085" cy="361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95">
                  <a:extLst>
                    <a:ext uri="{9D8B030D-6E8A-4147-A177-3AD203B41FA5}">
                      <a16:colId xmlns:a16="http://schemas.microsoft.com/office/drawing/2014/main" val="2618513476"/>
                    </a:ext>
                  </a:extLst>
                </a:gridCol>
                <a:gridCol w="1460695">
                  <a:extLst>
                    <a:ext uri="{9D8B030D-6E8A-4147-A177-3AD203B41FA5}">
                      <a16:colId xmlns:a16="http://schemas.microsoft.com/office/drawing/2014/main" val="3791777017"/>
                    </a:ext>
                  </a:extLst>
                </a:gridCol>
                <a:gridCol w="1460695">
                  <a:extLst>
                    <a:ext uri="{9D8B030D-6E8A-4147-A177-3AD203B41FA5}">
                      <a16:colId xmlns:a16="http://schemas.microsoft.com/office/drawing/2014/main" val="480617590"/>
                    </a:ext>
                  </a:extLst>
                </a:gridCol>
              </a:tblGrid>
              <a:tr h="64246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380937"/>
                  </a:ext>
                </a:extLst>
              </a:tr>
              <a:tr h="744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379734"/>
                  </a:ext>
                </a:extLst>
              </a:tr>
              <a:tr h="744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055259"/>
                  </a:ext>
                </a:extLst>
              </a:tr>
              <a:tr h="744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91"/>
                  </a:ext>
                </a:extLst>
              </a:tr>
              <a:tr h="744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97639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ED9A-49EB-4272-BE15-35A54E16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B871-F47B-474B-940E-F4AE72E3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B9FB-90E0-4A62-9D2F-93EDE096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6789-72C7-445E-B1CA-E03EDDEE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5348-E34E-48FC-8C54-B119B724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Combining two propositions with the </a:t>
            </a:r>
            <a:r>
              <a:rPr lang="en-US" altLang="en-US" i="1" dirty="0"/>
              <a:t>or </a:t>
            </a:r>
            <a:r>
              <a:rPr lang="en-US" altLang="en-US" dirty="0"/>
              <a:t>operator is known as </a:t>
            </a:r>
            <a:r>
              <a:rPr lang="en-US" altLang="en-US" b="1" dirty="0">
                <a:solidFill>
                  <a:schemeClr val="accent6"/>
                </a:solidFill>
              </a:rPr>
              <a:t>disjunction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individual proposition in the compound statement is known as a </a:t>
            </a:r>
            <a:r>
              <a:rPr lang="en-US" altLang="en-US" b="1" dirty="0">
                <a:solidFill>
                  <a:schemeClr val="accent6"/>
                </a:solidFill>
              </a:rPr>
              <a:t>disjunct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E36-81B4-4097-9553-89B091CB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6463-3539-434B-A509-03725E27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FB76-B44E-4D03-A7DB-D6D122FF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8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EFE1-CBC3-49EF-8C4C-4B109ECA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implication </a:t>
            </a:r>
            <a:r>
              <a:rPr lang="en-US" altLang="en-US" dirty="0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9C57-C80C-499B-90EF-4B900704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defining an </a:t>
            </a:r>
            <a:r>
              <a:rPr lang="en-US" altLang="en-US" b="1" dirty="0">
                <a:solidFill>
                  <a:schemeClr val="accent6"/>
                </a:solidFill>
              </a:rPr>
              <a:t>implication</a:t>
            </a:r>
            <a:r>
              <a:rPr lang="en-US" altLang="en-US" b="1" dirty="0"/>
              <a:t> </a:t>
            </a:r>
            <a:r>
              <a:rPr lang="en-US" altLang="en-US" dirty="0"/>
              <a:t>operator we attempt to give meaning to the expression </a:t>
            </a:r>
            <a:r>
              <a:rPr lang="en-US" altLang="en-US" i="1" dirty="0"/>
              <a:t>P implies Q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implication operator is represented by the symbol </a:t>
            </a:r>
            <a:r>
              <a:rPr lang="en-US" altLang="en-US" dirty="0">
                <a:solidFill>
                  <a:schemeClr val="accent6"/>
                </a:solidFill>
              </a:rPr>
              <a:t>⇒</a:t>
            </a:r>
            <a:r>
              <a:rPr lang="en-US" altLang="en-US" dirty="0"/>
              <a:t>. The statement </a:t>
            </a:r>
            <a:r>
              <a:rPr lang="en-US" altLang="en-US" i="1" dirty="0"/>
              <a:t>P implies Q </a:t>
            </a:r>
            <a:r>
              <a:rPr lang="en-US" altLang="en-US" dirty="0"/>
              <a:t>is therefore represented by:</a:t>
            </a:r>
          </a:p>
          <a:p>
            <a:pPr marL="0" indent="0" algn="ctr">
              <a:buNone/>
            </a:pPr>
            <a:r>
              <a:rPr lang="en-US" altLang="en-US" i="1" dirty="0">
                <a:solidFill>
                  <a:schemeClr val="accent6"/>
                </a:solidFill>
              </a:rPr>
              <a:t>P </a:t>
            </a:r>
            <a:r>
              <a:rPr lang="en-US" altLang="en-US" dirty="0">
                <a:solidFill>
                  <a:schemeClr val="accent6"/>
                </a:solidFill>
              </a:rPr>
              <a:t>⇒ </a:t>
            </a:r>
            <a:r>
              <a:rPr lang="en-US" altLang="en-US" i="1" dirty="0">
                <a:solidFill>
                  <a:schemeClr val="accent6"/>
                </a:solidFill>
              </a:rPr>
              <a:t>Q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AE29-EBAE-445F-B120-B0AA175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B3AD-9AF5-48F8-904B-6FCF8A54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39F3-71AB-4FED-8C4D-73ED1048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B75E-7492-4D1F-B8FC-86196F5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9372-6F0C-484B-B818-3D784EF9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classical logic that are necessary for the understanding of formal development methods</a:t>
            </a:r>
          </a:p>
          <a:p>
            <a:r>
              <a:rPr lang="en-US" dirty="0"/>
              <a:t>begin by presenting the propositional logic</a:t>
            </a:r>
          </a:p>
          <a:p>
            <a:pPr lvl="1"/>
            <a:r>
              <a:rPr lang="en-US" dirty="0"/>
              <a:t>which deals with simple </a:t>
            </a:r>
            <a:r>
              <a:rPr lang="en-US" dirty="0" err="1"/>
              <a:t>truthvalued</a:t>
            </a:r>
            <a:endParaRPr lang="en-US" dirty="0"/>
          </a:p>
          <a:p>
            <a:pPr lvl="1"/>
            <a:r>
              <a:rPr lang="en-US" dirty="0"/>
              <a:t>statements that can be combined according to a set of rules</a:t>
            </a:r>
          </a:p>
          <a:p>
            <a:r>
              <a:rPr lang="en-US" dirty="0"/>
              <a:t>Further, present the predicate logic, which is an essential tool needed in the formal specification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E0D5-F8C0-4AAF-AFC6-CDBF004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3BE1-246D-4D7B-9F68-8B05F19E7861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5C8F-1400-44D9-9010-8E151516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85E8-4C24-442A-9F72-C80A2A6E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64FD-D847-459F-BF5B-96962C0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978C-B08F-4E44-992D-1E946EF3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An alternative way of expressing implication is </a:t>
            </a:r>
            <a:r>
              <a:rPr lang="en-US" altLang="en-US" i="1" dirty="0"/>
              <a:t>if </a:t>
            </a:r>
            <a:r>
              <a:rPr lang="en-US" altLang="en-US" i="1" dirty="0">
                <a:solidFill>
                  <a:schemeClr val="accent6"/>
                </a:solidFill>
              </a:rPr>
              <a:t>P then Q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Thus if </a:t>
            </a:r>
            <a:r>
              <a:rPr lang="en-US" altLang="en-US" i="1" dirty="0"/>
              <a:t>P </a:t>
            </a:r>
            <a:r>
              <a:rPr lang="en-US" altLang="en-US" dirty="0"/>
              <a:t>represented the statement “</a:t>
            </a:r>
            <a:r>
              <a:rPr lang="en-US" altLang="en-US" i="1" dirty="0"/>
              <a:t>It is Wednesday </a:t>
            </a:r>
            <a:r>
              <a:rPr lang="en-US" altLang="en-US" dirty="0"/>
              <a:t>and </a:t>
            </a:r>
            <a:r>
              <a:rPr lang="en-US" altLang="en-US" i="1" dirty="0"/>
              <a:t>Q </a:t>
            </a:r>
            <a:r>
              <a:rPr lang="en-US" altLang="en-US" dirty="0"/>
              <a:t>represented the statement </a:t>
            </a:r>
            <a:r>
              <a:rPr lang="en-US" altLang="en-US" i="1" dirty="0"/>
              <a:t>I do the ironing” </a:t>
            </a:r>
            <a:r>
              <a:rPr lang="en-US" altLang="en-US" dirty="0"/>
              <a:t>then:</a:t>
            </a:r>
          </a:p>
          <a:p>
            <a:r>
              <a:rPr lang="en-US" altLang="en-US" i="1" dirty="0"/>
              <a:t>P </a:t>
            </a:r>
            <a:r>
              <a:rPr lang="en-US" altLang="en-US" dirty="0"/>
              <a:t>⇒ </a:t>
            </a:r>
            <a:r>
              <a:rPr lang="en-US" altLang="en-US" i="1" dirty="0"/>
              <a:t>Q </a:t>
            </a:r>
            <a:r>
              <a:rPr lang="en-US" altLang="en-US" dirty="0"/>
              <a:t>would represent the statement “</a:t>
            </a:r>
            <a:r>
              <a:rPr lang="en-US" altLang="en-US" i="1" dirty="0">
                <a:solidFill>
                  <a:schemeClr val="accent6"/>
                </a:solidFill>
              </a:rPr>
              <a:t>If it is Wednesday I do the ironing</a:t>
            </a:r>
            <a:r>
              <a:rPr lang="en-US" altLang="en-US" i="1" dirty="0"/>
              <a:t>”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truth table for implication appears next, and requires some explanation.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FAFE-C3AD-4819-B370-EBAB08EF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5D5D-832A-4A7A-BB44-DC0049D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AE5E-3D5D-419A-B3C9-3C3E6777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B97-BDA6-410F-B711-E483C213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“</a:t>
            </a:r>
            <a:r>
              <a:rPr lang="en-US" altLang="en-US" i="1" dirty="0"/>
              <a:t>implication</a:t>
            </a:r>
            <a:r>
              <a:rPr lang="en-US" dirty="0"/>
              <a:t>” Operator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FC812A2-1ED6-4B09-8527-932F955AA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367040"/>
              </p:ext>
            </p:extLst>
          </p:nvPr>
        </p:nvGraphicFramePr>
        <p:xfrm>
          <a:off x="2565009" y="1845419"/>
          <a:ext cx="3988191" cy="408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97">
                  <a:extLst>
                    <a:ext uri="{9D8B030D-6E8A-4147-A177-3AD203B41FA5}">
                      <a16:colId xmlns:a16="http://schemas.microsoft.com/office/drawing/2014/main" val="139622586"/>
                    </a:ext>
                  </a:extLst>
                </a:gridCol>
                <a:gridCol w="1329397">
                  <a:extLst>
                    <a:ext uri="{9D8B030D-6E8A-4147-A177-3AD203B41FA5}">
                      <a16:colId xmlns:a16="http://schemas.microsoft.com/office/drawing/2014/main" val="3070039272"/>
                    </a:ext>
                  </a:extLst>
                </a:gridCol>
                <a:gridCol w="1329397">
                  <a:extLst>
                    <a:ext uri="{9D8B030D-6E8A-4147-A177-3AD203B41FA5}">
                      <a16:colId xmlns:a16="http://schemas.microsoft.com/office/drawing/2014/main" val="232106147"/>
                    </a:ext>
                  </a:extLst>
                </a:gridCol>
              </a:tblGrid>
              <a:tr h="81663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r>
                        <a:rPr lang="en-US" sz="2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976614"/>
                  </a:ext>
                </a:extLst>
              </a:tr>
              <a:tr h="8166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90471"/>
                  </a:ext>
                </a:extLst>
              </a:tr>
              <a:tr h="8166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160016"/>
                  </a:ext>
                </a:extLst>
              </a:tr>
              <a:tr h="8166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368868"/>
                  </a:ext>
                </a:extLst>
              </a:tr>
              <a:tr h="8166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32428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AA63-33EC-442B-ACE9-A3F2E08D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1FF5-D988-442D-9586-2E3D379B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0DAF-62BF-4A35-BD34-D9FD2354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F7A5-3C30-457E-B68D-34BF51E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56E6-5984-481B-B817-7DE86C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first two rows of the table capture the central idea of implication: if the first and second statements are both TRUE, then the statement that the first implies the second is also </a:t>
            </a:r>
            <a:r>
              <a:rPr lang="en-US" altLang="en-US" dirty="0">
                <a:solidFill>
                  <a:schemeClr val="accent6"/>
                </a:solidFill>
              </a:rPr>
              <a:t>TRUE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whereas if the first is TRUE but the second is not, then the statement that the first implies the second is </a:t>
            </a:r>
            <a:r>
              <a:rPr lang="en-US" altLang="en-US" dirty="0">
                <a:solidFill>
                  <a:schemeClr val="accent6"/>
                </a:solidFill>
              </a:rPr>
              <a:t>FALSE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6F59-D51E-46FB-B850-0CE65DF5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F6FA-7BF5-44C1-9F4C-3B7F6417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3CD8-256B-4F80-A6AE-B7E125D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CC311FE-3FF3-4B89-88BD-C41DF2E8F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Further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22E4-5402-4219-BE28-621B9EA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 rtlCol="0">
            <a:normAutofit/>
          </a:bodyPr>
          <a:lstStyle/>
          <a:p>
            <a:r>
              <a:rPr lang="en-US" altLang="en-US" dirty="0"/>
              <a:t>Palgrave Macmillan Formal Software Development From VDM to Java by Quentin </a:t>
            </a:r>
            <a:r>
              <a:rPr lang="en-US" altLang="en-US" dirty="0" err="1"/>
              <a:t>Charatan</a:t>
            </a:r>
            <a:r>
              <a:rPr lang="en-US" altLang="en-US" dirty="0"/>
              <a:t> and Aaron </a:t>
            </a:r>
            <a:r>
              <a:rPr lang="en-US" altLang="en-US" dirty="0" err="1"/>
              <a:t>Kans</a:t>
            </a:r>
            <a:r>
              <a:rPr lang="en-US" altLang="en-US" dirty="0"/>
              <a:t> (Chapter 2)</a:t>
            </a:r>
            <a:endParaRPr lang="en-GB" sz="3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16908E-D880-4E63-B6C0-8BD83CA47C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9EAC20-9504-4FB4-AABE-63762070B0B3}" type="datetime3">
              <a:rPr lang="en-US" smtClean="0"/>
              <a:t>9 October 2021</a:t>
            </a:fld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CC62CC-0724-47BF-BDBC-690B86B5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Computer Science Department, University of Sahiwal</a:t>
            </a:r>
          </a:p>
        </p:txBody>
      </p:sp>
      <p:sp>
        <p:nvSpPr>
          <p:cNvPr id="11270" name="Slide Number Placeholder 7">
            <a:extLst>
              <a:ext uri="{FF2B5EF4-FFF2-40B4-BE49-F238E27FC236}">
                <a16:creationId xmlns:a16="http://schemas.microsoft.com/office/drawing/2014/main" id="{379F7DEA-1C35-4B87-9ED4-E16B9508D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10413-493A-47E7-A543-E216EB344DB8}" type="slidenum">
              <a:rPr lang="en-US" altLang="en-US" sz="1200" smtClean="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264CF92-E718-49B4-8208-7838F9F1B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CB3DA71-7B9A-4831-9BF6-35D31B000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sz="2800"/>
              <a:t>Any Question Please?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sz="28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sz="2800"/>
              <a:t>You can contact me at: </a:t>
            </a:r>
            <a:r>
              <a:rPr lang="en-GB" sz="2800">
                <a:solidFill>
                  <a:srgbClr val="FFFF00"/>
                </a:solidFill>
              </a:rPr>
              <a:t>umber@uosahiwal.edu.pk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sz="2800">
              <a:solidFill>
                <a:srgbClr val="FFFF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sz="2800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C715C-22CB-4E8B-8DAB-612DBB6EB7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3EFB4E-A6BA-49BC-8840-0A75D6761FB8}" type="datetime3">
              <a:rPr lang="en-US" altLang="en-US" smtClean="0"/>
              <a:t>9 October 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76E2E-19A5-4C05-B008-32C52390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3FCCB15E-D75C-4429-ABAE-DEF47C891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BCB384-2B12-45C6-87DE-B6C6E2AF5C9B}" type="slidenum">
              <a:rPr lang="en-US" altLang="en-US" sz="1200" smtClean="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CD6A8C6-7870-44AF-82E2-1B1CC26FE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A59E9-4A2F-4E76-AAB6-81DD1B0ED5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4676DF-DD1D-42AF-A6B0-2E31AA190E1B}" type="datetime3">
              <a:rPr lang="en-US" altLang="en-US" smtClean="0"/>
              <a:t>9 October 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16E4-2A0B-4872-A3CB-AFEFAD88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0FF8C591-6F6F-491F-8C48-F21585404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C8C6C-C0EE-42A7-B2E2-37B21848ED4D}" type="slidenum">
              <a:rPr lang="en-US" altLang="en-US" sz="1200" smtClean="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24E5-36E2-4175-8361-F7E335BA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2AFE-FC6A-4776-BE5F-DBA7D452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855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In classical logic, propositions are statements that are either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6"/>
                </a:solidFill>
              </a:rPr>
              <a:t>TRUE</a:t>
            </a:r>
            <a:r>
              <a:rPr lang="en-US" sz="4000" dirty="0"/>
              <a:t> or </a:t>
            </a:r>
            <a:r>
              <a:rPr lang="en-US" sz="4000" dirty="0">
                <a:solidFill>
                  <a:srgbClr val="FF0000"/>
                </a:solidFill>
              </a:rPr>
              <a:t>FALSE</a:t>
            </a:r>
            <a:r>
              <a:rPr lang="en-US" sz="40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FC8D-ED2D-4975-923E-61D86C9B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EC3E-3C21-4A16-BA16-7D0D19BCB955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3791-C382-4833-A09F-8E8290E1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C0FB0-CA11-461F-80B6-370A4E3F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0D9D-90C1-4848-AE8F-B66FD09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 Examples (True)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F2A0-E656-43A1-8EED-BBF0A4B0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examples of propositions that evaluate to TRUE: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There are seven days in a week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Paris</a:t>
            </a:r>
            <a:r>
              <a:rPr lang="en-US" i="1" dirty="0">
                <a:solidFill>
                  <a:srgbClr val="00B050"/>
                </a:solidFill>
              </a:rPr>
              <a:t> is the capital of </a:t>
            </a:r>
            <a:r>
              <a:rPr lang="en-US" dirty="0">
                <a:solidFill>
                  <a:srgbClr val="00B050"/>
                </a:solidFill>
              </a:rPr>
              <a:t>France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2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i="1" dirty="0">
                <a:solidFill>
                  <a:srgbClr val="00B050"/>
                </a:solidFill>
              </a:rPr>
              <a:t>4 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333A-89B9-4E16-B777-408D5513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E8B0-3E55-47B8-AF98-D12F6E8D4A72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F0F5-1B7A-49B3-96F9-811EFDCB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BDC3-4105-4A27-B5BD-DD1B3166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A7C3-23F1-4799-A198-B6C0AF7C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 Examples (False)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2FAE-7099-45FA-9404-FDE453CB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propositions evaluate to FALSE: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The angles of a triangle add up to 360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London is the capital of France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2 - 4 =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66EA-E7E7-442B-A17C-5D2F9D46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5147-8A2D-470C-B077-77283773ED32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E834-F910-4F03-87A6-11AFA96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5E41-9E4E-43B5-9E1F-55B17EC2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E8CF-1761-436C-A936-64C3F86A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with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8F1C-1F44-4A74-AE47-5386FF54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 we often represent a proposition symbolically by a variable name</a:t>
            </a:r>
          </a:p>
          <a:p>
            <a:pPr marL="0" indent="0" algn="ctr">
              <a:buNone/>
            </a:pPr>
            <a:r>
              <a:rPr lang="en-US" dirty="0"/>
              <a:t>such as </a:t>
            </a:r>
            <a:r>
              <a:rPr lang="en-US" i="1" dirty="0"/>
              <a:t>P </a:t>
            </a:r>
            <a:r>
              <a:rPr lang="en-US" dirty="0"/>
              <a:t>or </a:t>
            </a:r>
            <a:r>
              <a:rPr lang="en-US" i="1" dirty="0"/>
              <a:t>Q</a:t>
            </a:r>
            <a:r>
              <a:rPr lang="en-US" dirty="0"/>
              <a:t>.</a:t>
            </a:r>
          </a:p>
          <a:p>
            <a:r>
              <a:rPr lang="en-US" dirty="0"/>
              <a:t>For example: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i="1" dirty="0">
                <a:solidFill>
                  <a:schemeClr val="accent6"/>
                </a:solidFill>
              </a:rPr>
              <a:t>I go shopping on Wednesdays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6"/>
                </a:solidFill>
              </a:rPr>
              <a:t>Q</a:t>
            </a:r>
            <a:r>
              <a:rPr lang="en-US" dirty="0">
                <a:solidFill>
                  <a:schemeClr val="accent6"/>
                </a:solidFill>
              </a:rPr>
              <a:t>: 102.001 &gt; 101.31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B484-969A-4CF1-AC2B-1741B376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F13A-FECC-4CB1-9484-49F18828A1BE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5995-E54F-4310-9469-5B3007EE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E4A7-B2EA-4DE0-920A-719F13AC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F69-C5C4-4145-AC0F-9979ADE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9416-72BF-4ED6-85A5-CED4EEB8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Occasions arise when it is not possible to evaluate expressions precisely – </a:t>
            </a:r>
            <a:r>
              <a:rPr lang="en-US" dirty="0">
                <a:solidFill>
                  <a:schemeClr val="accent6"/>
                </a:solidFill>
              </a:rPr>
              <a:t>maybe a program terminated incorrectly</a:t>
            </a:r>
            <a:r>
              <a:rPr lang="en-US" dirty="0"/>
              <a:t>, or perhaps </a:t>
            </a:r>
            <a:r>
              <a:rPr lang="en-US" dirty="0">
                <a:solidFill>
                  <a:schemeClr val="accent6"/>
                </a:solidFill>
              </a:rPr>
              <a:t>somebody tried to evaluate the square root of a negative integer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6A909-1D7C-436B-9A4C-FE8A8964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D69E-9A5B-4166-AE23-53CC69B9EB93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9A44-5F3E-4975-9B5C-AE8844E4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C3D6-B93E-4EDD-A283-9871C28B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FC9B-6506-431A-829F-79127EBA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3C30-D76A-4F58-9977-2F070FA3A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account for such situations by defining a </a:t>
            </a:r>
            <a:r>
              <a:rPr lang="en-US" dirty="0">
                <a:solidFill>
                  <a:schemeClr val="accent6"/>
                </a:solidFill>
              </a:rPr>
              <a:t>three-valued logic</a:t>
            </a:r>
            <a:r>
              <a:rPr lang="en-US" dirty="0"/>
              <a:t>, which allows a proposition to take the value </a:t>
            </a:r>
            <a:r>
              <a:rPr lang="en-US" dirty="0">
                <a:solidFill>
                  <a:schemeClr val="accent6"/>
                </a:solidFill>
              </a:rPr>
              <a:t>UNDEFINED</a:t>
            </a:r>
            <a:r>
              <a:rPr lang="en-US" dirty="0"/>
              <a:t> as well as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5B15-BAD0-436A-B09D-85E4F047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E848-3B6F-4F97-B254-91CE0BBE04C0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87CD-2255-4907-9898-710CF077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3520-7497-40FC-AEAC-AFCC85C4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A5DA-21B7-4B2B-BD62-853F66A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Connectives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C794-9634-42AB-A617-991E8D82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propositions can be combined into compound statements by operators called </a:t>
            </a:r>
            <a:r>
              <a:rPr lang="en-US" altLang="en-US" b="1" dirty="0">
                <a:solidFill>
                  <a:schemeClr val="accent6"/>
                </a:solidFill>
              </a:rPr>
              <a:t>logical connectives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2D05-E140-466D-BBF3-9F8BE559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B770-8FDD-4DE6-AF57-AA7AF3B1C08A}" type="datetime3">
              <a:rPr lang="en-US" smtClean="0"/>
              <a:t>9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9885-54F3-402E-AEB7-2C2262A8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0DFF-A054-4B71-91CE-236468B7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E35D-BA93-49F0-8E79-07D3EA830D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31069"/>
      </p:ext>
    </p:extLst>
  </p:cSld>
  <p:clrMapOvr>
    <a:masterClrMapping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of sahiwal theme</Template>
  <TotalTime>114</TotalTime>
  <Words>1045</Words>
  <Application>Microsoft Office PowerPoint</Application>
  <PresentationFormat>On-screen Show (4:3)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uni of sahiwal theme</vt:lpstr>
      <vt:lpstr>Propositional and Predicate Logic</vt:lpstr>
      <vt:lpstr>Introduction</vt:lpstr>
      <vt:lpstr>Propositions</vt:lpstr>
      <vt:lpstr>Propositions Examples (True)</vt:lpstr>
      <vt:lpstr>Propositions Examples (False)</vt:lpstr>
      <vt:lpstr>Examples with Symbol</vt:lpstr>
      <vt:lpstr>PowerPoint Presentation</vt:lpstr>
      <vt:lpstr>PowerPoint Presentation</vt:lpstr>
      <vt:lpstr>Logical Connectives</vt:lpstr>
      <vt:lpstr>Truth Tables</vt:lpstr>
      <vt:lpstr>The AND operator</vt:lpstr>
      <vt:lpstr>Cont.</vt:lpstr>
      <vt:lpstr>Truth table “AND” Operator</vt:lpstr>
      <vt:lpstr>Conjunction</vt:lpstr>
      <vt:lpstr>The OR operator</vt:lpstr>
      <vt:lpstr>OR Example</vt:lpstr>
      <vt:lpstr>Truth table “OR” Operator</vt:lpstr>
      <vt:lpstr>Disjunction</vt:lpstr>
      <vt:lpstr>The implication operator</vt:lpstr>
      <vt:lpstr>Cont.</vt:lpstr>
      <vt:lpstr>Truth table “implication” Operator</vt:lpstr>
      <vt:lpstr>Cont.</vt:lpstr>
      <vt:lpstr>Further Readings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and Predicate Logic</dc:title>
  <dc:creator>Umair Waqas</dc:creator>
  <cp:lastModifiedBy>Umair Waqas</cp:lastModifiedBy>
  <cp:revision>28</cp:revision>
  <dcterms:created xsi:type="dcterms:W3CDTF">2020-11-01T16:04:03Z</dcterms:created>
  <dcterms:modified xsi:type="dcterms:W3CDTF">2021-10-09T16:13:34Z</dcterms:modified>
</cp:coreProperties>
</file>