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3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91" r:id="rId17"/>
    <p:sldId id="292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C6D72-7B22-473E-8D43-94B73A62E2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09720-3944-46C7-84B2-2241F42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5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Formal  flexible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09720-3944-46C7-84B2-2241F42AEF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4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0969-6344-474B-88DE-2E58C376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4B8C241A-3BEE-4DF6-9FFD-C0D63C46C061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3348-9C14-4BE4-B617-C1B71F7D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F575-3F22-4C15-82EB-B8157625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52F332EE-0F6D-4AD3-B335-8FEE9AD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8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82F9-D735-474F-B5B3-7A1EA463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9053C2-C35E-48AB-B5FC-DE9F6F281BE8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005C-1067-4625-80F1-EC9098BA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AA24-5329-4970-A503-304487F7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332EE-0F6D-4AD3-B335-8FEE9AD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9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9EE7-8254-4C94-98A3-1889F821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34A055-61A7-4A94-A0AE-773C9BD223EF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8188-5AC3-4A91-B4E7-A0DE0802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8225-6D4F-4403-AD17-B29255CA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332EE-0F6D-4AD3-B335-8FEE9AD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1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6BED-C12C-47D6-8322-8FA4ADDC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EEB70A23-A3A1-4C91-96FD-87285832F5AE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2B8CB-1AB4-45F2-9568-71BA4546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lang="en-US" smtClean="0"/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53C9-487E-4335-A5D8-B51EA032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52F332EE-0F6D-4AD3-B335-8FEE9AD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9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0EFD-9A17-4742-A20E-E50D751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34E5AE-ECA1-4D13-A0CE-050D4D9BB72F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2142-BDBC-4157-AAE7-4342DF56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06D3-BD49-4E10-8DD6-89D04288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332EE-0F6D-4AD3-B335-8FEE9AD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7B8329-DA37-4A1E-841A-411AE60D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FC8C34-1138-4E95-8560-703E28FE5663}" type="datetime1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C97BEE1-4B97-42AA-B903-D08D619E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09C367-A86D-44CD-98B1-70DEF1D2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332EE-0F6D-4AD3-B335-8FEE9AD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5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C44CD9-1714-4B0A-96C6-A4CCB18A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C6C245-CBFE-4F2D-ACB8-CA74E08C8F67}" type="datetime1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A54386-5940-4214-BF5A-AEAA9AFE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6F6635-3054-47F5-A77D-D38085B0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332EE-0F6D-4AD3-B335-8FEE9AD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4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1FDC635-CC8C-4E97-A385-A0A05767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298C9F-7158-4D66-8116-1CC29519F87F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8EFE563-3822-4B2C-91F7-8AF00704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6CAC7D0-4F1C-4FDB-98C4-08008F13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332EE-0F6D-4AD3-B335-8FEE9AD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0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332A7E-4ECC-4BFF-87DA-EE5B7667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3C335-39E3-452C-9F7E-60FBBB3D5068}" type="datetime1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69CEE77-1183-4137-B4C5-A188D451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0D7101-A4D8-492C-A80C-F8C08E0A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332EE-0F6D-4AD3-B335-8FEE9AD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6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F8CEBA-29E0-4E76-BD6D-8F829B9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E2A3B5-46DB-485B-A279-773D2A9D029A}" type="datetime1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7C51E5-F57A-46AA-8B9A-632BBE3E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D5478A-BF3A-4254-A9C2-6777F715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332EE-0F6D-4AD3-B335-8FEE9AD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4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08E694-36F2-452A-9447-56B700CF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2C5F4-F145-4C0F-BA89-B63A3419E373}" type="datetime1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4E8CC8-612F-4D1A-8A14-046327E6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F69B09-D329-440A-8B8F-CA6B1321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332EE-0F6D-4AD3-B335-8FEE9AD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6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81F771CF-DB27-444C-934B-358ABC98E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29EA8F0-9BAC-4EBA-B637-252942AA1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822B-7B1B-4EFA-9298-314527F4D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83DDA49-3221-441E-8540-C604C526CB94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AA6F-6E18-41E4-ADEA-A84A194A8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lang="en-US" sz="9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60ACD-49F2-4520-87A0-BEDDDF3B1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F332EE-0F6D-4AD3-B335-8FEE9AD9CC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78AB9C-BFB3-483E-BF0F-C960B7320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6" y="7937"/>
            <a:ext cx="9080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02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en-US" sz="3300" kern="1200" dirty="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altLang="en-US" sz="2400" kern="1200" dirty="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n-US" altLang="en-US" sz="2100" kern="1200" dirty="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altLang="en-US" sz="1800" kern="1200" dirty="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n-US" altLang="en-US" sz="1500" kern="1200" dirty="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altLang="en-US" sz="15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EF84C69-C81F-4C07-876C-1CD30B7389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1983582"/>
            <a:ext cx="5829300" cy="1102519"/>
          </a:xfrm>
        </p:spPr>
        <p:txBody>
          <a:bodyPr/>
          <a:lstStyle/>
          <a:p>
            <a:pPr eaLnBrk="1" hangingPunct="1"/>
            <a:r>
              <a:rPr lang="en-US" dirty="0"/>
              <a:t>Formal Methods</a:t>
            </a:r>
            <a:br>
              <a:rPr dirty="0">
                <a:solidFill>
                  <a:schemeClr val="bg1"/>
                </a:solidFill>
              </a:rPr>
            </a:br>
            <a:r>
              <a:rPr sz="3000" b="1" dirty="0">
                <a:solidFill>
                  <a:srgbClr val="FF0000"/>
                </a:solidFill>
              </a:rPr>
              <a:t>Lecture # </a:t>
            </a:r>
            <a:r>
              <a:rPr lang="en-US" sz="3000" b="1" dirty="0">
                <a:solidFill>
                  <a:srgbClr val="FF0000"/>
                </a:solidFill>
              </a:rPr>
              <a:t>5</a:t>
            </a:r>
            <a:endParaRPr sz="3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B047F-4FA0-4A9A-8081-030E87E9E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700" y="4286250"/>
            <a:ext cx="4457700" cy="800100"/>
          </a:xfrm>
        </p:spPr>
        <p:txBody>
          <a:bodyPr rtlCol="0">
            <a:normAutofit fontScale="62500" lnSpcReduction="20000"/>
          </a:bodyPr>
          <a:lstStyle/>
          <a:p>
            <a:pPr>
              <a:defRPr/>
            </a:pPr>
            <a:r>
              <a:rPr lang="en-GB" b="1" dirty="0">
                <a:solidFill>
                  <a:schemeClr val="bg1"/>
                </a:solidFill>
              </a:rPr>
              <a:t>Umber Noureen Abbas</a:t>
            </a:r>
          </a:p>
          <a:p>
            <a:pPr>
              <a:defRPr/>
            </a:pPr>
            <a:r>
              <a:rPr lang="en-GB" b="1" dirty="0">
                <a:solidFill>
                  <a:schemeClr val="bg1"/>
                </a:solidFill>
              </a:rPr>
              <a:t>Lecturer</a:t>
            </a:r>
          </a:p>
          <a:p>
            <a:pPr>
              <a:defRPr/>
            </a:pPr>
            <a:r>
              <a:rPr lang="en-GB" b="1" dirty="0">
                <a:solidFill>
                  <a:schemeClr val="bg1"/>
                </a:solidFill>
              </a:rPr>
              <a:t>Department of Computer Science</a:t>
            </a:r>
          </a:p>
          <a:p>
            <a:pPr>
              <a:defRPr/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148" name="Date Placeholder 4">
            <a:extLst>
              <a:ext uri="{FF2B5EF4-FFF2-40B4-BE49-F238E27FC236}">
                <a16:creationId xmlns:a16="http://schemas.microsoft.com/office/drawing/2014/main" id="{104B0C22-69C5-49AF-8CAA-7E4EEC26F7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86A4E2-DD43-40B4-821A-41309EC875ED}" type="datetime1">
              <a:rPr lang="en-US" altLang="en-US" sz="900">
                <a:solidFill>
                  <a:srgbClr val="D9D9D9"/>
                </a:solidFill>
                <a:latin typeface="Arial" panose="020B0604020202020204" pitchFamily="34" charset="0"/>
              </a:rPr>
              <a:t>10/16/2021</a:t>
            </a:fld>
            <a:endParaRPr lang="en-US" altLang="en-US" sz="9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Footer Placeholder 1">
            <a:extLst>
              <a:ext uri="{FF2B5EF4-FFF2-40B4-BE49-F238E27FC236}">
                <a16:creationId xmlns:a16="http://schemas.microsoft.com/office/drawing/2014/main" id="{7828C37D-8771-47D3-8E11-A7953AD9AE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altLang="en-US" sz="900">
                <a:solidFill>
                  <a:srgbClr val="D9D9D9"/>
                </a:solidFill>
                <a:latin typeface="Arial" panose="020B0604020202020204" pitchFamily="34" charset="0"/>
              </a:rPr>
              <a:t>Department of Computer Science universty of Sahiwal</a:t>
            </a:r>
          </a:p>
        </p:txBody>
      </p:sp>
      <p:sp>
        <p:nvSpPr>
          <p:cNvPr id="6150" name="Slide Number Placeholder 3">
            <a:extLst>
              <a:ext uri="{FF2B5EF4-FFF2-40B4-BE49-F238E27FC236}">
                <a16:creationId xmlns:a16="http://schemas.microsoft.com/office/drawing/2014/main" id="{F06CFB64-9C20-435B-9FDF-153B000430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C116B8-EB5D-40C4-8D1E-947272212B3C}" type="slidenum">
              <a:rPr lang="en-US" altLang="en-US" sz="9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9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D73-19F3-40B2-B194-7D90AF6F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SPECIFICATIONS: WHAT THE SYSTEM SHOULD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B2A6-B53D-4754-8B78-2B46EC81C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Simple properties</a:t>
            </a:r>
          </a:p>
          <a:p>
            <a:pPr lvl="1"/>
            <a:r>
              <a:rPr lang="en-US" sz="2400" dirty="0"/>
              <a:t>Safety properties: something bad will never happen</a:t>
            </a:r>
          </a:p>
          <a:p>
            <a:pPr lvl="1"/>
            <a:r>
              <a:rPr lang="en-US" sz="2400" dirty="0"/>
              <a:t>Liveness properties: something good will happen eventually</a:t>
            </a:r>
          </a:p>
          <a:p>
            <a:r>
              <a:rPr lang="en-US" sz="2800" dirty="0"/>
              <a:t>Non-functional properties</a:t>
            </a:r>
          </a:p>
          <a:p>
            <a:pPr lvl="1"/>
            <a:r>
              <a:rPr lang="en-US" sz="2500" dirty="0"/>
              <a:t>runtime, memory, usability,</a:t>
            </a:r>
          </a:p>
          <a:p>
            <a:pPr lvl="1"/>
            <a:r>
              <a:rPr lang="en-US" sz="2800" dirty="0"/>
              <a:t>Complete </a:t>
            </a:r>
            <a:r>
              <a:rPr lang="en-US" sz="2800" dirty="0" err="1"/>
              <a:t>behaviour</a:t>
            </a:r>
            <a:r>
              <a:rPr lang="en-US" sz="2800" dirty="0"/>
              <a:t> specification</a:t>
            </a:r>
          </a:p>
          <a:p>
            <a:pPr lvl="1"/>
            <a:r>
              <a:rPr lang="en-US" sz="2500" dirty="0"/>
              <a:t>Equivalence check</a:t>
            </a:r>
          </a:p>
          <a:p>
            <a:pPr lvl="1"/>
            <a:r>
              <a:rPr lang="en-US" sz="2500" dirty="0"/>
              <a:t>Refinement</a:t>
            </a:r>
          </a:p>
          <a:p>
            <a:pPr lvl="1"/>
            <a:r>
              <a:rPr lang="en-US" sz="2500" dirty="0"/>
              <a:t>Data consistency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F2781-3C7E-43C1-A5B6-45C52E94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C264-331F-496B-994B-84FB0894880E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C88A6-531B-4B1E-A7DF-ABFFD9E6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55F87-A98C-426D-818D-CCB61039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32EE-0F6D-4AD3-B335-8FEE9AD9CC2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8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DB16-738C-45F2-B6C9-5964F388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63D49-773C-4F6B-B42C-E568AD9C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“The expression in some formal language and at some level of abstraction of a collection of properties that some system should satisfy” [van </a:t>
            </a:r>
            <a:r>
              <a:rPr lang="en-US" sz="2800" dirty="0" err="1"/>
              <a:t>Lamsweerde</a:t>
            </a:r>
            <a:r>
              <a:rPr lang="en-US" sz="2800" dirty="0"/>
              <a:t>]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Formal language</a:t>
            </a:r>
          </a:p>
          <a:p>
            <a:pPr lvl="1"/>
            <a:r>
              <a:rPr lang="en-US" sz="2400" dirty="0"/>
              <a:t>syntax can be mechanically processed and checked</a:t>
            </a:r>
          </a:p>
          <a:p>
            <a:pPr lvl="1"/>
            <a:r>
              <a:rPr lang="en-US" sz="2400" dirty="0"/>
              <a:t>semantics is defined unambiguously by mathematical means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Abstraction</a:t>
            </a:r>
          </a:p>
          <a:p>
            <a:pPr lvl="1"/>
            <a:r>
              <a:rPr lang="en-US" sz="2400" dirty="0"/>
              <a:t>above the level of source code, several levels possible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22D7-7FE6-40E5-8537-520C751F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BFAC-8646-4C78-BC71-7AA43AB9D751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3913-29F5-4B5F-ABEF-007A310F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2E44-2B5E-48B9-A5FE-76627463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32EE-0F6D-4AD3-B335-8FEE9AD9CC2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0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EB62-C9F9-4323-89EC-386F37C1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4E333-4E9F-4E7E-A8B0-00FF113FF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Properties</a:t>
            </a:r>
          </a:p>
          <a:p>
            <a:pPr lvl="1"/>
            <a:r>
              <a:rPr lang="en-US" sz="2400" dirty="0"/>
              <a:t>expressed in some formal logic</a:t>
            </a:r>
          </a:p>
          <a:p>
            <a:pPr lvl="1"/>
            <a:r>
              <a:rPr lang="en-US" sz="2400" dirty="0"/>
              <a:t>have a well-defined semantics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Satisfaction</a:t>
            </a:r>
          </a:p>
          <a:p>
            <a:pPr lvl="1"/>
            <a:r>
              <a:rPr lang="en-US" sz="2400" dirty="0"/>
              <a:t>ideally (but not always) decided mechanically</a:t>
            </a:r>
          </a:p>
          <a:p>
            <a:pPr lvl="1"/>
            <a:r>
              <a:rPr lang="en-US" sz="2400" dirty="0"/>
              <a:t>based on automated deduction and/or model checking techniques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5DAE8-BAD9-4B43-8C03-B6001E9D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EB77-A9CD-41B6-BF8E-C809EF4FF82D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C3276-EF80-47AC-9816-9C5E177C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AEC62-4702-4E14-9A73-BE4A7A44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32EE-0F6D-4AD3-B335-8FEE9AD9CC2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45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0597-18D4-40F4-9F15-CBA2C5F4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 HELPS TO FIND BUGS IN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F593A-F672-43D5-B974-F36A275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Well-formedness and consistency of formal specs are checkable with tools</a:t>
            </a:r>
          </a:p>
          <a:p>
            <a:r>
              <a:rPr lang="en-US" sz="2800" dirty="0"/>
              <a:t>Fixed signature (symbols) helps spot incomplete specs</a:t>
            </a:r>
          </a:p>
          <a:p>
            <a:r>
              <a:rPr lang="en-US" sz="2800" dirty="0"/>
              <a:t>Failed verification of implementation against spec</a:t>
            </a:r>
          </a:p>
          <a:p>
            <a:r>
              <a:rPr lang="en-US" sz="2800" dirty="0"/>
              <a:t>gives feedback on erroneous formalization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B4742-F037-4310-B3A6-1FCC0EFC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1640-C2BA-4A64-8D36-76006EB457E1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193D2-351C-4219-9CE2-F316FD29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191D-3317-4048-9404-6C6BE4FB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32EE-0F6D-4AD3-B335-8FEE9AD9CC2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7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2FA0-ECC9-4392-942E-09756EBA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EXPRESSIVENESS OF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4A38-17DE-4D65-936B-D4A2A8D8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Simple</a:t>
            </a:r>
          </a:p>
          <a:p>
            <a:pPr lvl="1"/>
            <a:r>
              <a:rPr lang="en-US" sz="2400" dirty="0"/>
              <a:t>Finitely many cases</a:t>
            </a:r>
          </a:p>
          <a:p>
            <a:pPr lvl="1"/>
            <a:r>
              <a:rPr lang="en-US" sz="2400" dirty="0"/>
              <a:t>Approximation, low precision</a:t>
            </a:r>
          </a:p>
          <a:p>
            <a:pPr lvl="1"/>
            <a:r>
              <a:rPr lang="en-US" sz="2400" dirty="0"/>
              <a:t>Automatic proofs are (in principle) possible</a:t>
            </a:r>
          </a:p>
          <a:p>
            <a:r>
              <a:rPr lang="en-US" sz="2800" dirty="0"/>
              <a:t>Complex</a:t>
            </a:r>
          </a:p>
          <a:p>
            <a:pPr lvl="1"/>
            <a:r>
              <a:rPr lang="en-US" sz="2400" dirty="0"/>
              <a:t>General properties</a:t>
            </a:r>
          </a:p>
          <a:p>
            <a:pPr lvl="1"/>
            <a:r>
              <a:rPr lang="en-US" sz="2400" dirty="0"/>
              <a:t>High precision, tight modeling</a:t>
            </a:r>
          </a:p>
          <a:p>
            <a:pPr lvl="1"/>
            <a:r>
              <a:rPr lang="en-US" sz="2400" dirty="0"/>
              <a:t>Automatic proofs (in general) impossible!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41A6-68DD-422E-A13C-DF4224EE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3243-26E1-4F3E-8DF3-999255412962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B7062-E358-413C-9757-1485EB01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2A7F2-88B5-48AC-A96E-65334EAC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32EE-0F6D-4AD3-B335-8FEE9AD9CC2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8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2348-8C0B-444D-8A3E-6DAB63FA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AND FUTURE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9957-9624-43F0-ADD0-66462134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Slowly but surely formal methods are finding increased used in industry</a:t>
            </a:r>
          </a:p>
          <a:p>
            <a:r>
              <a:rPr lang="en-US" sz="2800" dirty="0"/>
              <a:t>Design for formal verification provers</a:t>
            </a:r>
          </a:p>
          <a:p>
            <a:r>
              <a:rPr lang="en-US" sz="2800" dirty="0"/>
              <a:t>Combining static analysis of programs with automatic methods and with theorem provers</a:t>
            </a:r>
          </a:p>
          <a:p>
            <a:r>
              <a:rPr lang="en-US" sz="2800" dirty="0"/>
              <a:t>Combining test and formal verification</a:t>
            </a:r>
          </a:p>
          <a:p>
            <a:r>
              <a:rPr lang="en-US" sz="2800" dirty="0"/>
              <a:t>Integration of formal methods into SW development 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44C7D-0AEB-449E-84DF-EFEE5846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C828-D22C-46CD-875B-AC9469952C3D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BA68-ED0E-475F-BB42-8E1203BE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905A9-F2B9-4DB9-96E5-FED4E9BA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32EE-0F6D-4AD3-B335-8FEE9AD9CC2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8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C8E0851-9A56-40C0-A003-0E53DEE98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Questions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80D93D8-2BBE-4813-8C7D-4111C1B2EB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100"/>
              <a:t>Any Question Please?</a:t>
            </a:r>
          </a:p>
          <a:p>
            <a:pPr marL="0" indent="0">
              <a:buNone/>
            </a:pPr>
            <a:endParaRPr lang="en-GB" sz="2100"/>
          </a:p>
          <a:p>
            <a:pPr marL="0" indent="0">
              <a:buNone/>
            </a:pPr>
            <a:r>
              <a:rPr lang="en-GB" sz="2100"/>
              <a:t>You can contact me at: </a:t>
            </a:r>
            <a:r>
              <a:rPr lang="en-GB" sz="2100">
                <a:solidFill>
                  <a:srgbClr val="FFFF00"/>
                </a:solidFill>
              </a:rPr>
              <a:t>umber@uosahiwal.edu.pk</a:t>
            </a:r>
          </a:p>
          <a:p>
            <a:pPr marL="0" indent="0">
              <a:buNone/>
            </a:pPr>
            <a:endParaRPr lang="en-GB" sz="21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 sz="2100"/>
              <a:t>Your Query will be answered within one working day.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EE869-AB1A-42F6-8E85-AD8CB8C73F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DC100D-E5FB-4B71-9099-D5E98A9A3048}" type="datetime1">
              <a:rPr lang="en-US" altLang="en-US"/>
              <a:pPr>
                <a:defRPr/>
              </a:pPr>
              <a:t>10/16/2021</a:t>
            </a:fld>
            <a:endParaRPr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E3A08-9F8B-4EF1-BB27-E2BF20FB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Computer Science Department, University of Sahiwal</a:t>
            </a:r>
          </a:p>
        </p:txBody>
      </p:sp>
      <p:sp>
        <p:nvSpPr>
          <p:cNvPr id="9222" name="Slide Number Placeholder 3">
            <a:extLst>
              <a:ext uri="{FF2B5EF4-FFF2-40B4-BE49-F238E27FC236}">
                <a16:creationId xmlns:a16="http://schemas.microsoft.com/office/drawing/2014/main" id="{BEA82112-EA12-4531-8C00-00D82DFB9C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A0E672-5A47-40BB-9DB3-95E1D828EC04}" type="slidenum">
              <a:rPr lang="en-US" altLang="en-US" sz="9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9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1DDF91E-F3C0-4632-A4A9-73217133C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914650"/>
            <a:ext cx="6172200" cy="857250"/>
          </a:xfrm>
        </p:spPr>
        <p:txBody>
          <a:bodyPr/>
          <a:lstStyle/>
          <a:p>
            <a:pPr eaLnBrk="1" hangingPunct="1"/>
            <a:r>
              <a:rPr lang="en-GB"/>
              <a:t>Thanks</a:t>
            </a:r>
            <a:endParaRPr lang="en-GB" b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CD327-9952-48EA-BF9F-F3701559D1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B3AF20-BB05-4B96-BD4B-6059E8F3D1C9}" type="datetime1">
              <a:rPr lang="en-US" altLang="en-US"/>
              <a:pPr>
                <a:defRPr/>
              </a:pPr>
              <a:t>10/16/2021</a:t>
            </a:fld>
            <a:endParaRPr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3F347-54F3-4BA1-B85F-0A2B62D2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Computer Science Department, University of Sahiwal</a:t>
            </a:r>
          </a:p>
        </p:txBody>
      </p:sp>
      <p:sp>
        <p:nvSpPr>
          <p:cNvPr id="10245" name="Slide Number Placeholder 3">
            <a:extLst>
              <a:ext uri="{FF2B5EF4-FFF2-40B4-BE49-F238E27FC236}">
                <a16:creationId xmlns:a16="http://schemas.microsoft.com/office/drawing/2014/main" id="{032FBE55-EE21-401B-B76A-294E74A6D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8B14EB-9727-4BC1-9477-CB2CE153A7CF}" type="slidenum">
              <a:rPr lang="en-US" altLang="en-US" sz="9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9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5731C2-089B-4434-B9C2-A02BE3DF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methods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479E4-0D02-4EB1-A04B-3DF07C85B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Rigorous techniques and tools for the development and analysis of computational (hardware/software) systems Applied at various stages of the development cycle</a:t>
            </a:r>
          </a:p>
          <a:p>
            <a:r>
              <a:rPr lang="en-US" sz="2800" dirty="0"/>
              <a:t>used in reverse engineering to model and analyze existing systems Based on mathematics and symbolic logic (formal)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63D17E-F9DE-404D-ADDF-A407691A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F532-EA5D-43B4-86E4-1B1328CBDDD4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5BDD7-80E1-4AA0-B5B7-E2621381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CFC4F3-65E3-4F4F-B43E-8A3285DA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32EE-0F6D-4AD3-B335-8FEE9AD9CC2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3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16D7-9589-49B2-8175-E26F194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ARTIFACTS IN FORMAL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3A4D-C2E4-43BF-B50B-9CD87245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System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implementation</a:t>
            </a:r>
          </a:p>
          <a:p>
            <a:endParaRPr lang="en-US" dirty="0"/>
          </a:p>
          <a:p>
            <a:r>
              <a:rPr lang="en-US" dirty="0"/>
              <a:t>Formal methods rely on</a:t>
            </a:r>
          </a:p>
          <a:p>
            <a:pPr lvl="1"/>
            <a:r>
              <a:rPr lang="en-US" dirty="0"/>
              <a:t>some formal specification of (1)</a:t>
            </a:r>
          </a:p>
          <a:p>
            <a:pPr lvl="1"/>
            <a:r>
              <a:rPr lang="en-US" dirty="0"/>
              <a:t>some formal execution model of (2)</a:t>
            </a:r>
          </a:p>
          <a:p>
            <a:r>
              <a:rPr lang="en-US" dirty="0"/>
              <a:t>Use tools to verify mechanically that implementation satisfies (1) according to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FC4B-B796-4B1A-9C13-3F7C6633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24D6-BD15-4772-8C92-D95F4B2223E0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500B-0BF4-4DBA-A9FB-C6901A0E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19A3-5F57-48DC-A77D-FE8A5F6D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32EE-0F6D-4AD3-B335-8FEE9AD9CC2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2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5CB4-0EF5-4E09-B98B-145C8DEF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FORMAL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583B-6217-4B0D-A037-793517808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 modeling and analysis contribute to the overall </a:t>
            </a:r>
            <a:r>
              <a:rPr lang="en-US" dirty="0">
                <a:solidFill>
                  <a:schemeClr val="accent6"/>
                </a:solidFill>
              </a:rPr>
              <a:t>quality</a:t>
            </a:r>
            <a:r>
              <a:rPr lang="en-US" dirty="0"/>
              <a:t> of the final product </a:t>
            </a:r>
            <a:r>
              <a:rPr lang="en-US" dirty="0">
                <a:solidFill>
                  <a:schemeClr val="accent6"/>
                </a:solidFill>
              </a:rPr>
              <a:t>Increase confidence </a:t>
            </a:r>
            <a:r>
              <a:rPr lang="en-US" dirty="0"/>
              <a:t>in the correctness/robustness/security of a system</a:t>
            </a:r>
          </a:p>
          <a:p>
            <a:r>
              <a:rPr lang="en-US" dirty="0"/>
              <a:t>Find more </a:t>
            </a:r>
            <a:r>
              <a:rPr lang="en-US" dirty="0">
                <a:solidFill>
                  <a:schemeClr val="accent6"/>
                </a:solidFill>
              </a:rPr>
              <a:t>flaws</a:t>
            </a:r>
            <a:r>
              <a:rPr lang="en-US" dirty="0"/>
              <a:t> and earlier </a:t>
            </a:r>
            <a:r>
              <a:rPr lang="en-US" dirty="0">
                <a:solidFill>
                  <a:schemeClr val="accent6"/>
                </a:solidFill>
              </a:rPr>
              <a:t>bugs</a:t>
            </a:r>
            <a:r>
              <a:rPr lang="en-US" dirty="0"/>
              <a:t> (i.e., during specification and design vs. testing and maintenance)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A4240-C841-493A-8BFE-FDFD11D4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1A22-279D-4A18-91BA-107E12994068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C1404-BB0C-465F-AEE2-13E42E4A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0B2BF-215F-4EB0-B3C0-B4E73483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32EE-0F6D-4AD3-B335-8FEE9AD9CC2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3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6F95-A60B-453C-9025-744A1DBC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METHODS: THE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49F5-05E7-4D26-B677-B9A9932E1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Complement other analysis and design methods</a:t>
            </a:r>
          </a:p>
          <a:p>
            <a:r>
              <a:rPr lang="en-US" dirty="0"/>
              <a:t>Help find bugs in code and </a:t>
            </a:r>
            <a:r>
              <a:rPr lang="en-US" dirty="0">
                <a:solidFill>
                  <a:schemeClr val="accent6"/>
                </a:solidFill>
              </a:rPr>
              <a:t>specification</a:t>
            </a:r>
          </a:p>
          <a:p>
            <a:r>
              <a:rPr lang="en-US" dirty="0">
                <a:solidFill>
                  <a:schemeClr val="accent6"/>
                </a:solidFill>
              </a:rPr>
              <a:t>Reduce development</a:t>
            </a:r>
            <a:r>
              <a:rPr lang="en-US" dirty="0"/>
              <a:t>, and </a:t>
            </a:r>
            <a:r>
              <a:rPr lang="en-US" dirty="0">
                <a:solidFill>
                  <a:schemeClr val="accent6"/>
                </a:solidFill>
              </a:rPr>
              <a:t>testing</a:t>
            </a:r>
            <a:r>
              <a:rPr lang="en-US" dirty="0"/>
              <a:t>, cost</a:t>
            </a:r>
          </a:p>
          <a:p>
            <a:r>
              <a:rPr lang="en-US" dirty="0">
                <a:solidFill>
                  <a:schemeClr val="accent6"/>
                </a:solidFill>
              </a:rPr>
              <a:t>Ensure certain properties </a:t>
            </a:r>
            <a:r>
              <a:rPr lang="en-US" dirty="0"/>
              <a:t>of the formal system model</a:t>
            </a:r>
          </a:p>
          <a:p>
            <a:r>
              <a:rPr lang="en-US" dirty="0"/>
              <a:t>Should be highly </a:t>
            </a:r>
            <a:r>
              <a:rPr lang="en-US" dirty="0">
                <a:solidFill>
                  <a:schemeClr val="accent6"/>
                </a:solidFill>
              </a:rPr>
              <a:t>automated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F7124-7196-4AEE-919A-966A8FE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0176-088E-4EAD-AE6C-6EEC5A6D3FC2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2C6D2-F294-4423-99E9-559C79D5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EF595-1380-45D6-A925-279E8A22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32EE-0F6D-4AD3-B335-8FEE9AD9CC2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34C4-DFD8-4C4B-B88B-E00462F5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METHODS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E7AC1-BDCD-4258-912E-B13F923B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Run the system at chosen inputs and observe its behavior</a:t>
            </a:r>
          </a:p>
          <a:p>
            <a:pPr lvl="1"/>
            <a:r>
              <a:rPr lang="en-US" sz="2400" dirty="0"/>
              <a:t>Randomly chosen</a:t>
            </a:r>
          </a:p>
          <a:p>
            <a:pPr lvl="1"/>
            <a:r>
              <a:rPr lang="en-US" sz="2400" dirty="0"/>
              <a:t>Intelligently chosen (by hand: expensive!)</a:t>
            </a:r>
          </a:p>
          <a:p>
            <a:pPr lvl="1"/>
            <a:r>
              <a:rPr lang="en-US" sz="2400" dirty="0"/>
              <a:t>Automatically chosen (need formalized spec)</a:t>
            </a:r>
          </a:p>
          <a:p>
            <a:r>
              <a:rPr lang="en-US" sz="2800" dirty="0"/>
              <a:t>What about other inputs? (test coverage)</a:t>
            </a:r>
          </a:p>
          <a:p>
            <a:r>
              <a:rPr lang="en-US" sz="2800" dirty="0"/>
              <a:t>What about the observation? (test oracle)</a:t>
            </a:r>
          </a:p>
          <a:p>
            <a:r>
              <a:rPr lang="en-US" sz="2800" dirty="0"/>
              <a:t>Challenges can be addressed by/require formal 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3386-85FC-44AA-913C-E95D5370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1D13-F562-47D0-A8CE-D3D4FF68FA51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28B1-ADC1-4122-A9DC-A835718C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3728-A6B1-43D4-896B-B00A1BFA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32EE-0F6D-4AD3-B335-8FEE9AD9CC2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0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05A3-5D0A-4D80-8508-1357DE2F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E95C3-AF4C-43B7-AC2D-AADC7C1F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notion of “formality” is often misunderstood (formal vs. rigorous)</a:t>
            </a:r>
          </a:p>
          <a:p>
            <a:r>
              <a:rPr lang="en-US" dirty="0"/>
              <a:t>The effectiveness of formal methods is still debated</a:t>
            </a:r>
          </a:p>
          <a:p>
            <a:r>
              <a:rPr lang="en-US" dirty="0"/>
              <a:t>There are  myths about their practicality and cost</a:t>
            </a:r>
          </a:p>
          <a:p>
            <a:r>
              <a:rPr lang="en-US" dirty="0"/>
              <a:t>Formal methods are not yet widespread in industry</a:t>
            </a:r>
          </a:p>
          <a:p>
            <a:r>
              <a:rPr lang="en-US" dirty="0"/>
              <a:t>They are mostly used in the development of safety, business, or mission critical software, where the cost of faults is high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4650-DA90-4605-B544-BCC185DE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9FC0-5DCA-499D-8A7C-687E6DAC08B1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00B18-88D3-4870-9573-6A570D37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11EF8-A636-4DB4-95EA-60E4CF04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32EE-0F6D-4AD3-B335-8FEE9AD9CC2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5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D669-3C78-41FE-99A7-575A2674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POINT OF FMs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088C-7901-4CF5-B203-6E017ECC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show “correctness” of entire systems</a:t>
            </a:r>
          </a:p>
          <a:p>
            <a:r>
              <a:rPr lang="en-US" sz="2800" dirty="0"/>
              <a:t>What is correctness? Go for specific properties!</a:t>
            </a:r>
          </a:p>
          <a:p>
            <a:r>
              <a:rPr lang="en-US" sz="2800" dirty="0"/>
              <a:t>To replace testing entirely</a:t>
            </a:r>
          </a:p>
          <a:p>
            <a:r>
              <a:rPr lang="en-US" sz="2800" dirty="0"/>
              <a:t>Formal methods do not go below byte code level</a:t>
            </a:r>
          </a:p>
          <a:p>
            <a:r>
              <a:rPr lang="en-US" sz="2800" dirty="0"/>
              <a:t>Some properties are not formalizable</a:t>
            </a:r>
          </a:p>
          <a:p>
            <a:r>
              <a:rPr lang="en-US" sz="2800" dirty="0"/>
              <a:t>To replace good design practices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6E36-B60D-46C9-8423-232328C0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3CD0-B217-467F-B9C6-5529F03E13DA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11374-ED0A-4AF7-9303-01A298F2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6C62B-C4BD-4283-986B-AAB894F7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32EE-0F6D-4AD3-B335-8FEE9AD9CC2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9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CD92-FF85-4C55-9118-ACD4C9F5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BENEFITS OF USING FORMAL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4D83-27B4-4B88-8F26-7F6852A2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Forces developers to think systematically about issues</a:t>
            </a:r>
          </a:p>
          <a:p>
            <a:r>
              <a:rPr lang="en-US" dirty="0"/>
              <a:t>Improves the quality of specifications, even without formal verification</a:t>
            </a:r>
          </a:p>
          <a:p>
            <a:r>
              <a:rPr lang="en-US" dirty="0"/>
              <a:t>Leads to better design</a:t>
            </a:r>
          </a:p>
          <a:p>
            <a:r>
              <a:rPr lang="en-US" dirty="0"/>
              <a:t>Provides a precise reference to check requirements</a:t>
            </a:r>
          </a:p>
          <a:p>
            <a:r>
              <a:rPr lang="en-US" dirty="0"/>
              <a:t>Provides documentation within a team of developers</a:t>
            </a:r>
          </a:p>
          <a:p>
            <a:r>
              <a:rPr lang="en-US" dirty="0"/>
              <a:t>Gives direction to latter development phases</a:t>
            </a:r>
          </a:p>
          <a:p>
            <a:r>
              <a:rPr lang="en-US" dirty="0"/>
              <a:t>Provides a basis for reuse via specification matching</a:t>
            </a:r>
          </a:p>
          <a:p>
            <a:r>
              <a:rPr lang="en-US" dirty="0"/>
              <a:t>Can replace (infinitely) many test cases</a:t>
            </a:r>
          </a:p>
          <a:p>
            <a:r>
              <a:rPr lang="en-US" dirty="0"/>
              <a:t>Facilitates automatic test case generation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F6967-9FA1-4B2B-967F-F6F6670D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CABC-2C71-417D-9EFC-54E43B68CF49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C5DCE-1019-4E98-8B36-EDB9251E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6458-A072-4D67-A3FB-8F143826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32EE-0F6D-4AD3-B335-8FEE9AD9CC2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42996"/>
      </p:ext>
    </p:extLst>
  </p:cSld>
  <p:clrMapOvr>
    <a:masterClrMapping/>
  </p:clrMapOvr>
</p:sld>
</file>

<file path=ppt/theme/theme1.xml><?xml version="1.0" encoding="utf-8"?>
<a:theme xmlns:a="http://schemas.openxmlformats.org/drawingml/2006/main" name="uni of sahiwal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ahiwal theme" id="{751C8DE0-21DB-4ED0-BB0E-37A6EFD867B0}" vid="{B282B60A-933E-4F5E-9891-BAF502DB2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of sahiwal theme</Template>
  <TotalTime>297</TotalTime>
  <Words>861</Words>
  <Application>Microsoft Office PowerPoint</Application>
  <PresentationFormat>On-screen Show (4:3)</PresentationFormat>
  <Paragraphs>159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uni of sahiwal theme</vt:lpstr>
      <vt:lpstr>Formal Methods Lecture # 5</vt:lpstr>
      <vt:lpstr>Formal methods </vt:lpstr>
      <vt:lpstr>MAIN ARTIFACTS IN FORMAL METHODS</vt:lpstr>
      <vt:lpstr>WHY USE FORMAL METHODS</vt:lpstr>
      <vt:lpstr>FORMAL METHODS: THE VISION</vt:lpstr>
      <vt:lpstr>FORMAL METHODS AND TESTING</vt:lpstr>
      <vt:lpstr>A WARNING</vt:lpstr>
      <vt:lpstr>THE MAIN POINT OF FMs IS NOT</vt:lpstr>
      <vt:lpstr>OVERALL BENEFITS OF USING FORMAL METHODS</vt:lpstr>
      <vt:lpstr>SPECIFICATIONS: WHAT THE SYSTEM SHOULD DO</vt:lpstr>
      <vt:lpstr>FORMAL SPECIFICATION</vt:lpstr>
      <vt:lpstr>                                                                      Cont.</vt:lpstr>
      <vt:lpstr>FORMALIZATION HELPS TO FIND BUGS IN SPECS</vt:lpstr>
      <vt:lpstr>EXPRESSIVENESS OF SPECIFICATION</vt:lpstr>
      <vt:lpstr>CURRENT AND FUTURE TRENDS</vt:lpstr>
      <vt:lpstr>Questions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methods</dc:title>
  <dc:creator>Umair Waqas</dc:creator>
  <cp:lastModifiedBy>Umair Waqas</cp:lastModifiedBy>
  <cp:revision>23</cp:revision>
  <dcterms:created xsi:type="dcterms:W3CDTF">2020-11-06T07:54:56Z</dcterms:created>
  <dcterms:modified xsi:type="dcterms:W3CDTF">2021-10-16T16:44:46Z</dcterms:modified>
</cp:coreProperties>
</file>