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4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0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9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5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7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3B60966-AB81-4CF6-8DEF-7B8FD778117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86B2142-EA71-4F89-90B5-D3782F35ED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7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1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5EBCFC7-96A2-40D9-9502-648E3779DC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01778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</a:rPr>
              <a:t>Formal Methods 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</a:t>
            </a:r>
            <a:r>
              <a:rPr lang="en-US" sz="4000" b="1" dirty="0">
                <a:solidFill>
                  <a:srgbClr val="FF0000"/>
                </a:solidFill>
              </a:rPr>
              <a:t>6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559C-BDA1-4ADC-9CF8-30F45CCC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 fontAlgn="auto"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D44E-AFEB-48D4-9D27-366CA281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47DC-E8DE-44FF-AA08-6A7DAB1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(X, Y sets over domain D)</a:t>
            </a:r>
          </a:p>
          <a:p>
            <a:pPr lvl="1"/>
            <a:r>
              <a:rPr lang="en-US" dirty="0"/>
              <a:t>X ∪ Y ≡ {e: D | e ∈ X or e ∈ Y}</a:t>
            </a:r>
          </a:p>
          <a:p>
            <a:pPr lvl="1"/>
            <a:r>
              <a:rPr lang="en-US" dirty="0"/>
              <a:t>{red} ∪ {blue} = {red, blue}</a:t>
            </a:r>
          </a:p>
          <a:p>
            <a:r>
              <a:rPr lang="en-US" dirty="0"/>
              <a:t>Intersection</a:t>
            </a:r>
          </a:p>
          <a:p>
            <a:pPr lvl="1"/>
            <a:r>
              <a:rPr lang="it-IT" dirty="0"/>
              <a:t>X ∩ Y ≡ {e: D | e ∈ X and e ∈ Y}</a:t>
            </a:r>
          </a:p>
          <a:p>
            <a:pPr lvl="1"/>
            <a:r>
              <a:rPr lang="en-US" dirty="0"/>
              <a:t>{red, blue} ∩ {blue, yellow} = {blue}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it-IT" dirty="0"/>
              <a:t>X \ Y ≡ {e: D | e ∈ X and e ∉ Y}</a:t>
            </a:r>
          </a:p>
          <a:p>
            <a:pPr lvl="1"/>
            <a:r>
              <a:rPr lang="en-US" dirty="0"/>
              <a:t>{red, yellow, blue} \ {blue, yellow} = {red}</a:t>
            </a:r>
          </a:p>
        </p:txBody>
      </p:sp>
    </p:spTree>
    <p:extLst>
      <p:ext uri="{BB962C8B-B14F-4D97-AF65-F5344CB8AC3E}">
        <p14:creationId xmlns:p14="http://schemas.microsoft.com/office/powerpoint/2010/main" val="30441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3E4C-A01B-4AB9-AB35-C8BCB92D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2A83-84CA-4B6D-A1C0-70DF89B7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holds elements drawn from another set</a:t>
            </a:r>
          </a:p>
          <a:p>
            <a:pPr lvl="1"/>
            <a:r>
              <a:rPr lang="en-US" dirty="0"/>
              <a:t>X ⊆ Y </a:t>
            </a:r>
            <a:r>
              <a:rPr lang="en-US" dirty="0" err="1"/>
              <a:t>iff</a:t>
            </a:r>
            <a:r>
              <a:rPr lang="en-US" dirty="0"/>
              <a:t> every element of X is in Y</a:t>
            </a:r>
          </a:p>
          <a:p>
            <a:pPr lvl="1"/>
            <a:r>
              <a:rPr lang="pl-PL" dirty="0"/>
              <a:t>{1, 7, 17, 24} ⊆ Z</a:t>
            </a:r>
            <a:endParaRPr lang="en-US" dirty="0"/>
          </a:p>
          <a:p>
            <a:r>
              <a:rPr lang="en-US" dirty="0"/>
              <a:t>A proper subset is a non-equal subset</a:t>
            </a:r>
          </a:p>
          <a:p>
            <a:r>
              <a:rPr lang="en-US" dirty="0"/>
              <a:t>Another view of set equality</a:t>
            </a:r>
          </a:p>
          <a:p>
            <a:pPr lvl="1"/>
            <a:r>
              <a:rPr lang="en-US" dirty="0"/>
              <a:t>A = B </a:t>
            </a:r>
            <a:r>
              <a:rPr lang="en-US" dirty="0" err="1"/>
              <a:t>iff</a:t>
            </a:r>
            <a:r>
              <a:rPr lang="en-US" dirty="0"/>
              <a:t> (A ⊆ B and B ⊆ A)</a:t>
            </a:r>
          </a:p>
        </p:txBody>
      </p:sp>
    </p:spTree>
    <p:extLst>
      <p:ext uri="{BB962C8B-B14F-4D97-AF65-F5344CB8AC3E}">
        <p14:creationId xmlns:p14="http://schemas.microsoft.com/office/powerpoint/2010/main" val="28544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5793-F8A2-4EA7-9990-CBD13AE5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4773-2DB6-41FE-81BE-63ADA951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set of set S (denoted Pow(S)) is the set of all subsets of S, i.e.,</a:t>
            </a:r>
          </a:p>
          <a:p>
            <a:r>
              <a:rPr lang="en-US" dirty="0"/>
              <a:t> </a:t>
            </a:r>
            <a:r>
              <a:rPr lang="pt-BR" dirty="0"/>
              <a:t>Pow(S) ≡ {e | e ⊆ S}</a:t>
            </a:r>
          </a:p>
          <a:p>
            <a:r>
              <a:rPr lang="pt-BR" dirty="0"/>
              <a:t> </a:t>
            </a:r>
            <a:r>
              <a:rPr lang="en-US" dirty="0"/>
              <a:t>Example:</a:t>
            </a:r>
          </a:p>
          <a:p>
            <a:pPr lvl="1"/>
            <a:r>
              <a:rPr lang="en-US" dirty="0"/>
              <a:t>Pow({</a:t>
            </a:r>
            <a:r>
              <a:rPr lang="en-US" dirty="0" err="1"/>
              <a:t>a,b,c</a:t>
            </a:r>
            <a:r>
              <a:rPr lang="en-US" dirty="0"/>
              <a:t>}) = {O, {a}, {b}, {c},{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b,c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}}</a:t>
            </a:r>
          </a:p>
          <a:p>
            <a:r>
              <a:rPr lang="en-US" dirty="0"/>
              <a:t>Note: for any S, O ⊆ S and thus O ∈ Pow(S)</a:t>
            </a:r>
          </a:p>
        </p:txBody>
      </p:sp>
    </p:spTree>
    <p:extLst>
      <p:ext uri="{BB962C8B-B14F-4D97-AF65-F5344CB8AC3E}">
        <p14:creationId xmlns:p14="http://schemas.microsoft.com/office/powerpoint/2010/main" val="362847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D1D1-E78B-4B61-80CC-C86084D8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1159-6D90-40DE-85B0-61BED809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are </a:t>
            </a:r>
            <a:r>
              <a:rPr lang="en-US" i="1" dirty="0"/>
              <a:t>disjoint </a:t>
            </a:r>
            <a:r>
              <a:rPr lang="en-US" dirty="0"/>
              <a:t>if they share no elements</a:t>
            </a:r>
          </a:p>
          <a:p>
            <a:r>
              <a:rPr lang="en-US" dirty="0"/>
              <a:t>Often when modeling, we will take some set S and divide its members into </a:t>
            </a:r>
            <a:r>
              <a:rPr lang="en-US" dirty="0">
                <a:solidFill>
                  <a:schemeClr val="accent6"/>
                </a:solidFill>
              </a:rPr>
              <a:t>disjoint</a:t>
            </a:r>
            <a:r>
              <a:rPr lang="en-US" dirty="0"/>
              <a:t> subsets called </a:t>
            </a:r>
            <a:r>
              <a:rPr lang="en-US" i="1" dirty="0"/>
              <a:t>blocks </a:t>
            </a:r>
            <a:r>
              <a:rPr lang="en-US" dirty="0"/>
              <a:t>or </a:t>
            </a:r>
            <a:r>
              <a:rPr lang="en-US" i="1" dirty="0"/>
              <a:t>parts</a:t>
            </a:r>
          </a:p>
          <a:p>
            <a:r>
              <a:rPr lang="en-US" dirty="0"/>
              <a:t>We call this division a </a:t>
            </a:r>
            <a:r>
              <a:rPr lang="en-US" i="1" dirty="0"/>
              <a:t>partition </a:t>
            </a:r>
            <a:r>
              <a:rPr lang="en-US" dirty="0"/>
              <a:t>Each member of S belongs to exactly one block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92258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A1B9-694C-4797-ADB5-26719106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1687-99EA-40A3-AAD8-E4AB6C2F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residential scenarios</a:t>
            </a:r>
          </a:p>
          <a:p>
            <a:r>
              <a:rPr lang="en-US" dirty="0"/>
              <a:t>Basic domains: </a:t>
            </a:r>
            <a:r>
              <a:rPr lang="en-US" i="1" dirty="0"/>
              <a:t>Person</a:t>
            </a:r>
            <a:r>
              <a:rPr lang="en-US" dirty="0"/>
              <a:t>, </a:t>
            </a:r>
            <a:r>
              <a:rPr lang="en-US" i="1" dirty="0"/>
              <a:t>Residence</a:t>
            </a:r>
          </a:p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Partition </a:t>
            </a:r>
            <a:r>
              <a:rPr lang="en-US" i="1" dirty="0"/>
              <a:t>Person </a:t>
            </a:r>
            <a:r>
              <a:rPr lang="en-US" dirty="0"/>
              <a:t>into </a:t>
            </a:r>
            <a:r>
              <a:rPr lang="en-US" i="1" dirty="0"/>
              <a:t>Child</a:t>
            </a:r>
            <a:r>
              <a:rPr lang="en-US" dirty="0"/>
              <a:t>, </a:t>
            </a:r>
            <a:r>
              <a:rPr lang="en-US" i="1" dirty="0"/>
              <a:t>Adult</a:t>
            </a:r>
          </a:p>
          <a:p>
            <a:pPr lvl="1"/>
            <a:r>
              <a:rPr lang="en-US" dirty="0"/>
              <a:t>Partition </a:t>
            </a:r>
            <a:r>
              <a:rPr lang="en-US" i="1" dirty="0"/>
              <a:t>Residence </a:t>
            </a:r>
            <a:r>
              <a:rPr lang="en-US" dirty="0"/>
              <a:t>into </a:t>
            </a:r>
            <a:r>
              <a:rPr lang="en-US" i="1" dirty="0"/>
              <a:t>Home, </a:t>
            </a:r>
            <a:r>
              <a:rPr lang="en-US" i="1" dirty="0" err="1"/>
              <a:t>DormRoom</a:t>
            </a:r>
            <a:r>
              <a:rPr lang="en-US" i="1" dirty="0"/>
              <a:t>, Apartment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4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C8E0851-9A56-40C0-A003-0E53DEE98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80D93D8-2BBE-4813-8C7D-4111C1B2E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Any Question Please?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You can contact me at: </a:t>
            </a:r>
            <a:r>
              <a:rPr lang="en-GB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EE869-AB1A-42F6-8E85-AD8CB8C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C100D-E5FB-4B71-9099-D5E98A9A3048}" type="datetime1">
              <a:rPr lang="en-US" altLang="en-US"/>
              <a:pPr>
                <a:defRPr/>
              </a:pPr>
              <a:t>10/16/2021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3A08-9F8B-4EF1-BB27-E2BF20FB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BEA82112-EA12-4531-8C00-00D82DFB9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A0E672-5A47-40BB-9DB3-95E1D828EC04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1DDF91E-F3C0-4632-A4A9-73217133C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CD327-9952-48EA-BF9F-F3701559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3AF20-BB05-4B96-BD4B-6059E8F3D1C9}" type="datetime1">
              <a:rPr lang="en-US" altLang="en-US"/>
              <a:pPr>
                <a:defRPr/>
              </a:pPr>
              <a:t>10/16/2021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F347-54F3-4BA1-B85F-0A2B62D2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032FBE55-EE21-401B-B76A-294E74A6D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B14EB-9727-4BC1-9477-CB2CE153A7CF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9378-6152-47ED-A84B-854081B75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 in Software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236E-4AFD-4375-A6AC-D164223B6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135664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07B-C904-4B7F-927F-1A7FFA4A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8EA2-D42E-4634-8C59-231E4BD2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kind of set operation and  definitions used in specifications</a:t>
            </a:r>
          </a:p>
          <a:p>
            <a:r>
              <a:rPr lang="en-US" dirty="0"/>
              <a:t>Take some small examples of how we will use  sets in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9873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DB14-C0AE-41A3-98E7-9128AADD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CBF-E244-4202-8E6C-DEC22D7E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Collection of distinct objects</a:t>
            </a:r>
          </a:p>
          <a:p>
            <a:r>
              <a:rPr lang="en-US" dirty="0"/>
              <a:t>Each set’s objects are drawn from a larger </a:t>
            </a:r>
            <a:r>
              <a:rPr lang="en-US" i="1" dirty="0"/>
              <a:t>domain</a:t>
            </a:r>
          </a:p>
          <a:p>
            <a:pPr marL="0" indent="0">
              <a:buNone/>
            </a:pPr>
            <a:r>
              <a:rPr lang="en-US" dirty="0"/>
              <a:t>    of objects all of which have the same type --- sets</a:t>
            </a:r>
          </a:p>
          <a:p>
            <a:pPr marL="0" indent="0">
              <a:buNone/>
            </a:pPr>
            <a:r>
              <a:rPr lang="en-US" dirty="0"/>
              <a:t>    are homogeneous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{2,4,5,6,…}                             set of integers</a:t>
            </a:r>
          </a:p>
          <a:p>
            <a:r>
              <a:rPr lang="en-US" dirty="0"/>
              <a:t>{red, yellow, blue}                set of colors</a:t>
            </a:r>
          </a:p>
          <a:p>
            <a:r>
              <a:rPr lang="en-US" dirty="0"/>
              <a:t>{true, false}                            set of Boolean values</a:t>
            </a:r>
          </a:p>
          <a:p>
            <a:r>
              <a:rPr lang="en-US" dirty="0"/>
              <a:t>{red, true, 2}                          for us, not a set!</a:t>
            </a:r>
          </a:p>
        </p:txBody>
      </p:sp>
    </p:spTree>
    <p:extLst>
      <p:ext uri="{BB962C8B-B14F-4D97-AF65-F5344CB8AC3E}">
        <p14:creationId xmlns:p14="http://schemas.microsoft.com/office/powerpoint/2010/main" val="29292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9561-F74C-49A5-8308-D163FAA5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B8DC-2522-4AA9-B226-9467A175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collection of its members</a:t>
            </a:r>
          </a:p>
          <a:p>
            <a:r>
              <a:rPr lang="en-US" dirty="0"/>
              <a:t>Two sets A and B are equal </a:t>
            </a:r>
            <a:r>
              <a:rPr lang="en-US" dirty="0" err="1"/>
              <a:t>iff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every member of A is a member of B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every member of B is a member of A</a:t>
            </a:r>
          </a:p>
          <a:p>
            <a:r>
              <a:rPr lang="en-US" dirty="0"/>
              <a:t> x є S denotes “x is a member of S”</a:t>
            </a:r>
          </a:p>
          <a:p>
            <a:r>
              <a:rPr lang="en-US" dirty="0"/>
              <a:t> </a:t>
            </a:r>
            <a:r>
              <a:rPr lang="en-US" strike="sngStrike" dirty="0"/>
              <a:t>O</a:t>
            </a:r>
            <a:r>
              <a:rPr lang="en-US" dirty="0"/>
              <a:t> denotes the empty 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0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FF2B-E96B-4078-9096-D82929DD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2A39-BB3E-4FE0-84C1-A6E52C7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a set by enumeration</a:t>
            </a:r>
          </a:p>
          <a:p>
            <a:r>
              <a:rPr lang="en-US" dirty="0"/>
              <a:t>Primary Colors == {red, yellow, blue}</a:t>
            </a:r>
          </a:p>
          <a:p>
            <a:r>
              <a:rPr lang="en-US" dirty="0"/>
              <a:t>Boolean == {true, false}</a:t>
            </a:r>
          </a:p>
          <a:p>
            <a:r>
              <a:rPr lang="en-US" dirty="0"/>
              <a:t>Evens == {…, -4, -2, 0, 2, 4, …}</a:t>
            </a:r>
          </a:p>
          <a:p>
            <a:r>
              <a:rPr lang="en-US" dirty="0"/>
              <a:t>This works fine for finite sets, but</a:t>
            </a:r>
          </a:p>
          <a:p>
            <a:pPr lvl="1"/>
            <a:r>
              <a:rPr lang="en-US" dirty="0"/>
              <a:t>what do we mean by “…” ?</a:t>
            </a:r>
          </a:p>
          <a:p>
            <a:pPr lvl="1"/>
            <a:r>
              <a:rPr lang="en-US" dirty="0"/>
              <a:t>remember, we want to be precise</a:t>
            </a:r>
          </a:p>
        </p:txBody>
      </p:sp>
    </p:spTree>
    <p:extLst>
      <p:ext uri="{BB962C8B-B14F-4D97-AF65-F5344CB8AC3E}">
        <p14:creationId xmlns:p14="http://schemas.microsoft.com/office/powerpoint/2010/main" val="22490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0B9D5-E076-47AD-82E0-357CDA5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303C-5E7C-47DA-81B7-E01EB8D3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define a set by comprehension, that is, by describing a property that its elements must share</a:t>
            </a:r>
          </a:p>
          <a:p>
            <a:pPr lvl="1"/>
            <a:r>
              <a:rPr lang="en-US" dirty="0"/>
              <a:t>Notation: { x : D | P(x) }</a:t>
            </a:r>
          </a:p>
          <a:p>
            <a:r>
              <a:rPr lang="en-US" dirty="0"/>
              <a:t>Form a new set of elements drawn from domain D by including exactly the elements that satisfy predicate (i.e., Boolean function) </a:t>
            </a:r>
          </a:p>
        </p:txBody>
      </p:sp>
    </p:spTree>
    <p:extLst>
      <p:ext uri="{BB962C8B-B14F-4D97-AF65-F5344CB8AC3E}">
        <p14:creationId xmlns:p14="http://schemas.microsoft.com/office/powerpoint/2010/main" val="13089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C7C7-5A23-4837-BE5A-CDB913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8C4D-1F62-45BC-AACF-832734F7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less than 10</a:t>
            </a:r>
          </a:p>
          <a:p>
            <a:r>
              <a:rPr lang="en-US" i="1" dirty="0"/>
              <a:t>Even integers</a:t>
            </a:r>
          </a:p>
          <a:p>
            <a:r>
              <a:rPr lang="en-US" i="1" dirty="0"/>
              <a:t>Empty set of natural numbers</a:t>
            </a:r>
          </a:p>
          <a:p>
            <a:r>
              <a:rPr lang="en-US" dirty="0"/>
              <a:t>{ x : N | x &lt; 10}</a:t>
            </a:r>
          </a:p>
          <a:p>
            <a:r>
              <a:rPr lang="en-US" dirty="0"/>
              <a:t>{ x : Z | (∃ y : Z | x = 2y) }</a:t>
            </a:r>
          </a:p>
          <a:p>
            <a:r>
              <a:rPr lang="en-US" dirty="0"/>
              <a:t>{ x : N | x &gt; x}</a:t>
            </a:r>
          </a:p>
        </p:txBody>
      </p:sp>
    </p:spTree>
    <p:extLst>
      <p:ext uri="{BB962C8B-B14F-4D97-AF65-F5344CB8AC3E}">
        <p14:creationId xmlns:p14="http://schemas.microsoft.com/office/powerpoint/2010/main" val="340073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ED1-292F-4904-9B42-5769A9A0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6F7-3605-4F3D-A921-D2EE64A2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cardinality </a:t>
            </a:r>
            <a:r>
              <a:rPr lang="en-US" dirty="0"/>
              <a:t>(#) of a finite set is the number of its elements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# {red, yellow, blue} = 3</a:t>
            </a:r>
          </a:p>
          <a:p>
            <a:pPr lvl="1"/>
            <a:r>
              <a:rPr lang="en-US" dirty="0"/>
              <a:t># {1, 23} = 2</a:t>
            </a:r>
          </a:p>
          <a:p>
            <a:pPr lvl="1"/>
            <a:r>
              <a:rPr lang="en-US" dirty="0"/>
              <a:t># Z = ?</a:t>
            </a:r>
          </a:p>
          <a:p>
            <a:r>
              <a:rPr lang="en-US" dirty="0"/>
              <a:t>Cardinalities are defined for infinite sets too, but we’ll be most concerned with the cardinality of finite sets</a:t>
            </a:r>
          </a:p>
        </p:txBody>
      </p:sp>
    </p:spTree>
    <p:extLst>
      <p:ext uri="{BB962C8B-B14F-4D97-AF65-F5344CB8AC3E}">
        <p14:creationId xmlns:p14="http://schemas.microsoft.com/office/powerpoint/2010/main" val="1295779281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1_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789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 of sahiwal theme</vt:lpstr>
      <vt:lpstr>1_uni of sahiwal theme</vt:lpstr>
      <vt:lpstr>Formal Methods  Lecture # 6</vt:lpstr>
      <vt:lpstr>Formal Methods in Software Engineering</vt:lpstr>
      <vt:lpstr>These Notes</vt:lpstr>
      <vt:lpstr>Set</vt:lpstr>
      <vt:lpstr>Value of a Set</vt:lpstr>
      <vt:lpstr>Cont.</vt:lpstr>
      <vt:lpstr>Cont.</vt:lpstr>
      <vt:lpstr>Example </vt:lpstr>
      <vt:lpstr>Cardinality</vt:lpstr>
      <vt:lpstr>Set Operations</vt:lpstr>
      <vt:lpstr>Subsets</vt:lpstr>
      <vt:lpstr>Power Sets</vt:lpstr>
      <vt:lpstr>Set Partitioning</vt:lpstr>
      <vt:lpstr>Example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Software Engineering</dc:title>
  <dc:creator>Umair Waqas</dc:creator>
  <cp:lastModifiedBy>Umair Waqas</cp:lastModifiedBy>
  <cp:revision>24</cp:revision>
  <dcterms:created xsi:type="dcterms:W3CDTF">2020-11-06T09:17:42Z</dcterms:created>
  <dcterms:modified xsi:type="dcterms:W3CDTF">2021-10-16T17:39:51Z</dcterms:modified>
</cp:coreProperties>
</file>