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338" r:id="rId2"/>
    <p:sldId id="258" r:id="rId3"/>
    <p:sldId id="340" r:id="rId4"/>
    <p:sldId id="259" r:id="rId5"/>
    <p:sldId id="260" r:id="rId6"/>
    <p:sldId id="261" r:id="rId7"/>
    <p:sldId id="262" r:id="rId8"/>
    <p:sldId id="339" r:id="rId9"/>
    <p:sldId id="341" r:id="rId10"/>
    <p:sldId id="342" r:id="rId11"/>
    <p:sldId id="263" r:id="rId12"/>
    <p:sldId id="264" r:id="rId13"/>
    <p:sldId id="265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2C39F971-7C96-49F8-9E6E-31F7E553E240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86D81E-69BA-4CD8-9994-0CCBAC73714B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65D9B-CED5-45FC-A69D-FCEE74B7ADDB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C1ACDB4-AE5F-4BFC-A29A-7DE6B3A2C2D2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B0F8F-0897-4876-86CD-0775370219E3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A1F65-7215-46F6-BACE-25C9865B234F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614B2-D7C1-441E-8E3C-26BB36663FA9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D4E7F-C6D4-483B-B4C2-15006B064209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4BF06B-6369-4705-9368-62B0ACB340F4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0C60-C666-4AD3-B640-53B0B72297F3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10005E-7809-4262-9C51-1CDD4322325A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123AD6-9268-4801-A777-C807CE561B20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034" y="7937"/>
            <a:ext cx="121073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630259-8AE9-46C5-A314-70B60F7698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01776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Formal Methods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</a:t>
            </a:r>
            <a:r>
              <a:rPr lang="en-US" sz="4000" b="1" dirty="0">
                <a:solidFill>
                  <a:srgbClr val="FF0000"/>
                </a:solidFill>
              </a:rPr>
              <a:t>1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D73E-7267-487D-BA97-51A32953F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 fontAlgn="auto"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48" name="Date Placeholder 4">
            <a:extLst>
              <a:ext uri="{FF2B5EF4-FFF2-40B4-BE49-F238E27FC236}">
                <a16:creationId xmlns:a16="http://schemas.microsoft.com/office/drawing/2014/main" id="{E2C0D2FC-B8F5-4178-B3E0-313CF6D487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12329-B2A1-453B-A774-5554227E18DD}" type="datetime1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t>10/4/2021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B077068E-75B2-486E-AD25-D6B735CCE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t>Computer Science Department, University of Sahiwal</a:t>
            </a:r>
            <a:endParaRPr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B7CC0254-18C2-44AD-AFE8-86FAC6F37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F0190-7530-440F-94A5-BB7C7F5517C6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Obtaining Customer Involvement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19912" y="2230309"/>
            <a:ext cx="10968567" cy="3879850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Identify user classes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Select </a:t>
            </a:r>
            <a:r>
              <a:rPr lang="ja-JP" altLang="en-US" sz="2400" dirty="0">
                <a:latin typeface="Arial" charset="0"/>
                <a:cs typeface="Arial Unicode MS" charset="0"/>
              </a:rPr>
              <a:t>“</a:t>
            </a:r>
            <a:r>
              <a:rPr lang="en-US" altLang="ja-JP" sz="2400" dirty="0">
                <a:latin typeface="Arial" charset="0"/>
                <a:cs typeface="Arial Unicode MS" charset="0"/>
              </a:rPr>
              <a:t>product champions</a:t>
            </a:r>
            <a:r>
              <a:rPr lang="ja-JP" altLang="en-US" sz="2400" dirty="0">
                <a:latin typeface="Arial" charset="0"/>
                <a:cs typeface="Arial Unicode MS" charset="0"/>
              </a:rPr>
              <a:t>”</a:t>
            </a:r>
            <a:endParaRPr lang="en-US" altLang="ja-JP" sz="2400" dirty="0">
              <a:latin typeface="Arial" charset="0"/>
              <a:cs typeface="Arial Unicode MS" charset="0"/>
            </a:endParaRP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Employ the use case technique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Understand how product will be used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Scenarios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operational profile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Build prototypes</a:t>
            </a:r>
          </a:p>
          <a:p>
            <a:pPr eaLnBrk="1" hangingPunct="1">
              <a:buFont typeface="Wingdings" charset="0"/>
              <a:buChar char="v"/>
            </a:pPr>
            <a:r>
              <a:rPr lang="en-US" sz="2400" dirty="0">
                <a:latin typeface="Arial" charset="0"/>
                <a:cs typeface="Arial Unicode MS" charset="0"/>
              </a:rPr>
              <a:t>Agree on customer rights and responsibilities</a:t>
            </a:r>
          </a:p>
        </p:txBody>
      </p:sp>
      <p:pic>
        <p:nvPicPr>
          <p:cNvPr id="82947" name="Picture 3" descr="Organize_Green_Folder_Fotolia_11361122_X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600200"/>
            <a:ext cx="284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4B384-F415-4E34-A7F1-66CD88EC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E33-FC8F-4612-BA6B-4D8D6696C805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CA851-0DCC-4F6A-9165-4406A3D3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41B-A4B1-427E-B9E3-F76755AF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COSMIC TRUTH 5</a:t>
            </a:r>
          </a:p>
        </p:txBody>
      </p:sp>
      <p:sp>
        <p:nvSpPr>
          <p:cNvPr id="4" name="Trapezoid 3"/>
          <p:cNvSpPr/>
          <p:nvPr/>
        </p:nvSpPr>
        <p:spPr bwMode="auto">
          <a:xfrm>
            <a:off x="467467" y="2369199"/>
            <a:ext cx="11074400" cy="3810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i="1" dirty="0">
                <a:latin typeface="+mn-lt"/>
                <a:ea typeface="+mn-ea"/>
                <a:cs typeface="+mn-cs"/>
              </a:rPr>
              <a:t>The customer is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i="1" dirty="0">
                <a:latin typeface="+mn-lt"/>
                <a:ea typeface="+mn-ea"/>
                <a:cs typeface="+mn-cs"/>
              </a:rPr>
              <a:t>not always right.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i="1" dirty="0">
                <a:latin typeface="+mn-lt"/>
                <a:ea typeface="+mn-ea"/>
                <a:cs typeface="+mn-cs"/>
              </a:rPr>
              <a:t>But the customer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i="1" dirty="0">
                <a:latin typeface="+mn-lt"/>
                <a:ea typeface="+mn-ea"/>
                <a:cs typeface="+mn-cs"/>
              </a:rPr>
              <a:t>always has a point</a:t>
            </a:r>
            <a:r>
              <a:rPr lang="en-US" sz="4400" i="1" dirty="0">
                <a:latin typeface="+mn-lt"/>
                <a:ea typeface="+mn-ea"/>
                <a:cs typeface="+mn-cs"/>
              </a:rPr>
              <a:t>.</a:t>
            </a:r>
            <a:endParaRPr lang="en-US" sz="4400" dirty="0">
              <a:ea typeface="+mn-e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DDF82-5221-445A-B8AC-B48BEED7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9898-7BC8-4D9C-B1E1-512CA857392F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1FD16-9CF9-4CD9-93F5-CD6BFE3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FAA2D-8842-43BF-99AD-6B751538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How can customer not be right?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5023" y="2306508"/>
            <a:ext cx="10968567" cy="387985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Presenting solutions in the guise of requirements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Not prioritizing requirements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Not communicating or respecting business rules or constraints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Not making decisions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Not accepting the need for tradeoffs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Demanding impossible commitments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Arial" charset="0"/>
                <a:cs typeface="Arial Unicode MS" charset="0"/>
              </a:rPr>
              <a:t>Not accepting the cost of change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B918-6DED-4DE8-B550-EC799755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E9F-377C-41BC-80CA-4E747E23D877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D734E-2B14-42C2-A7AF-6AC1F18D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6A6B-F001-4EAA-A92B-3EF645FE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COSMIC TRUTH 6</a:t>
            </a:r>
          </a:p>
        </p:txBody>
      </p:sp>
      <p:sp>
        <p:nvSpPr>
          <p:cNvPr id="4" name="Trapezoid 3"/>
          <p:cNvSpPr/>
          <p:nvPr/>
        </p:nvSpPr>
        <p:spPr bwMode="auto">
          <a:xfrm>
            <a:off x="508000" y="1828800"/>
            <a:ext cx="11074400" cy="3810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400" i="1" dirty="0"/>
              <a:t>The first question an</a:t>
            </a:r>
          </a:p>
          <a:p>
            <a:pPr algn="ctr">
              <a:defRPr/>
            </a:pPr>
            <a:r>
              <a:rPr lang="en-US" sz="4400" i="1" dirty="0"/>
              <a:t>analyst should ask</a:t>
            </a:r>
          </a:p>
          <a:p>
            <a:pPr algn="ctr">
              <a:defRPr/>
            </a:pPr>
            <a:r>
              <a:rPr lang="en-US" sz="4400" i="1" dirty="0"/>
              <a:t>about a proposed</a:t>
            </a:r>
          </a:p>
          <a:p>
            <a:pPr algn="ctr">
              <a:defRPr/>
            </a:pPr>
            <a:r>
              <a:rPr lang="en-US" sz="4400" i="1" dirty="0"/>
              <a:t>new requirement is,</a:t>
            </a:r>
          </a:p>
          <a:p>
            <a:pPr algn="ctr">
              <a:defRPr/>
            </a:pPr>
            <a:r>
              <a:rPr lang="ja-JP" altLang="en-US" sz="4400" i="1" dirty="0"/>
              <a:t>“</a:t>
            </a:r>
            <a:r>
              <a:rPr lang="en-US" sz="4400" i="1" dirty="0"/>
              <a:t>Is this in scope?</a:t>
            </a:r>
            <a:r>
              <a:rPr lang="ja-JP" altLang="en-US" sz="4400" i="1" dirty="0"/>
              <a:t>”</a:t>
            </a:r>
            <a:endParaRPr 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A9C6F-00CB-40CA-9807-97D0E425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B5-8347-48BD-9FB7-757CDD8EF4B8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961A9-2C56-4A9A-ABEC-D25BC8E3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B7902-2783-4BC7-A088-2DF48822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1DD1E85-35F8-4CA8-9470-393DDC959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30579353-B0BA-4925-98C0-6E8FFD37A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Any Question Please?</a:t>
            </a:r>
          </a:p>
          <a:p>
            <a:pPr marL="0" indent="0">
              <a:buNone/>
            </a:pPr>
            <a:endParaRPr lang="en-GB" sz="2800"/>
          </a:p>
          <a:p>
            <a:pPr marL="0" indent="0"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7217-229B-42CB-A9A6-EBA52C08B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354BD4-2F8A-4032-9F5B-BBC0E20C8F66}" type="datetime1">
              <a:rPr lang="en-US" altLang="en-US" smtClean="0"/>
              <a:t>10/4/2021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0652-D64C-4E87-950A-1DEA113B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04FD4315-1D7E-4DDB-8504-DAD348883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EABD7-7DEC-4C63-BA9C-6A0BB0A800CD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4664DF7-DF46-4B43-A7AF-9CC0EB7C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FCF20-6448-4FCE-B5DB-411BFB881C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BDFD78-6881-42E6-A277-23543782FEBA}" type="datetime1">
              <a:rPr lang="en-US" altLang="en-US" smtClean="0"/>
              <a:t>10/4/2021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0D25-4456-4ADD-BA3D-D6B98032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87A8FFBE-D397-47C8-A4C0-7DCD66293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64E49-D30B-41E9-BB9F-50F89AFAE022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270C-90AF-45E8-91C1-8EFBB1C4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710D-EE25-42D1-B791-FD1CAE42DEB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9606-1494-43C9-AFED-C978A2B9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439D-7474-4CD8-9AB5-5BABD18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6A42-29BE-406B-BDD0-806407A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1F07-D147-4B7A-9A26-52966062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are formal methods in software development?</a:t>
            </a:r>
            <a:br>
              <a:rPr lang="en-US" dirty="0"/>
            </a:br>
            <a:r>
              <a:rPr lang="en-US" dirty="0"/>
              <a:t>SDLC</a:t>
            </a:r>
          </a:p>
          <a:p>
            <a:r>
              <a:rPr lang="en-US" dirty="0"/>
              <a:t>Waterfall SDLC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4892C-B62A-47C7-92F8-422181F9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7F5C-D782-4D54-97D1-6780453B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5FA23F-96BF-4BE9-A742-0F1607D2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235-A1C0-47A2-AC33-EDA3F899117A}" type="datetime1">
              <a:rPr lang="en-US" smtClean="0"/>
              <a:t>10/4/2021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are formal methods in software development?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b="1" dirty="0"/>
              <a:t>software development</a:t>
            </a:r>
            <a:r>
              <a:rPr lang="en-US" dirty="0"/>
              <a:t>, </a:t>
            </a:r>
            <a:r>
              <a:rPr lang="en-US" b="1" dirty="0"/>
              <a:t>formal methods</a:t>
            </a:r>
            <a:r>
              <a:rPr lang="en-US" dirty="0"/>
              <a:t> are mathematical approaches to solving </a:t>
            </a:r>
            <a:r>
              <a:rPr lang="en-US" b="1" dirty="0"/>
              <a:t>software</a:t>
            </a:r>
            <a:r>
              <a:rPr lang="en-US" dirty="0"/>
              <a:t> (and hardware) problems at the requirements, specification, and design levels. </a:t>
            </a:r>
            <a:r>
              <a:rPr lang="en-US" b="1" dirty="0"/>
              <a:t>Formal methods</a:t>
            </a:r>
            <a:r>
              <a:rPr lang="en-US" dirty="0"/>
              <a:t> are most likely to be applied to safety-critical or security-critical </a:t>
            </a:r>
            <a:r>
              <a:rPr lang="en-US" b="1" dirty="0"/>
              <a:t>software</a:t>
            </a:r>
            <a:r>
              <a:rPr lang="en-US" dirty="0"/>
              <a:t> and systems, such as avionics 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BDBC-5CF5-4A04-9618-596BE822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3C0E-7AD4-43B2-8072-FCEAA333677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4749-E130-4863-8926-1CCA4114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7276-506C-4D17-82E1-04B50F4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1. Planning and requirement analysis</a:t>
            </a:r>
          </a:p>
          <a:p>
            <a:r>
              <a:rPr lang="en-US" dirty="0"/>
              <a:t>Stage 2. Designing project architecture</a:t>
            </a:r>
          </a:p>
          <a:p>
            <a:r>
              <a:rPr lang="en-US" dirty="0"/>
              <a:t>Stage 3. Development and programming</a:t>
            </a:r>
          </a:p>
          <a:p>
            <a:r>
              <a:rPr lang="en-US" dirty="0"/>
              <a:t>Stage 4. Testing</a:t>
            </a:r>
          </a:p>
          <a:p>
            <a:r>
              <a:rPr lang="en-US" dirty="0"/>
              <a:t>Stage 5.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DBE8-4F9F-46AD-AFB7-A2726F4A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C975-EDCD-411D-BD16-B74C364841F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39FB-55BD-4F9B-951B-D8E1068A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32C8-D55E-4127-A123-C06ACB6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SDLC</a:t>
            </a:r>
          </a:p>
        </p:txBody>
      </p:sp>
      <p:pic>
        <p:nvPicPr>
          <p:cNvPr id="4" name="Content Placeholder 3" descr="Screen Shot 2019-09-30 at 10.18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05" y="1626704"/>
            <a:ext cx="7714294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F9E9C-E5A9-46C6-8C66-B91365FD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FA58-D990-4A34-B148-CF8594F67C0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521D-AED3-4062-AFA4-C257D3CC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128D-1558-4A5E-9BA9-399BA61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pic>
        <p:nvPicPr>
          <p:cNvPr id="4" name="Content Placeholder 3" descr="Screen Shot 2019-09-30 at 10.19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71" y="1600200"/>
            <a:ext cx="7690457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CC843-E454-4573-BCF5-8C7450E1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DCBF-564A-4D0C-90E6-D09208265F92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0C4C-A8E7-4E50-B00F-6A0199F9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6BC9-36E5-44C8-A5ED-44BC6499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COSMIC TRUTH 1</a:t>
            </a:r>
          </a:p>
        </p:txBody>
      </p:sp>
      <p:sp>
        <p:nvSpPr>
          <p:cNvPr id="4" name="Trapezoid 3"/>
          <p:cNvSpPr/>
          <p:nvPr/>
        </p:nvSpPr>
        <p:spPr bwMode="auto">
          <a:xfrm>
            <a:off x="602577" y="2625889"/>
            <a:ext cx="11074400" cy="3810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400" i="1" dirty="0"/>
              <a:t>If you don</a:t>
            </a:r>
            <a:r>
              <a:rPr lang="ja-JP" altLang="en-US" sz="4400" i="1" dirty="0"/>
              <a:t>’</a:t>
            </a:r>
            <a:r>
              <a:rPr lang="en-US" sz="4400" i="1" dirty="0"/>
              <a:t>t get the</a:t>
            </a:r>
          </a:p>
          <a:p>
            <a:pPr algn="ctr">
              <a:defRPr/>
            </a:pPr>
            <a:r>
              <a:rPr lang="en-US" sz="4400" i="1" dirty="0"/>
              <a:t>requirements right, it</a:t>
            </a:r>
          </a:p>
          <a:p>
            <a:pPr algn="ctr">
              <a:defRPr/>
            </a:pPr>
            <a:r>
              <a:rPr lang="en-US" sz="4400" i="1" dirty="0"/>
              <a:t>doesn‘t matter how</a:t>
            </a:r>
          </a:p>
          <a:p>
            <a:pPr algn="ctr">
              <a:defRPr/>
            </a:pPr>
            <a:r>
              <a:rPr lang="en-US" sz="4400" i="1" dirty="0"/>
              <a:t>well you execute the</a:t>
            </a:r>
          </a:p>
          <a:p>
            <a:pPr algn="ctr">
              <a:defRPr/>
            </a:pPr>
            <a:r>
              <a:rPr lang="en-US" sz="4400" i="1" dirty="0"/>
              <a:t>rest of the project</a:t>
            </a:r>
            <a:endParaRPr 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F3594-55F0-4073-95AC-9694213D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FD2C-CC3D-442E-A94B-4302DEC99FEC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10C8B-6A62-413A-8284-9F875B1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CD5EA-4A59-410C-A994-55B96971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 Unicode MS" charset="0"/>
              </a:rPr>
              <a:t>COSMIC TRUTH 2</a:t>
            </a:r>
          </a:p>
        </p:txBody>
      </p:sp>
      <p:sp>
        <p:nvSpPr>
          <p:cNvPr id="4" name="Trapezoid 3"/>
          <p:cNvSpPr/>
          <p:nvPr/>
        </p:nvSpPr>
        <p:spPr bwMode="auto">
          <a:xfrm>
            <a:off x="494489" y="2544829"/>
            <a:ext cx="11074400" cy="3810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latin typeface="+mn-lt"/>
                <a:ea typeface="+mn-ea"/>
                <a:cs typeface="+mn-cs"/>
              </a:rPr>
              <a:t>Customer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latin typeface="+mn-lt"/>
                <a:ea typeface="+mn-ea"/>
                <a:cs typeface="+mn-cs"/>
              </a:rPr>
              <a:t>involvement is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latin typeface="+mn-lt"/>
                <a:ea typeface="+mn-ea"/>
                <a:cs typeface="+mn-cs"/>
              </a:rPr>
              <a:t>the most critical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latin typeface="+mn-lt"/>
                <a:ea typeface="+mn-ea"/>
                <a:cs typeface="+mn-cs"/>
              </a:rPr>
              <a:t>factor in achieving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latin typeface="+mn-lt"/>
                <a:ea typeface="+mn-ea"/>
                <a:cs typeface="+mn-cs"/>
              </a:rPr>
              <a:t>software quality.</a:t>
            </a:r>
            <a:endParaRPr lang="en-US" sz="4400" dirty="0">
              <a:ea typeface="+mn-e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F0EA6-1879-4C8D-96D4-5185776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F603-42A0-43A6-8AD2-4928E4C2507F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73148-A840-4419-B64D-CC7C793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C543-184B-4364-967F-4A02636B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684</TotalTime>
  <Words>446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uni of sahiwal theme</vt:lpstr>
      <vt:lpstr>Formal Methods Lecture # 1</vt:lpstr>
      <vt:lpstr>Formal Method</vt:lpstr>
      <vt:lpstr>Learning Objective </vt:lpstr>
      <vt:lpstr> What are formal methods in software development? </vt:lpstr>
      <vt:lpstr>SDLC</vt:lpstr>
      <vt:lpstr>Waterfall SDLC</vt:lpstr>
      <vt:lpstr>Iterative Model</vt:lpstr>
      <vt:lpstr>COSMIC TRUTH 1</vt:lpstr>
      <vt:lpstr>COSMIC TRUTH 2</vt:lpstr>
      <vt:lpstr>Obtaining Customer Involvement</vt:lpstr>
      <vt:lpstr>COSMIC TRUTH 5</vt:lpstr>
      <vt:lpstr>How can customer not be right?</vt:lpstr>
      <vt:lpstr>COSMIC TRUTH 6</vt:lpstr>
      <vt:lpstr>Questions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Umair Waqas</cp:lastModifiedBy>
  <cp:revision>85</cp:revision>
  <dcterms:created xsi:type="dcterms:W3CDTF">2017-09-15T05:33:00Z</dcterms:created>
  <dcterms:modified xsi:type="dcterms:W3CDTF">2021-10-04T16:21:31Z</dcterms:modified>
</cp:coreProperties>
</file>