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38" r:id="rId2"/>
    <p:sldId id="339" r:id="rId3"/>
    <p:sldId id="256" r:id="rId4"/>
    <p:sldId id="257" r:id="rId5"/>
    <p:sldId id="341" r:id="rId6"/>
    <p:sldId id="342" r:id="rId7"/>
    <p:sldId id="340" r:id="rId8"/>
    <p:sldId id="258" r:id="rId9"/>
    <p:sldId id="343" r:id="rId10"/>
    <p:sldId id="344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345" r:id="rId19"/>
    <p:sldId id="346" r:id="rId20"/>
    <p:sldId id="347" r:id="rId21"/>
    <p:sldId id="348" r:id="rId22"/>
    <p:sldId id="266" r:id="rId23"/>
    <p:sldId id="267" r:id="rId24"/>
    <p:sldId id="268" r:id="rId25"/>
    <p:sldId id="291" r:id="rId26"/>
    <p:sldId id="292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9B7F-8E92-44A4-B7E3-1BDE42B0566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05AA-C7D3-44FC-A82E-DF376FFC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5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0969-6344-474B-88DE-2E58C376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76619C3B-3DBE-4083-A61B-BEE8808E305A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3348-9C14-4BE4-B617-C1B71F7D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F575-3F22-4C15-82EB-B8157625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86B94AA8-AA71-42BF-952A-32FB8530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82F9-D735-474F-B5B3-7A1EA463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B43020-A5E8-453E-A0BD-12C95E272263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005C-1067-4625-80F1-EC9098BA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AA24-5329-4970-A503-304487F7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94AA8-AA71-42BF-952A-32FB8530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3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9EE7-8254-4C94-98A3-1889F821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111F46-1F07-4CCF-AFBA-05755A8B3D6D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8188-5AC3-4A91-B4E7-A0DE0802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8225-6D4F-4403-AD17-B29255CA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94AA8-AA71-42BF-952A-32FB8530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4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6BED-C12C-47D6-8322-8FA4ADDC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FF29530-7B5F-4C18-9330-3EEFEAC98BAF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2B8CB-1AB4-45F2-9568-71BA4546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lang="en-US" smtClean="0"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53C9-487E-4335-A5D8-B51EA032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86B94AA8-AA71-42BF-952A-32FB8530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4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0EFD-9A17-4742-A20E-E50D751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796332-EE34-48D5-94A6-F2A2569FDB25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2142-BDBC-4157-AAE7-4342DF56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06D3-BD49-4E10-8DD6-89D04288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94AA8-AA71-42BF-952A-32FB8530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7B8329-DA37-4A1E-841A-411AE60D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01BCE1-8AE5-4B15-8743-0829A59F8301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C97BEE1-4B97-42AA-B903-D08D619E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09C367-A86D-44CD-98B1-70DEF1D2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94AA8-AA71-42BF-952A-32FB8530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1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C44CD9-1714-4B0A-96C6-A4CCB18A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1F7960-F0C3-41CC-B73B-444D4052F955}" type="datetime1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A54386-5940-4214-BF5A-AEAA9AFE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6F6635-3054-47F5-A77D-D38085B0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94AA8-AA71-42BF-952A-32FB8530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8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1FDC635-CC8C-4E97-A385-A0A05767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F81281-C868-494A-9B38-FA219EA27DC9}" type="datetime1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8EFE563-3822-4B2C-91F7-8AF00704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6CAC7D0-4F1C-4FDB-98C4-08008F13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94AA8-AA71-42BF-952A-32FB8530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7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332A7E-4ECC-4BFF-87DA-EE5B7667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94F6D-D9F6-4C2E-B556-40B25CF6E630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69CEE77-1183-4137-B4C5-A188D451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0D7101-A4D8-492C-A80C-F8C08E0A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94AA8-AA71-42BF-952A-32FB8530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F8CEBA-29E0-4E76-BD6D-8F829B9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979936-2197-493A-8F06-72BCAEEE432C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7C51E5-F57A-46AA-8B9A-632BBE3E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D5478A-BF3A-4254-A9C2-6777F715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94AA8-AA71-42BF-952A-32FB8530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7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08E694-36F2-452A-9447-56B700CF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83BD08-4175-46FC-BCE9-D1DA963927C2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4E8CC8-612F-4D1A-8A14-046327E6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F69B09-D329-440A-8B8F-CA6B1321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94AA8-AA71-42BF-952A-32FB8530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81F771CF-DB27-444C-934B-358ABC98E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29EA8F0-9BAC-4EBA-B637-252942AA1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822B-7B1B-4EFA-9298-314527F4D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A66FED7-D2A6-4C67-954D-638E0131FE6F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AA6F-6E18-41E4-ADEA-A84A194A8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lang="en-US" sz="12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60ACD-49F2-4520-87A0-BEDDDF3B1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6B94AA8-AA71-42BF-952A-32FB853052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78AB9C-BFB3-483E-BF0F-C960B7320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7" y="7937"/>
            <a:ext cx="9080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81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en-US" sz="4400" kern="1200" dirty="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altLang="en-US" sz="3200" kern="1200" dirty="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n-US" altLang="en-US" sz="2800" kern="1200" dirty="0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altLang="en-US" sz="2400" kern="1200" dirty="0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n-US" altLang="en-US" sz="2000" kern="1200" dirty="0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altLang="en-US" sz="20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F0997D7-55F3-4C59-AE12-CDD2A21C7B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01778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/>
              <a:t>Formal Method</a:t>
            </a:r>
            <a:br>
              <a:rPr dirty="0">
                <a:solidFill>
                  <a:schemeClr val="bg1"/>
                </a:solidFill>
              </a:rPr>
            </a:br>
            <a:r>
              <a:rPr sz="4000" b="1" dirty="0">
                <a:solidFill>
                  <a:srgbClr val="FF0000"/>
                </a:solidFill>
              </a:rPr>
              <a:t>Lecture #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33029-AA1C-4A66-A8C5-9DA872E46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44677"/>
            <a:ext cx="5943600" cy="1066800"/>
          </a:xfrm>
        </p:spPr>
        <p:txBody>
          <a:bodyPr rtlCol="0">
            <a:normAutofit fontScale="70000" lnSpcReduction="20000"/>
          </a:bodyPr>
          <a:lstStyle/>
          <a:p>
            <a:pPr>
              <a:defRPr/>
            </a:pPr>
            <a:r>
              <a:rPr lang="en-GB" b="1" dirty="0">
                <a:solidFill>
                  <a:schemeClr val="bg1"/>
                </a:solidFill>
              </a:rPr>
              <a:t>Umber Noureen Abbas</a:t>
            </a:r>
          </a:p>
          <a:p>
            <a:pPr>
              <a:defRPr/>
            </a:pPr>
            <a:r>
              <a:rPr lang="en-GB" b="1" dirty="0">
                <a:solidFill>
                  <a:schemeClr val="bg1"/>
                </a:solidFill>
              </a:rPr>
              <a:t>Lecturer</a:t>
            </a:r>
          </a:p>
          <a:p>
            <a:pPr>
              <a:defRPr/>
            </a:pPr>
            <a:r>
              <a:rPr lang="en-GB" b="1" dirty="0">
                <a:solidFill>
                  <a:schemeClr val="bg1"/>
                </a:solidFill>
              </a:rPr>
              <a:t>Department of Computer Science</a:t>
            </a:r>
          </a:p>
          <a:p>
            <a:pPr>
              <a:defRPr/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148" name="Date Placeholder 4">
            <a:extLst>
              <a:ext uri="{FF2B5EF4-FFF2-40B4-BE49-F238E27FC236}">
                <a16:creationId xmlns:a16="http://schemas.microsoft.com/office/drawing/2014/main" id="{45A8DD2E-B3A7-43B4-A2DC-7789B5C729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32" indent="-285744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2971" indent="-228594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160" indent="-228594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349" indent="-228594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FC407-96DC-4944-A209-A4866C6038DF}" type="datetime1">
              <a:rPr lang="en-US" altLang="en-US" sz="1200" smtClean="0">
                <a:solidFill>
                  <a:srgbClr val="D9D9D9"/>
                </a:solidFill>
                <a:latin typeface="Arial" panose="020B0604020202020204" pitchFamily="34" charset="0"/>
              </a:rPr>
              <a:t>11/3/2020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Footer Placeholder 1">
            <a:extLst>
              <a:ext uri="{FF2B5EF4-FFF2-40B4-BE49-F238E27FC236}">
                <a16:creationId xmlns:a16="http://schemas.microsoft.com/office/drawing/2014/main" id="{C443BE8D-73FC-45F0-A6EB-FBEDD4D74A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32" indent="-285744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2971" indent="-228594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160" indent="-228594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349" indent="-228594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D9D9D9"/>
                </a:solidFill>
                <a:latin typeface="Arial" panose="020B0604020202020204" pitchFamily="34" charset="0"/>
              </a:rPr>
              <a:t>Computer Science Department, University of Sahiwal</a:t>
            </a:r>
            <a:endParaRPr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150" name="Slide Number Placeholder 3">
            <a:extLst>
              <a:ext uri="{FF2B5EF4-FFF2-40B4-BE49-F238E27FC236}">
                <a16:creationId xmlns:a16="http://schemas.microsoft.com/office/drawing/2014/main" id="{C64BEF1B-8B9E-4106-A613-14402FDA9C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32" indent="-285744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2971" indent="-228594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160" indent="-228594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349" indent="-228594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B96409-095B-4D89-8704-DADE6327B0ED}" type="slidenum">
              <a:rPr lang="en-US" altLang="en-US" sz="12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1037-7FBD-4374-BC97-AFFF42AD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E10FE-EE4D-44A7-99D8-F46E1EB5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is the process of locate these software errors.</a:t>
            </a:r>
          </a:p>
          <a:p>
            <a:r>
              <a:rPr lang="en-US" altLang="en-US" dirty="0"/>
              <a:t>Testing involves running a program with a set of inputs and comparing the actual outputs from the program against the expected outputs (as defined in the specification).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3CC8C-6CB7-41E2-8DB4-4FB1097A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5241-CDFA-4843-9325-CE1B3DCD5DD9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93BBC-0CD6-4333-BD83-94E110D5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7AFB2-DBF8-486D-AD1A-BD34286D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8824-DBD7-4ECE-8F30-1B9AB60C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limitation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DCBE7-FBB9-41AB-9C9E-720E84BB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cannot take place until some implementation is available.</a:t>
            </a:r>
          </a:p>
          <a:p>
            <a:r>
              <a:rPr lang="en-US" altLang="en-US" dirty="0"/>
              <a:t>Testing can only help to uncover errors – it cannot guarantee the absence of them.</a:t>
            </a:r>
          </a:p>
          <a:p>
            <a:r>
              <a:rPr lang="en-US" dirty="0"/>
              <a:t>Testing is always carried out with respect to specification. If the specification is ambiguous, test/software will fail always.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59A9B-E3A6-45FD-BCCC-6E7CDE36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FFA1-6B9E-43F7-B368-F868E9159340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E0E51-EF49-4582-9B8E-3AF87EC7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0285-3F71-4AF8-A95B-663823D6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1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14AE-03EA-436C-BD15-43A07E2C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382584"/>
          </a:xfrm>
        </p:spPr>
        <p:txBody>
          <a:bodyPr/>
          <a:lstStyle/>
          <a:p>
            <a:r>
              <a:rPr lang="en-US" sz="2800" dirty="0"/>
              <a:t>Mechanism for Formal methods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BB8138-03F1-4FFB-9DDE-748B1466B3C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455567" y="685800"/>
            <a:ext cx="5823121" cy="3930646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FB6458A-B7BD-4E41-BBB1-2C455177F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5256209"/>
            <a:ext cx="5486400" cy="915991"/>
          </a:xfrm>
        </p:spPr>
        <p:txBody>
          <a:bodyPr/>
          <a:lstStyle/>
          <a:p>
            <a:r>
              <a:rPr lang="en-US" sz="1800" dirty="0">
                <a:latin typeface="Frutiger-Light"/>
              </a:rPr>
              <a:t>Ambiguities in the specification and the limitations of testing can result in errors in the final application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191DB-3450-455D-B879-9E1ABFCF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8127-BDC4-48D6-A8EC-5ADD7B2AD197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71828-B8E9-44C6-8C05-F280FEE2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2B0D7-3ADB-473F-884E-71507B68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6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F2CF-6C66-46FC-8B34-F1BF6D6A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Formal Specification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D42D-1DA9-48E6-9D46-5D87853BF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important aspects to an object: </a:t>
            </a:r>
          </a:p>
          <a:p>
            <a:r>
              <a:rPr lang="en-US" dirty="0"/>
              <a:t>The information</a:t>
            </a:r>
          </a:p>
          <a:p>
            <a:pPr lvl="1"/>
            <a:r>
              <a:rPr lang="en-US" dirty="0"/>
              <a:t>that it holds (referred to as its attributes)</a:t>
            </a:r>
          </a:p>
          <a:p>
            <a:r>
              <a:rPr lang="en-US" dirty="0"/>
              <a:t>The things</a:t>
            </a:r>
          </a:p>
          <a:p>
            <a:pPr lvl="1"/>
            <a:r>
              <a:rPr lang="en-US" dirty="0"/>
              <a:t>it can do (referred to as its methods or operations).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968BB-85B7-4D9C-BC44-873206FA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EDD8-4317-4416-809D-1640F8DE2A8F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E32CC-0F9F-4C52-9239-A5CDB322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47776-E936-4FB9-A46A-225E3CE5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9B472A7-E147-49C9-93FD-EE8465F7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Class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96F15E-B158-4288-951D-3AA4ECA5BA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806802" y="971000"/>
            <a:ext cx="4535941" cy="3645446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4AF54B-BAF1-4B03-8466-871C97A5B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3200" dirty="0"/>
              <a:t>a typical UML class diagram specifying a </a:t>
            </a:r>
            <a:r>
              <a:rPr lang="en-US" altLang="en-US" sz="3200" i="1" dirty="0" err="1"/>
              <a:t>BankAccount</a:t>
            </a:r>
            <a:r>
              <a:rPr lang="en-US" altLang="en-US" sz="3200" i="1" dirty="0"/>
              <a:t> </a:t>
            </a:r>
            <a:r>
              <a:rPr lang="en-US" altLang="en-US" sz="3200" dirty="0"/>
              <a:t>class.</a:t>
            </a:r>
            <a:endParaRPr lang="en-US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E8047-CD98-4AE8-B4A2-5E36B2F3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77464-5187-405A-949B-E67143DFDC82}" type="datetime1">
              <a:rPr lang="en-US" smtClean="0"/>
              <a:t>11/3/2020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B14B01-641D-492E-BEF0-05CCB6F6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FE836C-3101-49A4-BBB2-9F733E9B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91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320E-B046-43F7-9504-F320E677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 (withdraw)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B3560-CF3E-4906-90ED-2B81CDDF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receives a requested amount to withdraw from the bank account</a:t>
            </a:r>
          </a:p>
          <a:p>
            <a:pPr lvl="1"/>
            <a:r>
              <a:rPr lang="en-US" dirty="0"/>
              <a:t>if there are sufficient funds in the account, meets the request.</a:t>
            </a:r>
          </a:p>
          <a:p>
            <a:pPr lvl="1"/>
            <a:r>
              <a:rPr lang="en-US" dirty="0"/>
              <a:t>Returns a </a:t>
            </a:r>
            <a:r>
              <a:rPr lang="en-US" dirty="0" err="1"/>
              <a:t>boolean</a:t>
            </a:r>
            <a:r>
              <a:rPr lang="en-US" dirty="0"/>
              <a:t> value indicating success or failure of the attempt to withdraw money from the account.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8D111-DBE1-4DCC-A495-ED997C90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84CF-7CE8-4EE0-9CBF-431EADD8F6F1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65642-5BE1-42C2-A5DA-8769BCC1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93D8A-72A5-4888-831F-3FFDA1FD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9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01E7-7A25-4E03-AADB-A828EF40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083B2-2471-4C11-8CE4-AB31F31D6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Constitute a branch of software engineering that incorporates the use of mathematics for software development. </a:t>
            </a:r>
          </a:p>
          <a:p>
            <a:r>
              <a:rPr lang="en-US" dirty="0"/>
              <a:t>A formal method provides a formal language in which to express the initial specification and all future design steps towards the final program.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2465F-2357-41D9-9214-7738C463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8F5B-55B6-4750-A265-DE01F435299F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1216-BBA0-41FD-80A8-5DC0F53A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A8607-1849-4E8B-917C-999B274D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19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5AE0-4C07-4434-B394-FC163B89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Approach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E74E0A-4F71-4C05-AE32-D0FB072CF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1637779"/>
            <a:ext cx="2895600" cy="445080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376B5-4BEC-4D30-A902-EFEDA986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8524-9617-4343-832D-31AB47926668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90020-1EBC-4E33-9F7E-4D6E9369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6662C-85F8-4C71-B06E-0948A4EA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50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67EC-5612-46C6-A6D0-B0BFEAC1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05BC3-C550-44F0-805B-46E23E98F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formal method is more than just a specification language for recording these transformations</a:t>
            </a:r>
          </a:p>
          <a:p>
            <a:r>
              <a:rPr lang="en-US" altLang="en-US" dirty="0"/>
              <a:t>It also includes a </a:t>
            </a:r>
            <a:r>
              <a:rPr lang="en-US" altLang="en-US" b="1" dirty="0"/>
              <a:t>proof system</a:t>
            </a:r>
          </a:p>
          <a:p>
            <a:pPr lvl="1"/>
            <a:r>
              <a:rPr lang="en-US" altLang="en-US" dirty="0"/>
              <a:t>for demonstrating that each transformation preserves the formal meaning captured in the previous step</a:t>
            </a:r>
          </a:p>
          <a:p>
            <a:pPr lvl="1"/>
            <a:r>
              <a:rPr lang="en-US" altLang="en-US" dirty="0"/>
              <a:t>guaranteeing the correctness of a statement and relies upon </a:t>
            </a:r>
            <a:r>
              <a:rPr lang="en-US" altLang="en-US" b="1" dirty="0"/>
              <a:t>mathematical logic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E5DA7-E138-4C65-8CE0-1667EBC9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F250-8DE5-4131-BC1D-AC0D364F1EA5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9047-56ED-4755-ACE8-6B71C161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A41F7-FBE2-4C13-992A-B5A82467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5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2C4A-9D85-4BDD-9DF0-6DC9DDE9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Advantages of FM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6C7D-4E6F-478F-84A0-FD5DE002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Formal specifications can help considerably in generating suitable test cases.</a:t>
            </a:r>
          </a:p>
          <a:p>
            <a:r>
              <a:rPr lang="en-US" altLang="en-US" dirty="0"/>
              <a:t>the ability to </a:t>
            </a:r>
            <a:r>
              <a:rPr lang="en-US" altLang="en-US" i="1" dirty="0"/>
              <a:t>analyse </a:t>
            </a:r>
            <a:r>
              <a:rPr lang="en-US" altLang="en-US" dirty="0"/>
              <a:t>a specification</a:t>
            </a:r>
          </a:p>
          <a:p>
            <a:r>
              <a:rPr lang="en-US" altLang="en-US" dirty="0"/>
              <a:t>increasing confidence that the specification accurately captures the real system requirements</a:t>
            </a:r>
          </a:p>
          <a:p>
            <a:r>
              <a:rPr lang="en-US" altLang="en-US" dirty="0"/>
              <a:t>initial specification can be checked mathematically</a:t>
            </a:r>
          </a:p>
          <a:p>
            <a:r>
              <a:rPr lang="en-US" altLang="en-US" dirty="0"/>
              <a:t>Proofs can help uncover design errors as soon as they are made, rather than having to wait for testing of the final implementation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D91A2-C32F-4592-B763-C4C6F248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32A-860A-4993-8B28-6B8708AD7477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9ED91-5144-420F-807D-F2869ED4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22D6-2E06-4F0B-B487-D55A6E5D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1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5C31-F5AD-4EE3-AE1D-36C8EBD8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82F21-77E7-44CB-B8FD-B845D655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Computer software, or simply software, is a collection of data or computer instructions that tell the computer how to work.</a:t>
            </a:r>
          </a:p>
          <a:p>
            <a:r>
              <a:rPr lang="en-US" altLang="en-US" dirty="0"/>
              <a:t>It is used not only to provide applications on our PC, but also to control many systems around us.</a:t>
            </a:r>
          </a:p>
          <a:p>
            <a:r>
              <a:rPr lang="en-US" altLang="en-US" dirty="0"/>
              <a:t>Often the software is integrated into a mechanical or electronic system (called embedded software).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817B3-7382-4573-A41D-1E36210B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233D-8E8F-47CC-A49E-B08E36D2815C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59AB-4849-4622-B376-9654C7D5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C41E9-A58D-4882-80B2-F9595EB7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9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4ADC-085B-4D6F-8DF7-14B9462A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 of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A89F-DA56-441A-9C94-BE267098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Many formal methods approaches have been established but these two are principal approaches </a:t>
            </a:r>
          </a:p>
          <a:p>
            <a:pPr lvl="1"/>
            <a:r>
              <a:rPr lang="en-US" altLang="en-US" b="1" dirty="0"/>
              <a:t>Algebraic</a:t>
            </a:r>
          </a:p>
          <a:p>
            <a:pPr lvl="1"/>
            <a:r>
              <a:rPr lang="en-US" altLang="en-US" b="1" dirty="0"/>
              <a:t>model-based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D5363-0666-4A65-AE0E-5EF3F590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344D-9E77-4593-A42E-2FD76C492CB6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1F439-EF73-431B-8249-27964B0C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2EA36-F8A4-407C-AF1A-EF9903E0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4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881F-588C-4B45-9C3E-C29068D6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Classifying Leading FMs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75D6531-C14D-47F9-8803-182C4C825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992717"/>
              </p:ext>
            </p:extLst>
          </p:nvPr>
        </p:nvGraphicFramePr>
        <p:xfrm>
          <a:off x="457200" y="1600200"/>
          <a:ext cx="8229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81565744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2485111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9131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Algebraic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Model-based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Sequential systems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Vienna Development Method (VDM)</a:t>
                      </a:r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81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Concurrent Systems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Calculus of Communicating Systems (CCS)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Prototype Verification System (PVS)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Communicating Sequential Processes (CSP)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1044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8A093-2635-48C4-A80C-38B9F94B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9C67-AFB9-477F-A703-B8ED3427A7B4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A8734-3684-4CCA-BE9F-DB83265C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26D7B-79D7-456B-B264-5B6D8357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61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63EA-C6BF-4241-B2DE-804D7A29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VDM (Vienna development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08F8-571C-4B61-A39B-87B3943E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VDM specification corresponds closely to the notion of a class in an object-oriented methodology</a:t>
            </a:r>
          </a:p>
          <a:p>
            <a:r>
              <a:rPr lang="en-US" altLang="en-US" dirty="0"/>
              <a:t>a </a:t>
            </a:r>
            <a:r>
              <a:rPr lang="en-US" altLang="en-US" b="1" dirty="0"/>
              <a:t>lightweight </a:t>
            </a:r>
            <a:r>
              <a:rPr lang="en-US" altLang="en-US" dirty="0"/>
              <a:t>approach</a:t>
            </a:r>
          </a:p>
          <a:p>
            <a:pPr lvl="1"/>
            <a:r>
              <a:rPr lang="en-US" altLang="en-US" dirty="0"/>
              <a:t>At first; informal specification of software using the UML class notation</a:t>
            </a:r>
          </a:p>
          <a:p>
            <a:pPr lvl="1"/>
            <a:r>
              <a:rPr lang="en-US" altLang="en-US" dirty="0"/>
              <a:t>formal specification for a UML class in the form of a VDM specification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9E5A0-E618-4240-B1C6-48611831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E04-F82D-4B49-8B08-815F748695DD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C0384-E5DB-417B-B949-4B7B85CE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4FB0E-5BF7-4496-BA8F-CBE48A3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13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B3FB-1433-4184-ABBF-ED13F8D3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Lightweight Approach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35A9C-3E86-4F8C-85D1-3EFC0ED5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2722-25B9-4009-ADD0-3A1001121F77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9ED0B-7228-4CE2-A2C9-D18D1290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5A828-15A3-4654-8C05-96B72AEF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t>23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AFBB9A-1097-48B5-AA6C-9C7B95833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154" y="1600200"/>
            <a:ext cx="221969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66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A184-DD6B-4713-AAEF-1899F6DB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CD40-BBD3-49C6-B0EB-6B034E708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examine the data types</a:t>
            </a:r>
          </a:p>
          <a:p>
            <a:pPr lvl="1"/>
            <a:r>
              <a:rPr lang="en-US" dirty="0"/>
              <a:t>natural numbers</a:t>
            </a:r>
          </a:p>
          <a:p>
            <a:pPr lvl="1"/>
            <a:r>
              <a:rPr lang="en-US" dirty="0"/>
              <a:t>sets and sequences</a:t>
            </a:r>
          </a:p>
          <a:p>
            <a:r>
              <a:rPr lang="en-US" dirty="0"/>
              <a:t>and demonstrate their use through example specifications.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E4B1E-4CC7-41D5-B496-DA186166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802C-DA00-4A30-985D-03BA6D366445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8E087-33A4-410F-BCD2-A93F1287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F05F1-61EC-406A-905C-BE72C505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58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437B1F4-6A98-4F5E-896B-04093F39F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Questions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FDA7363-F52D-4C3D-98FB-0C88AA54A6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/>
              <a:t>Any Question Please?</a:t>
            </a:r>
          </a:p>
          <a:p>
            <a:pPr marL="0" indent="0">
              <a:buNone/>
            </a:pPr>
            <a:endParaRPr lang="en-GB" sz="2800"/>
          </a:p>
          <a:p>
            <a:pPr marL="0" indent="0">
              <a:buNone/>
            </a:pPr>
            <a:r>
              <a:rPr lang="en-GB" sz="2800"/>
              <a:t>You can contact me at: </a:t>
            </a:r>
            <a:r>
              <a:rPr lang="en-GB" sz="2800">
                <a:solidFill>
                  <a:srgbClr val="FFFF00"/>
                </a:solidFill>
              </a:rPr>
              <a:t>umber@uosahiwal.edu.pk</a:t>
            </a:r>
          </a:p>
          <a:p>
            <a:pPr marL="0" indent="0">
              <a:buNone/>
            </a:pPr>
            <a:endParaRPr lang="en-GB" sz="28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 sz="2800"/>
              <a:t>Your Query will be answered within one working day.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86304-0E86-45DF-B2A3-4E85D75978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4B8BF7-C87D-4FBF-AAAD-0812C8D89CDA}" type="datetime1">
              <a:rPr lang="en-US" altLang="en-US" smtClean="0"/>
              <a:t>11/3/2020</a:t>
            </a:fld>
            <a:endParaRPr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10DC0-A0FB-49EA-8829-70653B1A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Computer Science Department, University of Sahiwal</a:t>
            </a:r>
          </a:p>
        </p:txBody>
      </p:sp>
      <p:sp>
        <p:nvSpPr>
          <p:cNvPr id="9222" name="Slide Number Placeholder 3">
            <a:extLst>
              <a:ext uri="{FF2B5EF4-FFF2-40B4-BE49-F238E27FC236}">
                <a16:creationId xmlns:a16="http://schemas.microsoft.com/office/drawing/2014/main" id="{A87B6FCC-A0C7-434D-B27D-772DC87DBA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32" indent="-285744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2971" indent="-228594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160" indent="-228594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349" indent="-228594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C4A5F0-2D67-454C-BBE5-85C09CC86971}" type="slidenum">
              <a:rPr lang="en-US" altLang="en-US" sz="12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7652317-1F01-41EC-A6A7-3772FDCA4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GB"/>
              <a:t>Thanks</a:t>
            </a:r>
            <a:endParaRPr lang="en-GB" b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B9C83-117A-4FCD-A9D1-8DDF8ED43C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670FFC5-4A74-4EE6-85CD-2152969B86E3}" type="datetime1">
              <a:rPr lang="en-US" altLang="en-US" smtClean="0"/>
              <a:t>11/3/2020</a:t>
            </a:fld>
            <a:endParaRPr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2A05F-066B-40D5-9EAB-8CF3DF54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Computer Science Department, University of Sahiwal</a:t>
            </a:r>
          </a:p>
        </p:txBody>
      </p:sp>
      <p:sp>
        <p:nvSpPr>
          <p:cNvPr id="10245" name="Slide Number Placeholder 3">
            <a:extLst>
              <a:ext uri="{FF2B5EF4-FFF2-40B4-BE49-F238E27FC236}">
                <a16:creationId xmlns:a16="http://schemas.microsoft.com/office/drawing/2014/main" id="{75A88323-8069-4189-B01D-642BED070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32" indent="-285744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2971" indent="-228594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160" indent="-228594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349" indent="-228594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943214-CCF4-4FE4-812D-B73E2CFB06E2}" type="slidenum">
              <a:rPr lang="en-US" altLang="en-US" sz="12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A5A859-6927-427C-86CA-E8D86ADB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Integrity Software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9CE9A6-AE2E-4365-9B1E-4DBBD5416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that has a higher expectation of correctness called as </a:t>
            </a:r>
            <a:r>
              <a:rPr lang="en-US" i="1" dirty="0"/>
              <a:t>high integrity software</a:t>
            </a:r>
            <a:r>
              <a:rPr lang="en-US" dirty="0"/>
              <a:t>. </a:t>
            </a:r>
          </a:p>
          <a:p>
            <a:r>
              <a:rPr lang="en-US" dirty="0"/>
              <a:t>This expectation of correctness is closely linked to the </a:t>
            </a:r>
            <a:r>
              <a:rPr lang="en-US" i="1" dirty="0"/>
              <a:t>risks</a:t>
            </a:r>
            <a:r>
              <a:rPr lang="en-US" dirty="0"/>
              <a:t> inherent in software failure.</a:t>
            </a:r>
          </a:p>
          <a:p>
            <a:r>
              <a:rPr lang="en-US" dirty="0"/>
              <a:t>Therefore, the development of high integrity software demands greater resources than the development of a ‘regular’ software product.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C13018-6CC1-4268-8CED-EC92CB3C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C3D8-00C0-4D30-8758-B7DE866069B0}" type="datetime1">
              <a:rPr lang="en-US" smtClean="0"/>
              <a:t>11/3/2020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47B80C-D733-4B5C-9522-76CBFC18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1F39EE-4F73-4F9A-8946-0D1987F7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7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63EC-5B61-4411-A0D6-F2096510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D8F49-909C-4D17-B7EF-33FF38B2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term critical software applies to software that cause danger while failure.</a:t>
            </a:r>
          </a:p>
          <a:p>
            <a:r>
              <a:rPr lang="en-US" dirty="0"/>
              <a:t>Critical software can further be categorized depending upon the types of danger imposed by failure.</a:t>
            </a:r>
          </a:p>
          <a:p>
            <a:pPr lvl="1"/>
            <a:r>
              <a:rPr lang="en-US" altLang="en-US" b="1" dirty="0"/>
              <a:t>business critical software</a:t>
            </a:r>
          </a:p>
          <a:p>
            <a:pPr lvl="1"/>
            <a:r>
              <a:rPr lang="en-US" altLang="en-US" b="1" dirty="0"/>
              <a:t>mission critical software</a:t>
            </a:r>
          </a:p>
          <a:p>
            <a:pPr lvl="1"/>
            <a:r>
              <a:rPr lang="en-US" altLang="en-US" b="1" dirty="0"/>
              <a:t>safety critical software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B3F18-2615-4937-A6B5-515A8CA6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E363-70C5-4C04-BF78-5831B77F1FF5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3066E-BF17-4906-B118-FCB26080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D18B8-DCB3-40CB-85F0-BC244AFE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2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B48F-CB9C-48EF-B574-EC68AD22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Business Critical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551E-82A6-422B-BC68-44EEB53C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Failure could adversely affect the economic success of an enterprise;</a:t>
            </a:r>
          </a:p>
          <a:p>
            <a:r>
              <a:rPr lang="en-US" altLang="en-US" dirty="0"/>
              <a:t>Examples include</a:t>
            </a:r>
          </a:p>
          <a:p>
            <a:pPr lvl="1"/>
            <a:r>
              <a:rPr lang="en-US" altLang="en-US" dirty="0"/>
              <a:t>Software used to control a bank’s ATM transactions</a:t>
            </a:r>
          </a:p>
          <a:p>
            <a:pPr lvl="1"/>
            <a:r>
              <a:rPr lang="en-US" altLang="en-US" dirty="0"/>
              <a:t>software aimed at providing security for sensitive information.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1550C-CBB5-4E9A-85BE-36C1A980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CE8C-4C52-48B2-8C8B-2B6BDE48F05A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1685-6AC0-41D7-BFA9-4C6309DC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418A4-1E97-4CCD-8D6C-5AC87C5B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6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2277-DD28-4CAE-8EDB-B596AE95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Mission Critical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FBBD-4C82-4552-97E0-9578EBE1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Failure could impair the goal of the given mission;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/>
              <a:t>Satellite Operation</a:t>
            </a:r>
          </a:p>
          <a:p>
            <a:pPr lvl="1"/>
            <a:r>
              <a:rPr lang="en-US" altLang="en-US" dirty="0"/>
              <a:t>Rocket Launch Systems.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25AC-463F-46D8-913A-131A0A59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9CA6-89EA-4A39-B569-13520D4CB6B6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FC3AD-177D-4591-8E71-5F7758DB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090D-081E-4C78-B8B6-CA65D34F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1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1D9D-C0F2-4621-8E21-6D22CB08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Critical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F307-0B28-426C-AEF8-6E7006C8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It could result in harm to people, property or the environment;</a:t>
            </a:r>
          </a:p>
          <a:p>
            <a:r>
              <a:rPr lang="en-US" altLang="en-US" dirty="0"/>
              <a:t>Examples include</a:t>
            </a:r>
          </a:p>
          <a:p>
            <a:pPr lvl="1"/>
            <a:r>
              <a:rPr lang="en-US" altLang="en-US" dirty="0"/>
              <a:t>Medical software </a:t>
            </a:r>
          </a:p>
          <a:p>
            <a:pPr lvl="1"/>
            <a:r>
              <a:rPr lang="en-US" altLang="en-US" dirty="0"/>
              <a:t>Air traffic control software.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9F7FE-72E3-469D-AEB0-A2835A63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9A96-7DB4-46CF-A1C0-21B87138BA16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81F79-99F7-40D0-A117-78271827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EDC59-B248-445C-AC6E-D59AC4BB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2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C96F-851E-4CCD-AC1B-4B855D88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Importance of the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393E-6DEE-45FF-9E0F-EBDB99CCA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software contains an ‘error’ we mean it does not behave as expected. </a:t>
            </a:r>
          </a:p>
          <a:p>
            <a:r>
              <a:rPr lang="en-US" dirty="0"/>
              <a:t>There could be two reasons for this;</a:t>
            </a:r>
          </a:p>
          <a:p>
            <a:pPr lvl="1"/>
            <a:r>
              <a:rPr lang="en-US" dirty="0"/>
              <a:t>either the software does not conform to its specification</a:t>
            </a:r>
          </a:p>
          <a:p>
            <a:pPr lvl="1"/>
            <a:r>
              <a:rPr lang="en-US" dirty="0"/>
              <a:t>there are errors or omissions in the original specification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0D007-6FC1-4A72-A370-D36B7B6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935A-92F3-4A59-9673-11DAC9B80C89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CF19E-3356-446A-BC81-FF62690E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9FB6A-462B-4A89-93F0-07F1C9C8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9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484E-F47E-4B00-933E-EE6B7FB8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Do you know?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689D-EDE2-4CDD-B067-3733D2A9A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crash of the European Ariane5 rocket, because of a software failure</a:t>
            </a:r>
          </a:p>
          <a:p>
            <a:pPr lvl="1"/>
            <a:r>
              <a:rPr lang="en-US" dirty="0"/>
              <a:t>Rocket took </a:t>
            </a:r>
            <a:r>
              <a:rPr lang="en-US" altLang="en-US" dirty="0"/>
              <a:t>10 years and 7 billion dollars to develop</a:t>
            </a:r>
          </a:p>
          <a:p>
            <a:r>
              <a:rPr lang="en-US" altLang="en-US" dirty="0"/>
              <a:t>Radiation overdose in medical equipment</a:t>
            </a:r>
          </a:p>
          <a:p>
            <a:pPr lvl="1"/>
            <a:r>
              <a:rPr lang="en-US" altLang="en-US" dirty="0"/>
              <a:t>failed to detect the radiation overdose and causes death of several patients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34AC0-5028-47F6-8258-598A4525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97D2-BBC3-4072-9F6F-ED9D9D2F6051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A5BC-7BB4-4270-B6B5-13FC9791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2614E-7197-4F10-98BF-2BECE24D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4AA8-AA71-42BF-952A-32FB853052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19318"/>
      </p:ext>
    </p:extLst>
  </p:cSld>
  <p:clrMapOvr>
    <a:masterClrMapping/>
  </p:clrMapOvr>
</p:sld>
</file>

<file path=ppt/theme/theme1.xml><?xml version="1.0" encoding="utf-8"?>
<a:theme xmlns:a="http://schemas.openxmlformats.org/drawingml/2006/main" name="uni of sahiwal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ahiwal theme" id="{751C8DE0-21DB-4ED0-BB0E-37A6EFD867B0}" vid="{B282B60A-933E-4F5E-9891-BAF502DB2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of sahiwal theme</Template>
  <TotalTime>847</TotalTime>
  <Words>1088</Words>
  <Application>Microsoft Office PowerPoint</Application>
  <PresentationFormat>On-screen Show (4:3)</PresentationFormat>
  <Paragraphs>192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Frutiger-Light</vt:lpstr>
      <vt:lpstr>uni of sahiwal theme</vt:lpstr>
      <vt:lpstr>Formal Method Lecture # 3</vt:lpstr>
      <vt:lpstr>Software</vt:lpstr>
      <vt:lpstr>High Integrity Software</vt:lpstr>
      <vt:lpstr>Critical Software</vt:lpstr>
      <vt:lpstr>Business Critical Software</vt:lpstr>
      <vt:lpstr>Mission Critical Software</vt:lpstr>
      <vt:lpstr>Safety Critical Software</vt:lpstr>
      <vt:lpstr>The Importance of the Specification</vt:lpstr>
      <vt:lpstr>Do you know?</vt:lpstr>
      <vt:lpstr>Testing</vt:lpstr>
      <vt:lpstr>Testing limitation </vt:lpstr>
      <vt:lpstr>Mechanism for Formal methods</vt:lpstr>
      <vt:lpstr> Formal Specification </vt:lpstr>
      <vt:lpstr>Class Diagram</vt:lpstr>
      <vt:lpstr>Method (withdraw)</vt:lpstr>
      <vt:lpstr>Formal Methods</vt:lpstr>
      <vt:lpstr>Formal Approach</vt:lpstr>
      <vt:lpstr>Cont.</vt:lpstr>
      <vt:lpstr>Advantages of FM</vt:lpstr>
      <vt:lpstr>Method of Specification</vt:lpstr>
      <vt:lpstr>Classifying Leading FMs</vt:lpstr>
      <vt:lpstr>VDM (Vienna development Method)</vt:lpstr>
      <vt:lpstr>A Lightweight Approach</vt:lpstr>
      <vt:lpstr>Cont.</vt:lpstr>
      <vt:lpstr>Questions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Integrity Software</dc:title>
  <dc:creator>Umair Waqas</dc:creator>
  <cp:lastModifiedBy>Umair Waqas</cp:lastModifiedBy>
  <cp:revision>38</cp:revision>
  <dcterms:created xsi:type="dcterms:W3CDTF">2020-10-29T07:43:43Z</dcterms:created>
  <dcterms:modified xsi:type="dcterms:W3CDTF">2020-11-03T08:33:32Z</dcterms:modified>
</cp:coreProperties>
</file>