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1B7F-49E0-420A-B7BC-47F5702C0F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576D894-CB03-45F0-B963-52BE7119C8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0C3DB5B-FB5E-4E94-B493-0352C3A6AC15}"/>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5" name="Footer Placeholder 4">
            <a:extLst>
              <a:ext uri="{FF2B5EF4-FFF2-40B4-BE49-F238E27FC236}">
                <a16:creationId xmlns:a16="http://schemas.microsoft.com/office/drawing/2014/main" id="{528382E2-141B-4D83-82B3-951EF20ADE1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1909E9-AF11-4E29-BC6A-0DBCF3A86244}"/>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371217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088D-A110-44AF-B0D9-C1A20EE1C7B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16607EB-1AFD-4E5A-B5A1-864A6C989A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399DBC1-E6FE-42BF-B46D-34ED0FFD9F39}"/>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5" name="Footer Placeholder 4">
            <a:extLst>
              <a:ext uri="{FF2B5EF4-FFF2-40B4-BE49-F238E27FC236}">
                <a16:creationId xmlns:a16="http://schemas.microsoft.com/office/drawing/2014/main" id="{EC6D895C-9C15-4B8E-92B2-2FD03C5AA3B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8C5D026-30D3-4766-A900-581ECBC46AA4}"/>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219603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0FDF5-CC7F-4800-B5DA-4EA9172BBF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A145714-CCC3-49D9-ADB5-DA73D9100C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488348B-128C-43E9-BA69-F84352FDDB86}"/>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5" name="Footer Placeholder 4">
            <a:extLst>
              <a:ext uri="{FF2B5EF4-FFF2-40B4-BE49-F238E27FC236}">
                <a16:creationId xmlns:a16="http://schemas.microsoft.com/office/drawing/2014/main" id="{430BC4DE-132F-4860-9C9E-A6D6F8770E8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0FD9912-A98F-4846-9909-3F51D73E9A41}"/>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320734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F0FB-8282-4328-98DD-5E69AA39A37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5A2CE7A-6074-4C2E-A6C1-3D114024C3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14AD17B-2D80-49D7-B71B-88E6F4C12452}"/>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5" name="Footer Placeholder 4">
            <a:extLst>
              <a:ext uri="{FF2B5EF4-FFF2-40B4-BE49-F238E27FC236}">
                <a16:creationId xmlns:a16="http://schemas.microsoft.com/office/drawing/2014/main" id="{4BF272A1-BCEC-49D5-B46A-BFBE782A870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0DFE676-CE85-4EF5-A13C-42EDCFBA023D}"/>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239907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AF22-B074-4925-B37F-D2D4934C0D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DA566EE3-8E79-4E5A-A9C8-F918CB579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98994-B684-4151-A41F-B052F31D12A2}"/>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5" name="Footer Placeholder 4">
            <a:extLst>
              <a:ext uri="{FF2B5EF4-FFF2-40B4-BE49-F238E27FC236}">
                <a16:creationId xmlns:a16="http://schemas.microsoft.com/office/drawing/2014/main" id="{2E4FDDD1-0635-4C91-B969-A9B6BD39BA3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B38D128-973F-4911-8550-C304470F5F06}"/>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336655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C0F2-C4FD-4EBE-967D-AF38B12A81C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B9C6727-F187-48AC-A628-2F80BCFA13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9BC6132-D9C9-486A-BD29-D0CB93C497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6A35D2E0-1E87-453E-B781-7AB32B2DE1CB}"/>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6" name="Footer Placeholder 5">
            <a:extLst>
              <a:ext uri="{FF2B5EF4-FFF2-40B4-BE49-F238E27FC236}">
                <a16:creationId xmlns:a16="http://schemas.microsoft.com/office/drawing/2014/main" id="{6EFFD6D5-2E4C-4F12-9273-C240D76B8E8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925F698-75BB-489B-A1B3-68925E04764A}"/>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325739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9FD0-DE60-4FEE-B47A-A3F0AC4FB22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134CF9D-F453-4C19-AD78-2075AAFCE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038139-1286-4370-BA52-B3C258C515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1F597809-435B-4289-9472-1BAF73E2B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879E5-7A0D-4131-B266-B8699760D3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9B09A63-3A34-43C8-A27F-458F8393F968}"/>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8" name="Footer Placeholder 7">
            <a:extLst>
              <a:ext uri="{FF2B5EF4-FFF2-40B4-BE49-F238E27FC236}">
                <a16:creationId xmlns:a16="http://schemas.microsoft.com/office/drawing/2014/main" id="{A50680FC-3F78-458D-AC65-BB4E5D1B9ED3}"/>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666F327-34E7-48A3-AD31-7DF6EC4963F4}"/>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364023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CC34-753E-400A-83CE-2294728D88F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47C9B7C-EAE7-4619-863A-CB6FB3890753}"/>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4" name="Footer Placeholder 3">
            <a:extLst>
              <a:ext uri="{FF2B5EF4-FFF2-40B4-BE49-F238E27FC236}">
                <a16:creationId xmlns:a16="http://schemas.microsoft.com/office/drawing/2014/main" id="{C428E6C8-2798-49F3-B31D-26F30F91FDCA}"/>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C617439-A05E-4CF0-80B9-008008A8732A}"/>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41868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C48632-3376-41EE-9213-572F108F1917}"/>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3" name="Footer Placeholder 2">
            <a:extLst>
              <a:ext uri="{FF2B5EF4-FFF2-40B4-BE49-F238E27FC236}">
                <a16:creationId xmlns:a16="http://schemas.microsoft.com/office/drawing/2014/main" id="{63B71F28-4378-4E08-8BBD-99099845060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48279C5-B6B9-4BBE-A398-2AFCD822A49A}"/>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7210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2C6E-C3CD-421A-A3C4-11DB5DB85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3965839C-17B1-4916-B2C6-4335E0395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A57253C-1319-4A8F-AC1D-E9791687F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77300-B821-4B15-AAB2-3F7D5F79C66C}"/>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6" name="Footer Placeholder 5">
            <a:extLst>
              <a:ext uri="{FF2B5EF4-FFF2-40B4-BE49-F238E27FC236}">
                <a16:creationId xmlns:a16="http://schemas.microsoft.com/office/drawing/2014/main" id="{44574CAC-09D4-4D40-802F-FE6EB9F9D6A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26471CF-FA24-43D2-A896-30B194EAC4CB}"/>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423468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FFF7-A6DB-4F59-BEE8-B758B5DFC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A92B574-517E-4418-91E7-A609A1F89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99D7785-0C1C-4C77-BE62-160992DFA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962E3-21A6-4000-9421-17CA61CB43C1}"/>
              </a:ext>
            </a:extLst>
          </p:cNvPr>
          <p:cNvSpPr>
            <a:spLocks noGrp="1"/>
          </p:cNvSpPr>
          <p:nvPr>
            <p:ph type="dt" sz="half" idx="10"/>
          </p:nvPr>
        </p:nvSpPr>
        <p:spPr/>
        <p:txBody>
          <a:bodyPr/>
          <a:lstStyle/>
          <a:p>
            <a:fld id="{A2356C5F-0E8B-4AED-BD80-F56814FF0637}" type="datetimeFigureOut">
              <a:rPr lang="en-PK" smtClean="0"/>
              <a:t>02/10/2022</a:t>
            </a:fld>
            <a:endParaRPr lang="en-PK"/>
          </a:p>
        </p:txBody>
      </p:sp>
      <p:sp>
        <p:nvSpPr>
          <p:cNvPr id="6" name="Footer Placeholder 5">
            <a:extLst>
              <a:ext uri="{FF2B5EF4-FFF2-40B4-BE49-F238E27FC236}">
                <a16:creationId xmlns:a16="http://schemas.microsoft.com/office/drawing/2014/main" id="{41833B1D-4077-46FA-ABEA-BA4C4D813FC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D2F78BF-829B-4273-819F-68E49AF1115D}"/>
              </a:ext>
            </a:extLst>
          </p:cNvPr>
          <p:cNvSpPr>
            <a:spLocks noGrp="1"/>
          </p:cNvSpPr>
          <p:nvPr>
            <p:ph type="sldNum" sz="quarter" idx="12"/>
          </p:nvPr>
        </p:nvSpPr>
        <p:spPr/>
        <p:txBody>
          <a:bodyPr/>
          <a:lstStyle/>
          <a:p>
            <a:fld id="{37E4C2A5-7D46-4B15-BB66-F6C2EBFC7B9C}" type="slidenum">
              <a:rPr lang="en-PK" smtClean="0"/>
              <a:t>‹#›</a:t>
            </a:fld>
            <a:endParaRPr lang="en-PK"/>
          </a:p>
        </p:txBody>
      </p:sp>
    </p:spTree>
    <p:extLst>
      <p:ext uri="{BB962C8B-B14F-4D97-AF65-F5344CB8AC3E}">
        <p14:creationId xmlns:p14="http://schemas.microsoft.com/office/powerpoint/2010/main" val="191559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81C9E-4E9C-47CC-B7A4-0CC01709C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241509A-E8A4-4F75-AFCA-EBCE87EE5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0C1C25F-3920-4B05-9274-0E9E194B95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56C5F-0E8B-4AED-BD80-F56814FF0637}" type="datetimeFigureOut">
              <a:rPr lang="en-PK" smtClean="0"/>
              <a:t>02/10/2022</a:t>
            </a:fld>
            <a:endParaRPr lang="en-PK"/>
          </a:p>
        </p:txBody>
      </p:sp>
      <p:sp>
        <p:nvSpPr>
          <p:cNvPr id="5" name="Footer Placeholder 4">
            <a:extLst>
              <a:ext uri="{FF2B5EF4-FFF2-40B4-BE49-F238E27FC236}">
                <a16:creationId xmlns:a16="http://schemas.microsoft.com/office/drawing/2014/main" id="{FC47DEBE-16F9-4ED5-BF7D-4AF442E748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499F76C-A4CC-4675-B90A-41B5CB42D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4C2A5-7D46-4B15-BB66-F6C2EBFC7B9C}" type="slidenum">
              <a:rPr lang="en-PK" smtClean="0"/>
              <a:t>‹#›</a:t>
            </a:fld>
            <a:endParaRPr lang="en-PK"/>
          </a:p>
        </p:txBody>
      </p:sp>
    </p:spTree>
    <p:extLst>
      <p:ext uri="{BB962C8B-B14F-4D97-AF65-F5344CB8AC3E}">
        <p14:creationId xmlns:p14="http://schemas.microsoft.com/office/powerpoint/2010/main" val="2098878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54C6B0-C8C2-4FEA-B084-1BE17D4F5F97}"/>
              </a:ext>
            </a:extLst>
          </p:cNvPr>
          <p:cNvSpPr txBox="1"/>
          <p:nvPr/>
        </p:nvSpPr>
        <p:spPr>
          <a:xfrm>
            <a:off x="3047114" y="3010263"/>
            <a:ext cx="6097772" cy="837473"/>
          </a:xfrm>
          <a:prstGeom prst="rect">
            <a:avLst/>
          </a:prstGeom>
          <a:noFill/>
        </p:spPr>
        <p:txBody>
          <a:bodyPr wrap="square">
            <a:spAutoFit/>
          </a:bodyPr>
          <a:lstStyle/>
          <a:p>
            <a:pPr algn="ctr">
              <a:lnSpc>
                <a:spcPct val="150000"/>
              </a:lnSpc>
            </a:pPr>
            <a:r>
              <a:rPr lang="en-PK" sz="3600" b="1" dirty="0"/>
              <a:t>computer contracts</a:t>
            </a:r>
          </a:p>
        </p:txBody>
      </p:sp>
    </p:spTree>
    <p:extLst>
      <p:ext uri="{BB962C8B-B14F-4D97-AF65-F5344CB8AC3E}">
        <p14:creationId xmlns:p14="http://schemas.microsoft.com/office/powerpoint/2010/main" val="104567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97958" y="1690687"/>
            <a:ext cx="10995838" cy="4965293"/>
          </a:xfrm>
        </p:spPr>
        <p:txBody>
          <a:bodyPr>
            <a:noAutofit/>
          </a:bodyPr>
          <a:lstStyle/>
          <a:p>
            <a:pPr marL="0" indent="0" algn="just">
              <a:lnSpc>
                <a:spcPct val="150000"/>
              </a:lnSpc>
              <a:buNone/>
            </a:pPr>
            <a:r>
              <a:rPr lang="en-US" sz="2400" b="1" dirty="0"/>
              <a:t>5. Obligations of the client:</a:t>
            </a:r>
          </a:p>
          <a:p>
            <a:pPr algn="just">
              <a:lnSpc>
                <a:spcPct val="150000"/>
              </a:lnSpc>
            </a:pPr>
            <a:r>
              <a:rPr lang="en-US" sz="2400" dirty="0"/>
              <a:t>Provide documentation on aspects of the client’s activities or the environment in which the system will run;</a:t>
            </a:r>
          </a:p>
          <a:p>
            <a:pPr algn="just">
              <a:lnSpc>
                <a:spcPct val="150000"/>
              </a:lnSpc>
            </a:pPr>
            <a:r>
              <a:rPr lang="en-US" sz="2400" dirty="0"/>
              <a:t>Provide access to appropriate members of staff;</a:t>
            </a:r>
          </a:p>
          <a:p>
            <a:pPr algn="just">
              <a:lnSpc>
                <a:spcPct val="150000"/>
              </a:lnSpc>
            </a:pPr>
            <a:r>
              <a:rPr lang="en-US" sz="2400" dirty="0"/>
              <a:t>Provide machine facilities for development and testing;</a:t>
            </a:r>
          </a:p>
          <a:p>
            <a:pPr algn="just">
              <a:lnSpc>
                <a:spcPct val="150000"/>
              </a:lnSpc>
            </a:pPr>
            <a:r>
              <a:rPr lang="en-US" sz="2400" dirty="0"/>
              <a:t>Provide accommodation, telephone and secretarial facilities for the company’s staff.</a:t>
            </a:r>
          </a:p>
          <a:p>
            <a:pPr algn="just">
              <a:lnSpc>
                <a:spcPct val="150000"/>
              </a:lnSpc>
            </a:pPr>
            <a:endParaRPr lang="en-US" sz="2400" dirty="0"/>
          </a:p>
        </p:txBody>
      </p:sp>
    </p:spTree>
    <p:extLst>
      <p:ext uri="{BB962C8B-B14F-4D97-AF65-F5344CB8AC3E}">
        <p14:creationId xmlns:p14="http://schemas.microsoft.com/office/powerpoint/2010/main" val="46660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97958" y="1690687"/>
            <a:ext cx="10995838" cy="4965293"/>
          </a:xfrm>
        </p:spPr>
        <p:txBody>
          <a:bodyPr>
            <a:noAutofit/>
          </a:bodyPr>
          <a:lstStyle/>
          <a:p>
            <a:pPr marL="0" indent="0" algn="just">
              <a:lnSpc>
                <a:spcPct val="150000"/>
              </a:lnSpc>
              <a:buNone/>
            </a:pPr>
            <a:r>
              <a:rPr lang="en-US" sz="2400" b="1" dirty="0"/>
              <a:t>6. Standards and methods of working:</a:t>
            </a:r>
          </a:p>
          <a:p>
            <a:pPr algn="just">
              <a:lnSpc>
                <a:spcPct val="150000"/>
              </a:lnSpc>
            </a:pPr>
            <a:r>
              <a:rPr lang="en-US" sz="2400" dirty="0"/>
              <a:t>The supplier is likely to have company standards, methods of working, quality assurance procedures, etc. and will normally prefer to use these. </a:t>
            </a:r>
          </a:p>
          <a:p>
            <a:pPr algn="just">
              <a:lnSpc>
                <a:spcPct val="150000"/>
              </a:lnSpc>
            </a:pPr>
            <a:r>
              <a:rPr lang="en-US" sz="2400" dirty="0"/>
              <a:t>More sophisticated clients will have their own procedures and may require that these be adhered to.</a:t>
            </a:r>
          </a:p>
          <a:p>
            <a:pPr algn="just">
              <a:lnSpc>
                <a:spcPct val="150000"/>
              </a:lnSpc>
            </a:pPr>
            <a:r>
              <a:rPr lang="en-US" sz="2400" dirty="0"/>
              <a:t>In some cases, the supplier may be required to allow the client to apply quality </a:t>
            </a:r>
          </a:p>
          <a:p>
            <a:pPr algn="just">
              <a:lnSpc>
                <a:spcPct val="150000"/>
              </a:lnSpc>
            </a:pPr>
            <a:r>
              <a:rPr lang="en-US" sz="2400" dirty="0"/>
              <a:t>control procedures to the project. The contract must specify which is to apply.</a:t>
            </a:r>
          </a:p>
          <a:p>
            <a:pPr algn="just">
              <a:lnSpc>
                <a:spcPct val="150000"/>
              </a:lnSpc>
            </a:pPr>
            <a:endParaRPr lang="en-US" sz="2400" dirty="0"/>
          </a:p>
        </p:txBody>
      </p:sp>
    </p:spTree>
    <p:extLst>
      <p:ext uri="{BB962C8B-B14F-4D97-AF65-F5344CB8AC3E}">
        <p14:creationId xmlns:p14="http://schemas.microsoft.com/office/powerpoint/2010/main" val="118339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97958" y="1690687"/>
            <a:ext cx="11282916" cy="4965293"/>
          </a:xfrm>
        </p:spPr>
        <p:txBody>
          <a:bodyPr>
            <a:noAutofit/>
          </a:bodyPr>
          <a:lstStyle/>
          <a:p>
            <a:pPr marL="0" indent="0" algn="just">
              <a:lnSpc>
                <a:spcPct val="150000"/>
              </a:lnSpc>
              <a:buNone/>
            </a:pPr>
            <a:r>
              <a:rPr lang="en-US" sz="2400" b="1" dirty="0"/>
              <a:t>7. Project managers:</a:t>
            </a:r>
          </a:p>
          <a:p>
            <a:pPr algn="just">
              <a:lnSpc>
                <a:spcPct val="150000"/>
              </a:lnSpc>
            </a:pPr>
            <a:r>
              <a:rPr lang="en-US" sz="2400" dirty="0"/>
              <a:t>Each party needs to know who, of the other party’s staff, has day-today responsibility for the work and what the limits of that person’s authority are. </a:t>
            </a:r>
          </a:p>
          <a:p>
            <a:pPr algn="just">
              <a:lnSpc>
                <a:spcPct val="150000"/>
              </a:lnSpc>
            </a:pPr>
            <a:r>
              <a:rPr lang="en-US" sz="2400" dirty="0"/>
              <a:t>The standard terms and conditions should therefore require each party to nominate, in writing, a Project Manager.</a:t>
            </a:r>
          </a:p>
          <a:p>
            <a:pPr algn="just">
              <a:lnSpc>
                <a:spcPct val="150000"/>
              </a:lnSpc>
            </a:pPr>
            <a:r>
              <a:rPr lang="en-US" sz="2400" dirty="0"/>
              <a:t>The Project Managers must have at least the authority necessary to fulfil the </a:t>
            </a:r>
          </a:p>
          <a:p>
            <a:pPr algn="just">
              <a:lnSpc>
                <a:spcPct val="150000"/>
              </a:lnSpc>
            </a:pPr>
            <a:r>
              <a:rPr lang="en-US" sz="2400" dirty="0"/>
              <a:t>obligations which the contract places on them. </a:t>
            </a:r>
          </a:p>
          <a:p>
            <a:pPr algn="just">
              <a:lnSpc>
                <a:spcPct val="150000"/>
              </a:lnSpc>
            </a:pPr>
            <a:r>
              <a:rPr lang="en-US" sz="2400" dirty="0"/>
              <a:t>It is particularly important that the limits of their financial authority are explicitly stated.</a:t>
            </a:r>
          </a:p>
        </p:txBody>
      </p:sp>
    </p:spTree>
    <p:extLst>
      <p:ext uri="{BB962C8B-B14F-4D97-AF65-F5344CB8AC3E}">
        <p14:creationId xmlns:p14="http://schemas.microsoft.com/office/powerpoint/2010/main" val="3418825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97958" y="1690687"/>
            <a:ext cx="11282916" cy="4965293"/>
          </a:xfrm>
        </p:spPr>
        <p:txBody>
          <a:bodyPr>
            <a:noAutofit/>
          </a:bodyPr>
          <a:lstStyle/>
          <a:p>
            <a:pPr marL="0" indent="0" algn="just">
              <a:lnSpc>
                <a:spcPct val="150000"/>
              </a:lnSpc>
              <a:buNone/>
            </a:pPr>
            <a:r>
              <a:rPr lang="en-US" sz="2400" b="1" dirty="0"/>
              <a:t>8. Acceptance procedure:</a:t>
            </a:r>
          </a:p>
          <a:p>
            <a:pPr algn="just">
              <a:lnSpc>
                <a:spcPct val="150000"/>
              </a:lnSpc>
            </a:pPr>
            <a:r>
              <a:rPr lang="en-US" sz="2400" dirty="0"/>
              <a:t>Acceptance procedures are a critical part of contract for they provide the criteria by which successful completion of the contract is judged.</a:t>
            </a:r>
          </a:p>
          <a:p>
            <a:pPr algn="just">
              <a:lnSpc>
                <a:spcPct val="150000"/>
              </a:lnSpc>
            </a:pPr>
            <a:r>
              <a:rPr lang="en-US" sz="2400" dirty="0"/>
              <a:t>The essence of the acceptance procedure is that the client should provide a fixed set of acceptance tests and expected results and that successful performance of these tests shall constitute acceptance of the system</a:t>
            </a:r>
          </a:p>
        </p:txBody>
      </p:sp>
    </p:spTree>
    <p:extLst>
      <p:ext uri="{BB962C8B-B14F-4D97-AF65-F5344CB8AC3E}">
        <p14:creationId xmlns:p14="http://schemas.microsoft.com/office/powerpoint/2010/main" val="391445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54542" y="1892707"/>
            <a:ext cx="11282916" cy="4965293"/>
          </a:xfrm>
        </p:spPr>
        <p:txBody>
          <a:bodyPr>
            <a:noAutofit/>
          </a:bodyPr>
          <a:lstStyle/>
          <a:p>
            <a:pPr marL="0" indent="0" algn="just">
              <a:lnSpc>
                <a:spcPct val="150000"/>
              </a:lnSpc>
              <a:buNone/>
            </a:pPr>
            <a:r>
              <a:rPr lang="en-US" sz="2400" b="1" dirty="0"/>
              <a:t>9. Indemnity:</a:t>
            </a:r>
          </a:p>
          <a:p>
            <a:pPr algn="just">
              <a:lnSpc>
                <a:spcPct val="150000"/>
              </a:lnSpc>
            </a:pPr>
            <a:r>
              <a:rPr lang="en-US" sz="2400" dirty="0"/>
              <a:t>It could happen that, as a result of the client’s instructions.</a:t>
            </a:r>
          </a:p>
          <a:p>
            <a:pPr algn="just">
              <a:lnSpc>
                <a:spcPct val="150000"/>
              </a:lnSpc>
            </a:pPr>
            <a:r>
              <a:rPr lang="en-US" sz="2400" dirty="0"/>
              <a:t>The supplier is led unwittingly to infringe the intellectual property rights of a third party.</a:t>
            </a:r>
          </a:p>
          <a:p>
            <a:pPr algn="just">
              <a:lnSpc>
                <a:spcPct val="150000"/>
              </a:lnSpc>
            </a:pPr>
            <a:r>
              <a:rPr lang="en-US" sz="2400" dirty="0"/>
              <a:t>The through carelessness or dishonesty, </a:t>
            </a:r>
          </a:p>
          <a:p>
            <a:pPr algn="just">
              <a:lnSpc>
                <a:spcPct val="150000"/>
              </a:lnSpc>
            </a:pPr>
            <a:r>
              <a:rPr lang="en-US" sz="2400" dirty="0"/>
              <a:t>The supplier provides a system which infringes such rights perhaps through using proprietary software as a component of the system delivered. </a:t>
            </a:r>
          </a:p>
        </p:txBody>
      </p:sp>
    </p:spTree>
    <p:extLst>
      <p:ext uri="{BB962C8B-B14F-4D97-AF65-F5344CB8AC3E}">
        <p14:creationId xmlns:p14="http://schemas.microsoft.com/office/powerpoint/2010/main" val="275331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54542" y="1892707"/>
            <a:ext cx="11282916" cy="4965293"/>
          </a:xfrm>
        </p:spPr>
        <p:txBody>
          <a:bodyPr>
            <a:noAutofit/>
          </a:bodyPr>
          <a:lstStyle/>
          <a:p>
            <a:pPr marL="0" indent="0" algn="just">
              <a:lnSpc>
                <a:spcPct val="150000"/>
              </a:lnSpc>
              <a:buNone/>
            </a:pPr>
            <a:r>
              <a:rPr lang="en-US" sz="2400" b="1" dirty="0"/>
              <a:t>10. Termination of the contract:</a:t>
            </a:r>
          </a:p>
          <a:p>
            <a:pPr algn="just">
              <a:lnSpc>
                <a:spcPct val="150000"/>
              </a:lnSpc>
            </a:pPr>
            <a:r>
              <a:rPr lang="en-US" sz="2400" dirty="0"/>
              <a:t>There are many reasons why it may become necessary to terminate a contract before it has been completed.</a:t>
            </a:r>
          </a:p>
          <a:p>
            <a:pPr algn="just">
              <a:lnSpc>
                <a:spcPct val="150000"/>
              </a:lnSpc>
            </a:pPr>
            <a:r>
              <a:rPr lang="en-US" sz="2400" dirty="0"/>
              <a:t>For example, for the client to be taken over by another company which already has a system of the type being developed, or for a change in policy on the part of the client to mean that the system is no longer relevant to its needs the contract make provision for terminating the work in an amicable manner</a:t>
            </a:r>
          </a:p>
        </p:txBody>
      </p:sp>
    </p:spTree>
    <p:extLst>
      <p:ext uri="{BB962C8B-B14F-4D97-AF65-F5344CB8AC3E}">
        <p14:creationId xmlns:p14="http://schemas.microsoft.com/office/powerpoint/2010/main" val="326380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54542" y="1690688"/>
            <a:ext cx="11282916" cy="4965293"/>
          </a:xfrm>
        </p:spPr>
        <p:txBody>
          <a:bodyPr>
            <a:noAutofit/>
          </a:bodyPr>
          <a:lstStyle/>
          <a:p>
            <a:pPr marL="0" indent="0" algn="just">
              <a:lnSpc>
                <a:spcPct val="150000"/>
              </a:lnSpc>
              <a:buNone/>
            </a:pPr>
            <a:r>
              <a:rPr lang="en-US" sz="2400" b="1" dirty="0"/>
              <a:t>11.  Arbitration:</a:t>
            </a:r>
          </a:p>
          <a:p>
            <a:pPr algn="just">
              <a:lnSpc>
                <a:spcPct val="150000"/>
              </a:lnSpc>
            </a:pPr>
            <a:r>
              <a:rPr lang="en-US" sz="2400" dirty="0"/>
              <a:t>If the event of a dispute that cannot be resolved by the parties themselves, they agree to accept the decision of an independent arbitrator.</a:t>
            </a:r>
          </a:p>
          <a:p>
            <a:pPr marL="0" indent="0" algn="just">
              <a:lnSpc>
                <a:spcPct val="150000"/>
              </a:lnSpc>
              <a:buNone/>
            </a:pPr>
            <a:r>
              <a:rPr lang="en-US" sz="2400" b="1" dirty="0"/>
              <a:t>12.   Inflation</a:t>
            </a:r>
          </a:p>
          <a:p>
            <a:pPr algn="just">
              <a:lnSpc>
                <a:spcPct val="150000"/>
              </a:lnSpc>
            </a:pPr>
            <a:r>
              <a:rPr lang="en-US" sz="2400" dirty="0"/>
              <a:t>In lengthy projects or projects where there is a commitment to long term maintenance, the supplier will wish to ensure protection against the effects of unpredictable inflation.</a:t>
            </a:r>
          </a:p>
          <a:p>
            <a:pPr algn="just">
              <a:lnSpc>
                <a:spcPct val="150000"/>
              </a:lnSpc>
            </a:pPr>
            <a:r>
              <a:rPr lang="en-US" sz="2400" dirty="0"/>
              <a:t>To handle this problem, it is customary to include a clause which allows charges to be increased in accordance with the rise in costs.</a:t>
            </a:r>
          </a:p>
          <a:p>
            <a:pPr algn="just">
              <a:lnSpc>
                <a:spcPct val="150000"/>
              </a:lnSpc>
            </a:pPr>
            <a:endParaRPr lang="en-US" sz="2400" dirty="0"/>
          </a:p>
        </p:txBody>
      </p:sp>
    </p:spTree>
    <p:extLst>
      <p:ext uri="{BB962C8B-B14F-4D97-AF65-F5344CB8AC3E}">
        <p14:creationId xmlns:p14="http://schemas.microsoft.com/office/powerpoint/2010/main" val="1856296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54542" y="1882186"/>
            <a:ext cx="11282916" cy="4965293"/>
          </a:xfrm>
        </p:spPr>
        <p:txBody>
          <a:bodyPr>
            <a:noAutofit/>
          </a:bodyPr>
          <a:lstStyle/>
          <a:p>
            <a:pPr marL="0" indent="0" algn="just">
              <a:lnSpc>
                <a:spcPct val="150000"/>
              </a:lnSpc>
              <a:buNone/>
            </a:pPr>
            <a:r>
              <a:rPr lang="en-US" sz="2400" b="1" dirty="0"/>
              <a:t>13. Applicable law:</a:t>
            </a:r>
          </a:p>
          <a:p>
            <a:pPr algn="just">
              <a:lnSpc>
                <a:spcPct val="150000"/>
              </a:lnSpc>
            </a:pPr>
            <a:r>
              <a:rPr lang="en-US" sz="2400" dirty="0"/>
              <a:t>Where the supplier and the client have their registered offices in different legal jurisdictions or performance of the contract involves more than one jurisdiction.</a:t>
            </a:r>
          </a:p>
          <a:p>
            <a:pPr algn="just">
              <a:lnSpc>
                <a:spcPct val="150000"/>
              </a:lnSpc>
            </a:pPr>
            <a:r>
              <a:rPr lang="en-US" sz="2400" dirty="0"/>
              <a:t>it is necessary to state under which laws the contract is to be interpreted.</a:t>
            </a:r>
          </a:p>
          <a:p>
            <a:pPr algn="just">
              <a:lnSpc>
                <a:spcPct val="150000"/>
              </a:lnSpc>
            </a:pPr>
            <a:endParaRPr lang="en-US" sz="2400" dirty="0"/>
          </a:p>
        </p:txBody>
      </p:sp>
    </p:spTree>
    <p:extLst>
      <p:ext uri="{BB962C8B-B14F-4D97-AF65-F5344CB8AC3E}">
        <p14:creationId xmlns:p14="http://schemas.microsoft.com/office/powerpoint/2010/main" val="273259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lstStyle/>
          <a:p>
            <a:pPr algn="ctr"/>
            <a:r>
              <a:rPr lang="en-US" b="1" dirty="0">
                <a:latin typeface="+mn-lt"/>
              </a:rPr>
              <a:t>Introduction</a:t>
            </a:r>
            <a:endParaRPr lang="en-PK" b="1" dirty="0">
              <a:latin typeface="+mn-lt"/>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p:txBody>
          <a:bodyPr>
            <a:normAutofit lnSpcReduction="10000"/>
          </a:bodyPr>
          <a:lstStyle/>
          <a:p>
            <a:pPr>
              <a:lnSpc>
                <a:spcPct val="150000"/>
              </a:lnSpc>
            </a:pPr>
            <a:r>
              <a:rPr lang="en-US" sz="2400" dirty="0"/>
              <a:t>An agreement between two or more parties for the doing or not doing of something specified</a:t>
            </a:r>
          </a:p>
          <a:p>
            <a:pPr marL="0" indent="0">
              <a:lnSpc>
                <a:spcPct val="150000"/>
              </a:lnSpc>
              <a:buNone/>
            </a:pPr>
            <a:r>
              <a:rPr lang="en-US" sz="2400" b="1" dirty="0"/>
              <a:t>Contract served the following purpose:</a:t>
            </a:r>
          </a:p>
          <a:p>
            <a:pPr>
              <a:lnSpc>
                <a:spcPct val="150000"/>
              </a:lnSpc>
            </a:pPr>
            <a:r>
              <a:rPr lang="en-US" sz="2400" dirty="0"/>
              <a:t>Setout the agreement between the parties.</a:t>
            </a:r>
          </a:p>
          <a:p>
            <a:pPr>
              <a:lnSpc>
                <a:spcPct val="150000"/>
              </a:lnSpc>
            </a:pPr>
            <a:r>
              <a:rPr lang="en-US" sz="2400" dirty="0"/>
              <a:t>Setout the aims   of parties.</a:t>
            </a:r>
          </a:p>
          <a:p>
            <a:pPr>
              <a:lnSpc>
                <a:spcPct val="150000"/>
              </a:lnSpc>
            </a:pPr>
            <a:r>
              <a:rPr lang="en-US" sz="2400" dirty="0"/>
              <a:t>Provide for matter arising while the contract is running.</a:t>
            </a:r>
          </a:p>
          <a:p>
            <a:pPr>
              <a:lnSpc>
                <a:spcPct val="150000"/>
              </a:lnSpc>
            </a:pPr>
            <a:r>
              <a:rPr lang="en-US" sz="2400" dirty="0"/>
              <a:t>Ways of terminating the contract and the consequences.</a:t>
            </a:r>
          </a:p>
        </p:txBody>
      </p:sp>
    </p:spTree>
    <p:extLst>
      <p:ext uri="{BB962C8B-B14F-4D97-AF65-F5344CB8AC3E}">
        <p14:creationId xmlns:p14="http://schemas.microsoft.com/office/powerpoint/2010/main" val="312056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lstStyle/>
          <a:p>
            <a:pPr algn="ctr"/>
            <a:r>
              <a:rPr lang="en-US" b="1" dirty="0">
                <a:latin typeface="+mn-lt"/>
              </a:rPr>
              <a:t>Introduction(Cont…)</a:t>
            </a:r>
            <a:endParaRPr lang="en-PK" b="1" dirty="0">
              <a:latin typeface="+mn-lt"/>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p:txBody>
          <a:bodyPr>
            <a:normAutofit fontScale="92500"/>
          </a:bodyPr>
          <a:lstStyle/>
          <a:p>
            <a:pPr algn="just">
              <a:lnSpc>
                <a:spcPct val="150000"/>
              </a:lnSpc>
            </a:pPr>
            <a:r>
              <a:rPr lang="en-US" sz="2400" dirty="0"/>
              <a:t>There are almost never disputes over contract, which run perfectly example marriage.</a:t>
            </a:r>
          </a:p>
          <a:p>
            <a:pPr algn="just">
              <a:lnSpc>
                <a:spcPct val="150000"/>
              </a:lnSpc>
            </a:pPr>
            <a:r>
              <a:rPr lang="en-US" sz="2400" dirty="0"/>
              <a:t>Example of a ship carrying a cargo</a:t>
            </a:r>
          </a:p>
          <a:p>
            <a:pPr algn="just">
              <a:lnSpc>
                <a:spcPct val="150000"/>
              </a:lnSpc>
            </a:pPr>
            <a:r>
              <a:rPr lang="en-US" sz="2400" dirty="0"/>
              <a:t>In order to avoid disputes and future difficulties, It is better to draft a document which sets out:</a:t>
            </a:r>
          </a:p>
          <a:p>
            <a:pPr marL="514350" indent="-514350" algn="just">
              <a:lnSpc>
                <a:spcPct val="150000"/>
              </a:lnSpc>
              <a:buFont typeface="+mj-lt"/>
              <a:buAutoNum type="arabicPeriod"/>
            </a:pPr>
            <a:r>
              <a:rPr lang="en-US" sz="2400" dirty="0"/>
              <a:t>The terms on which both parties is to work</a:t>
            </a:r>
          </a:p>
          <a:p>
            <a:pPr marL="514350" indent="-514350" algn="just">
              <a:lnSpc>
                <a:spcPct val="150000"/>
              </a:lnSpc>
              <a:buFont typeface="+mj-lt"/>
              <a:buAutoNum type="arabicPeriod"/>
            </a:pPr>
            <a:r>
              <a:rPr lang="en-US" sz="2400" dirty="0"/>
              <a:t>Methods of payments </a:t>
            </a:r>
          </a:p>
          <a:p>
            <a:pPr marL="514350" indent="-514350" algn="just">
              <a:lnSpc>
                <a:spcPct val="150000"/>
              </a:lnSpc>
              <a:buFont typeface="+mj-lt"/>
              <a:buAutoNum type="arabicPeriod"/>
            </a:pPr>
            <a:r>
              <a:rPr lang="en-US" sz="2400" dirty="0"/>
              <a:t>Appropriate ways to terminate the contract-notice required</a:t>
            </a:r>
          </a:p>
          <a:p>
            <a:pPr marL="0" indent="0" algn="just">
              <a:lnSpc>
                <a:spcPct val="150000"/>
              </a:lnSpc>
              <a:buNone/>
            </a:pPr>
            <a:endParaRPr lang="en-US" sz="2400" dirty="0"/>
          </a:p>
        </p:txBody>
      </p:sp>
    </p:spTree>
    <p:extLst>
      <p:ext uri="{BB962C8B-B14F-4D97-AF65-F5344CB8AC3E}">
        <p14:creationId xmlns:p14="http://schemas.microsoft.com/office/powerpoint/2010/main" val="52922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lstStyle/>
          <a:p>
            <a:pPr algn="ctr"/>
            <a:r>
              <a:rPr lang="en-US" b="1" dirty="0">
                <a:latin typeface="Calibri "/>
              </a:rPr>
              <a:t>Introduction(Cont…)</a:t>
            </a:r>
            <a:endParaRPr lang="en-PK"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p:txBody>
          <a:bodyPr/>
          <a:lstStyle/>
          <a:p>
            <a:r>
              <a:rPr lang="en-US" dirty="0"/>
              <a:t>There are almost never disputes over contract, which run perfectly example marriage.</a:t>
            </a:r>
          </a:p>
          <a:p>
            <a:r>
              <a:rPr lang="en-US" dirty="0"/>
              <a:t>Example of a ship carrying a cargo</a:t>
            </a:r>
          </a:p>
          <a:p>
            <a:r>
              <a:rPr lang="en-US" dirty="0"/>
              <a:t>In order to avoid disputes and future difficulties, It is better to draft a document which sets out:</a:t>
            </a:r>
          </a:p>
          <a:p>
            <a:pPr marL="514350" indent="-514350">
              <a:buFont typeface="+mj-lt"/>
              <a:buAutoNum type="arabicPeriod"/>
            </a:pPr>
            <a:r>
              <a:rPr lang="en-US" dirty="0"/>
              <a:t>The terms on which both parties is to work</a:t>
            </a:r>
          </a:p>
          <a:p>
            <a:pPr marL="514350" indent="-514350">
              <a:buFont typeface="+mj-lt"/>
              <a:buAutoNum type="arabicPeriod"/>
            </a:pPr>
            <a:r>
              <a:rPr lang="en-US" dirty="0"/>
              <a:t>Methods of payments </a:t>
            </a:r>
          </a:p>
          <a:p>
            <a:pPr marL="514350" indent="-514350">
              <a:buFont typeface="+mj-lt"/>
              <a:buAutoNum type="arabicPeriod"/>
            </a:pPr>
            <a:r>
              <a:rPr lang="en-US" dirty="0"/>
              <a:t>Appropriate ways to terminate the contract-notice required</a:t>
            </a:r>
          </a:p>
          <a:p>
            <a:pPr marL="0" indent="0">
              <a:buNone/>
            </a:pPr>
            <a:r>
              <a:rPr lang="en-US" dirty="0"/>
              <a:t> </a:t>
            </a:r>
          </a:p>
        </p:txBody>
      </p:sp>
    </p:spTree>
    <p:extLst>
      <p:ext uri="{BB962C8B-B14F-4D97-AF65-F5344CB8AC3E}">
        <p14:creationId xmlns:p14="http://schemas.microsoft.com/office/powerpoint/2010/main" val="408951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a:xfrm>
            <a:off x="598081" y="418288"/>
            <a:ext cx="10995838" cy="1325563"/>
          </a:xfrm>
        </p:spPr>
        <p:txBody>
          <a:bodyPr/>
          <a:lstStyle/>
          <a:p>
            <a:pPr algn="ctr"/>
            <a:r>
              <a:rPr lang="en-US" b="1" dirty="0">
                <a:latin typeface="Calibri "/>
              </a:rPr>
              <a:t>The introductory section of computer contract</a:t>
            </a:r>
            <a:endParaRPr lang="en-PK"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508591" y="1988399"/>
            <a:ext cx="10995838" cy="4351338"/>
          </a:xfrm>
        </p:spPr>
        <p:txBody>
          <a:bodyPr>
            <a:noAutofit/>
          </a:bodyPr>
          <a:lstStyle/>
          <a:p>
            <a:pPr algn="just">
              <a:lnSpc>
                <a:spcPct val="150000"/>
              </a:lnSpc>
            </a:pPr>
            <a:r>
              <a:rPr lang="en-US" sz="2400" dirty="0"/>
              <a:t>The first part of the contract is brief, It states that it is an agreement between the parties whose names and registered addresses are given.</a:t>
            </a:r>
          </a:p>
          <a:p>
            <a:pPr algn="just">
              <a:lnSpc>
                <a:spcPct val="150000"/>
              </a:lnSpc>
            </a:pPr>
            <a:r>
              <a:rPr lang="en-US" sz="2400" dirty="0"/>
              <a:t>It often begins with a set of definitions of terms used in the course of the agreement.</a:t>
            </a:r>
          </a:p>
          <a:p>
            <a:pPr algn="just">
              <a:lnSpc>
                <a:spcPct val="150000"/>
              </a:lnSpc>
            </a:pPr>
            <a:r>
              <a:rPr lang="en-US" sz="2400" dirty="0"/>
              <a:t>For example, the definitions section will tell us that Company X Ltd, the software house, is to be referred to throughout the contract as “The Company”, and Company Y Ltd, which has commissioned the work, is to be known throughout as “The Client”.</a:t>
            </a:r>
          </a:p>
          <a:p>
            <a:pPr marL="0" indent="0" algn="just">
              <a:lnSpc>
                <a:spcPct val="150000"/>
              </a:lnSpc>
              <a:buNone/>
            </a:pPr>
            <a:r>
              <a:rPr lang="en-US" sz="2400" dirty="0"/>
              <a:t> </a:t>
            </a:r>
          </a:p>
        </p:txBody>
      </p:sp>
    </p:spTree>
    <p:extLst>
      <p:ext uri="{BB962C8B-B14F-4D97-AF65-F5344CB8AC3E}">
        <p14:creationId xmlns:p14="http://schemas.microsoft.com/office/powerpoint/2010/main" val="366432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87326" y="1690688"/>
            <a:ext cx="10995838" cy="4351338"/>
          </a:xfrm>
        </p:spPr>
        <p:txBody>
          <a:bodyPr>
            <a:noAutofit/>
          </a:bodyPr>
          <a:lstStyle/>
          <a:p>
            <a:pPr marL="0" indent="0" algn="just">
              <a:lnSpc>
                <a:spcPct val="150000"/>
              </a:lnSpc>
              <a:buNone/>
            </a:pPr>
            <a:r>
              <a:rPr lang="en-US" sz="2400" b="1" dirty="0"/>
              <a:t>1.   What is to be produced:</a:t>
            </a:r>
          </a:p>
          <a:p>
            <a:pPr algn="just">
              <a:lnSpc>
                <a:spcPct val="150000"/>
              </a:lnSpc>
            </a:pPr>
            <a:r>
              <a:rPr lang="en-US" sz="2400" dirty="0"/>
              <a:t> It is clearly necessary that the contract states what is to be produced.</a:t>
            </a:r>
          </a:p>
          <a:p>
            <a:pPr algn="just">
              <a:lnSpc>
                <a:spcPct val="150000"/>
              </a:lnSpc>
            </a:pPr>
            <a:r>
              <a:rPr lang="en-US" sz="2400" dirty="0"/>
              <a:t>Refers to a separate document which constitutes the requirements specification.</a:t>
            </a:r>
          </a:p>
          <a:p>
            <a:pPr algn="just">
              <a:lnSpc>
                <a:spcPct val="150000"/>
              </a:lnSpc>
            </a:pPr>
            <a:r>
              <a:rPr lang="en-US" sz="2400" dirty="0"/>
              <a:t>Software engineers will be familiar with the problems of producing requirements</a:t>
            </a:r>
          </a:p>
          <a:p>
            <a:pPr algn="just">
              <a:lnSpc>
                <a:spcPct val="150000"/>
              </a:lnSpc>
            </a:pPr>
            <a:r>
              <a:rPr lang="en-US" sz="2400" dirty="0"/>
              <a:t>A specification sets out the detailed requirements of the client. Ideally, the  Specification should be complete, consistent and accurate and set out all that the </a:t>
            </a:r>
          </a:p>
          <a:p>
            <a:pPr algn="just">
              <a:lnSpc>
                <a:spcPct val="150000"/>
              </a:lnSpc>
            </a:pPr>
            <a:r>
              <a:rPr lang="en-US" sz="2400" dirty="0"/>
              <a:t>client wants to be done in the performance of the contract</a:t>
            </a:r>
          </a:p>
        </p:txBody>
      </p:sp>
    </p:spTree>
    <p:extLst>
      <p:ext uri="{BB962C8B-B14F-4D97-AF65-F5344CB8AC3E}">
        <p14:creationId xmlns:p14="http://schemas.microsoft.com/office/powerpoint/2010/main" val="255242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97958" y="1690687"/>
            <a:ext cx="10995838" cy="4965293"/>
          </a:xfrm>
        </p:spPr>
        <p:txBody>
          <a:bodyPr>
            <a:noAutofit/>
          </a:bodyPr>
          <a:lstStyle/>
          <a:p>
            <a:pPr marL="0" indent="0" algn="just">
              <a:lnSpc>
                <a:spcPct val="150000"/>
              </a:lnSpc>
              <a:buNone/>
            </a:pPr>
            <a:r>
              <a:rPr lang="en-US" sz="2400" b="1" dirty="0"/>
              <a:t>2. What is to be delivered:</a:t>
            </a:r>
          </a:p>
          <a:p>
            <a:pPr algn="just">
              <a:lnSpc>
                <a:spcPct val="150000"/>
              </a:lnSpc>
            </a:pPr>
            <a:r>
              <a:rPr lang="en-US" sz="2400" dirty="0"/>
              <a:t>Source code.</a:t>
            </a:r>
          </a:p>
          <a:p>
            <a:pPr algn="just">
              <a:lnSpc>
                <a:spcPct val="150000"/>
              </a:lnSpc>
            </a:pPr>
            <a:r>
              <a:rPr lang="en-US" sz="2400" dirty="0"/>
              <a:t>Command files for building the executable code from the source and for installing it.</a:t>
            </a:r>
          </a:p>
          <a:p>
            <a:pPr algn="just">
              <a:lnSpc>
                <a:spcPct val="150000"/>
              </a:lnSpc>
            </a:pPr>
            <a:r>
              <a:rPr lang="en-US" sz="2400" dirty="0"/>
              <a:t>Documentation of the design and of the code.</a:t>
            </a:r>
          </a:p>
          <a:p>
            <a:pPr algn="just">
              <a:lnSpc>
                <a:spcPct val="150000"/>
              </a:lnSpc>
            </a:pPr>
            <a:r>
              <a:rPr lang="en-US" sz="2400" dirty="0"/>
              <a:t>Training manuals and operations manuals.</a:t>
            </a:r>
          </a:p>
          <a:p>
            <a:pPr algn="just">
              <a:lnSpc>
                <a:spcPct val="150000"/>
              </a:lnSpc>
            </a:pPr>
            <a:r>
              <a:rPr lang="en-US" sz="2400" dirty="0"/>
              <a:t>Software tools to help maintain the code.</a:t>
            </a:r>
          </a:p>
          <a:p>
            <a:pPr algn="just">
              <a:lnSpc>
                <a:spcPct val="150000"/>
              </a:lnSpc>
            </a:pPr>
            <a:r>
              <a:rPr lang="en-US" sz="2400" dirty="0"/>
              <a:t>User training.</a:t>
            </a:r>
          </a:p>
        </p:txBody>
      </p:sp>
    </p:spTree>
    <p:extLst>
      <p:ext uri="{BB962C8B-B14F-4D97-AF65-F5344CB8AC3E}">
        <p14:creationId xmlns:p14="http://schemas.microsoft.com/office/powerpoint/2010/main" val="58213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97958" y="1690687"/>
            <a:ext cx="10995838" cy="4965293"/>
          </a:xfrm>
        </p:spPr>
        <p:txBody>
          <a:bodyPr>
            <a:noAutofit/>
          </a:bodyPr>
          <a:lstStyle/>
          <a:p>
            <a:pPr marL="0" indent="0" algn="just">
              <a:lnSpc>
                <a:spcPct val="150000"/>
              </a:lnSpc>
              <a:buNone/>
            </a:pPr>
            <a:r>
              <a:rPr lang="en-US" sz="2400" b="1" dirty="0"/>
              <a:t>3. Ownership of rights:</a:t>
            </a:r>
          </a:p>
          <a:p>
            <a:pPr algn="just">
              <a:lnSpc>
                <a:spcPct val="150000"/>
              </a:lnSpc>
            </a:pPr>
            <a:r>
              <a:rPr lang="en-US" sz="2400" dirty="0"/>
              <a:t>Contract should state what legal rights are being passed by the software house to the client under the contract.</a:t>
            </a:r>
          </a:p>
          <a:p>
            <a:pPr algn="just">
              <a:lnSpc>
                <a:spcPct val="150000"/>
              </a:lnSpc>
            </a:pPr>
            <a:r>
              <a:rPr lang="en-US" sz="2400" dirty="0"/>
              <a:t>It is important for the contract to state precisely who is to own these rights.</a:t>
            </a:r>
          </a:p>
          <a:p>
            <a:pPr algn="just">
              <a:lnSpc>
                <a:spcPct val="150000"/>
              </a:lnSpc>
            </a:pPr>
            <a:r>
              <a:rPr lang="en-US" sz="2400" dirty="0"/>
              <a:t>Do they pass to the client?</a:t>
            </a:r>
          </a:p>
          <a:p>
            <a:pPr algn="just">
              <a:lnSpc>
                <a:spcPct val="150000"/>
              </a:lnSpc>
            </a:pPr>
            <a:r>
              <a:rPr lang="en-US" sz="2400" dirty="0"/>
              <a:t>Or are they retained by the software house?</a:t>
            </a:r>
          </a:p>
        </p:txBody>
      </p:sp>
    </p:spTree>
    <p:extLst>
      <p:ext uri="{BB962C8B-B14F-4D97-AF65-F5344CB8AC3E}">
        <p14:creationId xmlns:p14="http://schemas.microsoft.com/office/powerpoint/2010/main" val="306177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807-3187-454A-B79B-8BB38537E317}"/>
              </a:ext>
            </a:extLst>
          </p:cNvPr>
          <p:cNvSpPr>
            <a:spLocks noGrp="1"/>
          </p:cNvSpPr>
          <p:nvPr>
            <p:ph type="title"/>
          </p:nvPr>
        </p:nvSpPr>
        <p:spPr/>
        <p:txBody>
          <a:bodyPr>
            <a:normAutofit/>
          </a:bodyPr>
          <a:lstStyle/>
          <a:p>
            <a:pPr algn="ctr"/>
            <a:r>
              <a:rPr lang="en-US" sz="3600" b="1" dirty="0">
                <a:latin typeface="Calibri "/>
              </a:rPr>
              <a:t>The Clause section (Con…</a:t>
            </a:r>
            <a:endParaRPr lang="en-PK" sz="3600" b="1" dirty="0">
              <a:latin typeface="Calibri "/>
            </a:endParaRPr>
          </a:p>
        </p:txBody>
      </p:sp>
      <p:sp>
        <p:nvSpPr>
          <p:cNvPr id="3" name="Content Placeholder 2">
            <a:extLst>
              <a:ext uri="{FF2B5EF4-FFF2-40B4-BE49-F238E27FC236}">
                <a16:creationId xmlns:a16="http://schemas.microsoft.com/office/drawing/2014/main" id="{DE65DA99-B535-44CC-A395-42BE6B7A07F8}"/>
              </a:ext>
            </a:extLst>
          </p:cNvPr>
          <p:cNvSpPr>
            <a:spLocks noGrp="1"/>
          </p:cNvSpPr>
          <p:nvPr>
            <p:ph idx="1"/>
          </p:nvPr>
        </p:nvSpPr>
        <p:spPr>
          <a:xfrm>
            <a:off x="497958" y="1690687"/>
            <a:ext cx="10995838" cy="4965293"/>
          </a:xfrm>
        </p:spPr>
        <p:txBody>
          <a:bodyPr>
            <a:noAutofit/>
          </a:bodyPr>
          <a:lstStyle/>
          <a:p>
            <a:pPr marL="0" indent="0" algn="just">
              <a:lnSpc>
                <a:spcPct val="150000"/>
              </a:lnSpc>
              <a:buNone/>
            </a:pPr>
            <a:r>
              <a:rPr lang="en-US" sz="2400" b="1" dirty="0"/>
              <a:t>4. Confidentiality:</a:t>
            </a:r>
          </a:p>
          <a:p>
            <a:pPr algn="just">
              <a:lnSpc>
                <a:spcPct val="150000"/>
              </a:lnSpc>
            </a:pPr>
            <a:r>
              <a:rPr lang="en-US" sz="2400" dirty="0"/>
              <a:t>Confidentiality is the protection of personal information. </a:t>
            </a:r>
          </a:p>
          <a:p>
            <a:pPr algn="just">
              <a:lnSpc>
                <a:spcPct val="150000"/>
              </a:lnSpc>
            </a:pPr>
            <a:r>
              <a:rPr lang="en-US" sz="2400" dirty="0"/>
              <a:t>Confidentiality means keeping a client's information between you and the client, and not telling others including co-workers, friends, family, etc.</a:t>
            </a:r>
          </a:p>
          <a:p>
            <a:pPr algn="just">
              <a:lnSpc>
                <a:spcPct val="150000"/>
              </a:lnSpc>
            </a:pPr>
            <a:r>
              <a:rPr lang="en-US" sz="2400" dirty="0"/>
              <a:t>It should be highly considered while writing a contract.</a:t>
            </a:r>
          </a:p>
          <a:p>
            <a:pPr algn="just">
              <a:lnSpc>
                <a:spcPct val="150000"/>
              </a:lnSpc>
            </a:pPr>
            <a:r>
              <a:rPr lang="en-US" sz="2400" dirty="0"/>
              <a:t>The commissioning client may well have to pass confidential information about its business operations to the software house.</a:t>
            </a:r>
          </a:p>
        </p:txBody>
      </p:sp>
    </p:spTree>
    <p:extLst>
      <p:ext uri="{BB962C8B-B14F-4D97-AF65-F5344CB8AC3E}">
        <p14:creationId xmlns:p14="http://schemas.microsoft.com/office/powerpoint/2010/main" val="256405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1188</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vt:lpstr>
      <vt:lpstr>Calibri Light</vt:lpstr>
      <vt:lpstr>Office Theme</vt:lpstr>
      <vt:lpstr>PowerPoint Presentation</vt:lpstr>
      <vt:lpstr>Introduction</vt:lpstr>
      <vt:lpstr>Introduction(Cont…)</vt:lpstr>
      <vt:lpstr>Introduction(Cont…)</vt:lpstr>
      <vt:lpstr>The introductory section of computer contract</vt:lpstr>
      <vt:lpstr>The Clause section:</vt:lpstr>
      <vt:lpstr>The Clause section(Con…</vt:lpstr>
      <vt:lpstr>The Clause section (Con…</vt:lpstr>
      <vt:lpstr>The Clause section (Con…</vt:lpstr>
      <vt:lpstr>The Clause section (Con…</vt:lpstr>
      <vt:lpstr>The Clause section (Con…</vt:lpstr>
      <vt:lpstr>The Clause section (Con…</vt:lpstr>
      <vt:lpstr>The Clause section (Con…</vt:lpstr>
      <vt:lpstr>The Clause section (Con…</vt:lpstr>
      <vt:lpstr>The Clause section (Con…</vt:lpstr>
      <vt:lpstr>The Clause section (Con…</vt:lpstr>
      <vt:lpstr>The Clause section (Con…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shehroz</dc:creator>
  <cp:lastModifiedBy>NABRASS GULL</cp:lastModifiedBy>
  <cp:revision>5</cp:revision>
  <cp:lastPrinted>2022-02-10T17:05:03Z</cp:lastPrinted>
  <dcterms:created xsi:type="dcterms:W3CDTF">2021-12-30T11:23:55Z</dcterms:created>
  <dcterms:modified xsi:type="dcterms:W3CDTF">2022-02-10T17:05:42Z</dcterms:modified>
</cp:coreProperties>
</file>