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7"/>
  </p:notesMasterIdLst>
  <p:sldIdLst>
    <p:sldId id="257" r:id="rId2"/>
    <p:sldId id="258" r:id="rId3"/>
    <p:sldId id="259" r:id="rId4"/>
    <p:sldId id="260" r:id="rId5"/>
    <p:sldId id="3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360"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6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4" d="100"/>
          <a:sy n="74"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3681A0-3D09-B541-A1E3-0D7D826AC4B9}" type="datetimeFigureOut">
              <a:rPr lang="en-US" smtClean="0"/>
              <a:pPr/>
              <a:t>4/4/2022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892146-9E44-7E41-89E8-A9CDDAF886D4}" type="slidenum">
              <a:rPr lang="en-US" smtClean="0"/>
              <a:pPr/>
              <a:t>‹#›</a:t>
            </a:fld>
            <a:endParaRPr lang="en-US"/>
          </a:p>
        </p:txBody>
      </p:sp>
    </p:spTree>
    <p:extLst>
      <p:ext uri="{BB962C8B-B14F-4D97-AF65-F5344CB8AC3E}">
        <p14:creationId xmlns:p14="http://schemas.microsoft.com/office/powerpoint/2010/main" val="7653629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71684" name="Slide Number Placeholder 3"/>
          <p:cNvSpPr>
            <a:spLocks noGrp="1"/>
          </p:cNvSpPr>
          <p:nvPr>
            <p:ph type="sldNum" sz="quarter" idx="5"/>
          </p:nvPr>
        </p:nvSpPr>
        <p:spPr bwMode="auto">
          <a:noFill/>
          <a:ln>
            <a:miter lim="800000"/>
            <a:headEnd/>
            <a:tailEnd/>
          </a:ln>
        </p:spPr>
        <p:txBody>
          <a:bodyPr/>
          <a:lstStyle/>
          <a:p>
            <a:fld id="{4795DBB5-3BEB-104D-A617-047CD5B369C6}" type="slidenum">
              <a:rPr lang="en-US">
                <a:latin typeface="Calibri" charset="0"/>
              </a:rPr>
              <a:pPr/>
              <a:t>24</a:t>
            </a:fld>
            <a:endParaRPr lang="en-US">
              <a:latin typeface="Calibri" charset="0"/>
            </a:endParaRPr>
          </a:p>
        </p:txBody>
      </p:sp>
      <p:sp>
        <p:nvSpPr>
          <p:cNvPr id="37892" name="Header Placeholder 4"/>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endParaRPr lang="en-US" smtClean="0"/>
          </a:p>
        </p:txBody>
      </p:sp>
    </p:spTree>
    <p:extLst>
      <p:ext uri="{BB962C8B-B14F-4D97-AF65-F5344CB8AC3E}">
        <p14:creationId xmlns:p14="http://schemas.microsoft.com/office/powerpoint/2010/main" val="3920849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28DE41-F418-4247-87C1-3DC2441E6392}" type="datetimeFigureOut">
              <a:rPr lang="en-US" smtClean="0"/>
              <a:pPr/>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5670C-C4A6-F74A-A16B-3483A925640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28DE41-F418-4247-87C1-3DC2441E6392}" type="datetimeFigureOut">
              <a:rPr lang="en-US" smtClean="0"/>
              <a:pPr/>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5670C-C4A6-F74A-A16B-3483A925640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28DE41-F418-4247-87C1-3DC2441E6392}" type="datetimeFigureOut">
              <a:rPr lang="en-US" smtClean="0"/>
              <a:pPr/>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5670C-C4A6-F74A-A16B-3483A925640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28DE41-F418-4247-87C1-3DC2441E6392}" type="datetimeFigureOut">
              <a:rPr lang="en-US" smtClean="0"/>
              <a:pPr/>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5670C-C4A6-F74A-A16B-3483A925640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28DE41-F418-4247-87C1-3DC2441E6392}" type="datetimeFigureOut">
              <a:rPr lang="en-US" smtClean="0"/>
              <a:pPr/>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5670C-C4A6-F74A-A16B-3483A925640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28DE41-F418-4247-87C1-3DC2441E6392}" type="datetimeFigureOut">
              <a:rPr lang="en-US" smtClean="0"/>
              <a:pPr/>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45670C-C4A6-F74A-A16B-3483A925640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28DE41-F418-4247-87C1-3DC2441E6392}" type="datetimeFigureOut">
              <a:rPr lang="en-US" smtClean="0"/>
              <a:pPr/>
              <a:t>4/4/2022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45670C-C4A6-F74A-A16B-3483A925640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28DE41-F418-4247-87C1-3DC2441E6392}" type="datetimeFigureOut">
              <a:rPr lang="en-US" smtClean="0"/>
              <a:pPr/>
              <a:t>4/4/2022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45670C-C4A6-F74A-A16B-3483A925640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28DE41-F418-4247-87C1-3DC2441E6392}" type="datetimeFigureOut">
              <a:rPr lang="en-US" smtClean="0"/>
              <a:pPr/>
              <a:t>4/4/2022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45670C-C4A6-F74A-A16B-3483A925640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28DE41-F418-4247-87C1-3DC2441E6392}" type="datetimeFigureOut">
              <a:rPr lang="en-US" smtClean="0"/>
              <a:pPr/>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45670C-C4A6-F74A-A16B-3483A925640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28DE41-F418-4247-87C1-3DC2441E6392}" type="datetimeFigureOut">
              <a:rPr lang="en-US" smtClean="0"/>
              <a:pPr/>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45670C-C4A6-F74A-A16B-3483A925640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28DE41-F418-4247-87C1-3DC2441E6392}" type="datetimeFigureOut">
              <a:rPr lang="en-US" smtClean="0"/>
              <a:pPr/>
              <a:t>4/4/2022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45670C-C4A6-F74A-A16B-3483A925640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acg6415.wikispaces.com/file/view/USGCB-Settings-Major-Version-1.2.x.0.xls" TargetMode="External"/><Relationship Id="rId2" Type="http://schemas.openxmlformats.org/officeDocument/2006/relationships/hyperlink" Target="http://www.nist.gov/itl/csd/set/ncp.cfm" TargetMode="External"/><Relationship Id="rId1" Type="http://schemas.openxmlformats.org/officeDocument/2006/relationships/slideLayout" Target="../slideLayouts/slideLayout2.xml"/><Relationship Id="rId5" Type="http://schemas.openxmlformats.org/officeDocument/2006/relationships/hyperlink" Target="http://acg6415.wikispaces.com/file/view/CIS_Microsoft_Windows_7_Benchmark_v1.2.0.pdf" TargetMode="External"/><Relationship Id="rId4" Type="http://schemas.openxmlformats.org/officeDocument/2006/relationships/hyperlink" Target="http://www.cisecurity.org/"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hyperlink" Target="https://www.cloudflare.com/features-security" TargetMode="Externa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ncircle.com/swf/CCM-Video/"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image" Target="../media/image4.wmf"/></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www.youtube.com/watch?v=PmAqs_FVESw&amp;feature=player_embedded" TargetMode="Externa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internetcensus2012.bitbucket.org/paper.htm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www.sans.org/top25-software-error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metasploit.com/search.jsp?cx=009245545489775321519:zlrrcrpwkkq&amp;cof=FORID:10;NB:1&amp;ie=UTF-8&amp;q=buffer+overflow&amp;sa="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hyperlink" Target="http://mydebitcredit.com" TargetMode="External"/><Relationship Id="rId2" Type="http://schemas.openxmlformats.org/officeDocument/2006/relationships/hyperlink" Target="http://acg6415.wikispaces.com/file/view/MyDebitCredit.comHack.pdf"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hyperlink" Target="http://webdesigncode.com/complete-list-of-extensive-protect-wordpress-htaccess-hacks.html#more-265"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hyperlink" Target="http://www.mydebitcredit.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800" y="1143000"/>
            <a:ext cx="8686800" cy="914400"/>
          </a:xfrm>
          <a:prstGeom prst="round2DiagRect">
            <a:avLst/>
          </a:prstGeom>
          <a:solidFill>
            <a:schemeClr val="bg1">
              <a:alpha val="90000"/>
            </a:schemeClr>
          </a:solidFill>
          <a:extLst/>
        </p:spPr>
        <p:txBody>
          <a:bodyPr rtlCol="0">
            <a:normAutofit/>
          </a:bodyPr>
          <a:lstStyle/>
          <a:p>
            <a:pPr algn="r" eaLnBrk="1" fontAlgn="auto" hangingPunct="1">
              <a:spcAft>
                <a:spcPts val="0"/>
              </a:spcAft>
              <a:defRPr/>
            </a:pPr>
            <a:r>
              <a:rPr lang="en-US" sz="4800" b="1" dirty="0" smtClean="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Host Hardening</a:t>
            </a:r>
            <a:endParaRPr lang="en-US" sz="4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endParaRPr>
          </a:p>
        </p:txBody>
      </p:sp>
      <p:sp>
        <p:nvSpPr>
          <p:cNvPr id="3" name="Subtitle 2"/>
          <p:cNvSpPr>
            <a:spLocks noGrp="1"/>
          </p:cNvSpPr>
          <p:nvPr>
            <p:ph type="subTitle" idx="1"/>
          </p:nvPr>
        </p:nvSpPr>
        <p:spPr>
          <a:xfrm>
            <a:off x="5511800" y="2289175"/>
            <a:ext cx="3352800" cy="685800"/>
          </a:xfrm>
          <a:prstGeom prst="round2DiagRect">
            <a:avLst/>
          </a:prstGeom>
          <a:solidFill>
            <a:schemeClr val="bg1">
              <a:alpha val="90000"/>
            </a:schemeClr>
          </a:solidFill>
          <a:extLst/>
        </p:spPr>
        <p:txBody>
          <a:bodyPr rtlCol="0" anchor="ctr">
            <a:normAutofit/>
          </a:bodyPr>
          <a:lstStyle/>
          <a:p>
            <a:pPr algn="r" eaLnBrk="1" fontAlgn="auto" hangingPunct="1">
              <a:spcBef>
                <a:spcPct val="0"/>
              </a:spcBef>
              <a:spcAft>
                <a:spcPts val="0"/>
              </a:spcAft>
              <a:buFont typeface="Arial" pitchFamily="34" charset="0"/>
              <a:buNone/>
              <a:defRPr/>
            </a:pPr>
            <a:r>
              <a:rPr lang="en-US"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Chapter 7</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1"/>
          <p:cNvSpPr>
            <a:spLocks noGrp="1"/>
          </p:cNvSpPr>
          <p:nvPr>
            <p:ph idx="1"/>
          </p:nvPr>
        </p:nvSpPr>
        <p:spPr/>
        <p:txBody>
          <a:bodyPr>
            <a:normAutofit fontScale="92500" lnSpcReduction="20000"/>
          </a:bodyPr>
          <a:lstStyle/>
          <a:p>
            <a:pPr eaLnBrk="1" hangingPunct="1">
              <a:buFont typeface="Wingdings 3" pitchFamily="-84" charset="2"/>
              <a:buChar char=""/>
              <a:defRPr/>
            </a:pPr>
            <a:r>
              <a:rPr lang="en-US" dirty="0" smtClean="0">
                <a:ea typeface="+mn-ea"/>
                <a:cs typeface="+mn-cs"/>
              </a:rPr>
              <a:t>National Institute of Standards and Technology</a:t>
            </a:r>
          </a:p>
          <a:p>
            <a:pPr lvl="1" eaLnBrk="1" hangingPunct="1">
              <a:buFont typeface="Verdana" pitchFamily="-84" charset="0"/>
              <a:buChar char="◦"/>
              <a:defRPr/>
            </a:pPr>
            <a:r>
              <a:rPr lang="en-US" dirty="0" smtClean="0">
                <a:hlinkClick r:id="rId2"/>
              </a:rPr>
              <a:t>National Checklist Program</a:t>
            </a:r>
            <a:endParaRPr lang="en-US" dirty="0" smtClean="0"/>
          </a:p>
          <a:p>
            <a:pPr lvl="2" eaLnBrk="1" hangingPunct="1">
              <a:buFont typeface="Wingdings 2" pitchFamily="-84" charset="2"/>
              <a:buChar char=""/>
              <a:defRPr/>
            </a:pPr>
            <a:r>
              <a:rPr lang="en-US" dirty="0" smtClean="0"/>
              <a:t>“U.S. government repository of publicly available security checklists (or benchmarks) that provide detailed low level guidance on setting the security configuration of operating systems and applications.”</a:t>
            </a:r>
          </a:p>
          <a:p>
            <a:pPr lvl="2" eaLnBrk="1" hangingPunct="1">
              <a:buFont typeface="Wingdings 2" pitchFamily="-84" charset="2"/>
              <a:buChar char=""/>
              <a:defRPr/>
            </a:pPr>
            <a:r>
              <a:rPr lang="en-US" dirty="0" smtClean="0"/>
              <a:t>Example for </a:t>
            </a:r>
            <a:r>
              <a:rPr lang="en-US" dirty="0" smtClean="0">
                <a:hlinkClick r:id="rId3"/>
              </a:rPr>
              <a:t>Internet Explorer</a:t>
            </a:r>
            <a:r>
              <a:rPr lang="en-US" dirty="0" smtClean="0"/>
              <a:t>….</a:t>
            </a:r>
          </a:p>
          <a:p>
            <a:pPr lvl="1" eaLnBrk="1" hangingPunct="1">
              <a:buFont typeface="Verdana" pitchFamily="-84" charset="0"/>
              <a:buChar char="◦"/>
              <a:defRPr/>
            </a:pPr>
            <a:r>
              <a:rPr lang="en-US" dirty="0" smtClean="0">
                <a:hlinkClick r:id="rId4"/>
              </a:rPr>
              <a:t>Center for Internet Security</a:t>
            </a:r>
            <a:endParaRPr lang="en-US" dirty="0" smtClean="0"/>
          </a:p>
          <a:p>
            <a:pPr lvl="2" eaLnBrk="1" hangingPunct="1">
              <a:buFont typeface="Wingdings 2" pitchFamily="-84" charset="2"/>
              <a:buChar char=""/>
              <a:defRPr/>
            </a:pPr>
            <a:r>
              <a:rPr lang="en-US" dirty="0" smtClean="0"/>
              <a:t>“not-for-profit organization focused on enhancing the cyber security readiness and response of public and private sector entities, with a commitment to excellence through collaboration.”</a:t>
            </a:r>
          </a:p>
          <a:p>
            <a:pPr lvl="2" eaLnBrk="1" hangingPunct="1">
              <a:buFont typeface="Wingdings 2" pitchFamily="-84" charset="2"/>
              <a:buChar char=""/>
              <a:defRPr/>
            </a:pPr>
            <a:r>
              <a:rPr lang="en-US" dirty="0" smtClean="0"/>
              <a:t>Example for </a:t>
            </a:r>
            <a:r>
              <a:rPr lang="en-US" dirty="0" smtClean="0">
                <a:hlinkClick r:id="rId5"/>
              </a:rPr>
              <a:t>Windows 7</a:t>
            </a:r>
            <a:endParaRPr lang="en-US" dirty="0" smtClean="0"/>
          </a:p>
          <a:p>
            <a:pPr lvl="1" eaLnBrk="1" hangingPunct="1">
              <a:buFont typeface="Verdana" pitchFamily="-84" charset="0"/>
              <a:buChar char="◦"/>
              <a:defRPr/>
            </a:pPr>
            <a:endParaRPr lang="en-US" dirty="0" smtClean="0"/>
          </a:p>
        </p:txBody>
      </p:sp>
      <p:sp>
        <p:nvSpPr>
          <p:cNvPr id="3" name="Title 2"/>
          <p:cNvSpPr>
            <a:spLocks noGrp="1"/>
          </p:cNvSpPr>
          <p:nvPr>
            <p:ph type="title"/>
          </p:nvPr>
        </p:nvSpPr>
        <p:spPr/>
        <p:txBody>
          <a:bodyPr/>
          <a:lstStyle/>
          <a:p>
            <a:pPr eaLnBrk="1" hangingPunct="1">
              <a:defRPr/>
            </a:pPr>
            <a:r>
              <a:rPr lang="en-US" dirty="0" smtClean="0">
                <a:ea typeface="+mj-ea"/>
                <a:cs typeface="+mj-cs"/>
              </a:rPr>
              <a:t>Baseline Checklists</a:t>
            </a:r>
            <a:endParaRPr lang="en-US" dirty="0">
              <a:ea typeface="+mj-ea"/>
              <a:cs typeface="+mj-cs"/>
            </a:endParaRPr>
          </a:p>
        </p:txBody>
      </p:sp>
      <p:sp>
        <p:nvSpPr>
          <p:cNvPr id="39940" name="Footer Placeholder 3"/>
          <p:cNvSpPr>
            <a:spLocks noGrp="1"/>
          </p:cNvSpPr>
          <p:nvPr>
            <p:ph type="ftr" sz="quarter" idx="10"/>
          </p:nvPr>
        </p:nvSpPr>
        <p:spPr bwMode="auto">
          <a:noFill/>
          <a:ln>
            <a:miter lim="800000"/>
            <a:headEnd/>
            <a:tailEnd/>
          </a:ln>
        </p:spPr>
        <p:txBody>
          <a:bodyPr/>
          <a:lstStyle/>
          <a:p>
            <a:r>
              <a:rPr lang="en-US">
                <a:latin typeface="Lucida Sans Unicode" charset="0"/>
              </a:rPr>
              <a:t>Copyright Pearson Prentice-Hall 2010</a:t>
            </a:r>
          </a:p>
        </p:txBody>
      </p:sp>
      <p:sp>
        <p:nvSpPr>
          <p:cNvPr id="39941" name="Slide Number Placeholder 4"/>
          <p:cNvSpPr>
            <a:spLocks noGrp="1"/>
          </p:cNvSpPr>
          <p:nvPr>
            <p:ph type="sldNum" sz="quarter" idx="11"/>
          </p:nvPr>
        </p:nvSpPr>
        <p:spPr bwMode="auto">
          <a:noFill/>
          <a:ln>
            <a:miter lim="800000"/>
            <a:headEnd/>
            <a:tailEnd/>
          </a:ln>
        </p:spPr>
        <p:txBody>
          <a:bodyPr/>
          <a:lstStyle/>
          <a:p>
            <a:fld id="{CC6C8E22-DA24-244C-BA7F-FEC8E3266FC0}" type="slidenum">
              <a:rPr lang="en-US" smtClean="0">
                <a:latin typeface="Lucida Sans Unicode" charset="0"/>
              </a:rPr>
              <a:pPr/>
              <a:t>10</a:t>
            </a:fld>
            <a:endParaRPr lang="en-US" smtClean="0">
              <a:latin typeface="Lucida Sans Unicode"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228601"/>
            <a:ext cx="7313613" cy="1264024"/>
          </a:xfrm>
        </p:spPr>
        <p:txBody>
          <a:bodyPr>
            <a:normAutofit fontScale="90000"/>
            <a:sp3d extrusionH="12700">
              <a:extrusionClr>
                <a:schemeClr val="bg1"/>
              </a:extrusionClr>
            </a:sp3d>
          </a:bodyPr>
          <a:lstStyle/>
          <a:p>
            <a:pPr fontAlgn="auto">
              <a:spcAft>
                <a:spcPts val="0"/>
              </a:spcAft>
              <a:defRPr/>
            </a:pPr>
            <a:r>
              <a:rPr lang="en-US" dirty="0" smtClean="0">
                <a:ea typeface="+mj-ea"/>
                <a:cs typeface="+mj-cs"/>
              </a:rPr>
              <a:t>My Hack – </a:t>
            </a:r>
            <a:r>
              <a:rPr lang="en-US" dirty="0" err="1" smtClean="0">
                <a:ea typeface="+mj-ea"/>
                <a:cs typeface="+mj-cs"/>
              </a:rPr>
              <a:t>DreamHost</a:t>
            </a:r>
            <a:r>
              <a:rPr lang="en-US" dirty="0" smtClean="0">
                <a:ea typeface="+mj-ea"/>
                <a:cs typeface="+mj-cs"/>
              </a:rPr>
              <a:t> Response</a:t>
            </a:r>
            <a:endParaRPr lang="en-US" dirty="0">
              <a:ea typeface="+mj-ea"/>
              <a:cs typeface="+mj-cs"/>
            </a:endParaRPr>
          </a:p>
        </p:txBody>
      </p:sp>
      <p:sp>
        <p:nvSpPr>
          <p:cNvPr id="45058" name="Content Placeholder 1"/>
          <p:cNvSpPr>
            <a:spLocks noGrp="1"/>
          </p:cNvSpPr>
          <p:nvPr>
            <p:ph idx="1"/>
          </p:nvPr>
        </p:nvSpPr>
        <p:spPr>
          <a:xfrm>
            <a:off x="381000" y="1747838"/>
            <a:ext cx="8382000" cy="4303338"/>
          </a:xfrm>
        </p:spPr>
        <p:txBody>
          <a:bodyPr rtlCol="0">
            <a:normAutofit lnSpcReduction="10000"/>
            <a:scene3d>
              <a:camera prst="orthographicFront"/>
              <a:lightRig rig="chilly" dir="t"/>
            </a:scene3d>
            <a:sp3d extrusionH="6350">
              <a:extrusionClr>
                <a:schemeClr val="bg1"/>
              </a:extrusionClr>
            </a:sp3d>
          </a:bodyPr>
          <a:lstStyle/>
          <a:p>
            <a:pPr fontAlgn="auto">
              <a:spcAft>
                <a:spcPts val="0"/>
              </a:spcAft>
              <a:buFont typeface="Wingdings" pitchFamily="2" charset="2"/>
              <a:buChar char="l"/>
              <a:defRPr/>
            </a:pPr>
            <a:r>
              <a:rPr lang="en-US" dirty="0" smtClean="0">
                <a:ea typeface="+mn-ea"/>
                <a:cs typeface="+mn-cs"/>
              </a:rPr>
              <a:t>File/Directory Permissions</a:t>
            </a:r>
          </a:p>
          <a:p>
            <a:pPr lvl="1" fontAlgn="auto">
              <a:spcAft>
                <a:spcPts val="0"/>
              </a:spcAft>
              <a:buFont typeface="Wingdings" pitchFamily="2" charset="2"/>
              <a:buChar char="l"/>
              <a:defRPr/>
            </a:pPr>
            <a:r>
              <a:rPr lang="en-US" dirty="0" smtClean="0">
                <a:ea typeface="+mn-ea"/>
              </a:rPr>
              <a:t>When we've seen files that match that naming convention and size signature arise over the last couple of months, it is typically due to the folder that it resides in having insecure 777 permission settings that allow for the global writing of files by any user.  This means that if another user on the shared server is hacked, the attackers, if they scan for folders with this insecure setting can then place files in the folder , such as the above listed backdoor shell which they later hit via HTTP to inject a base64 encoded payload into your files.</a:t>
            </a:r>
          </a:p>
        </p:txBody>
      </p:sp>
      <p:sp>
        <p:nvSpPr>
          <p:cNvPr id="109572" name="Slide Number Placeholder 4"/>
          <p:cNvSpPr>
            <a:spLocks noGrp="1"/>
          </p:cNvSpPr>
          <p:nvPr>
            <p:ph type="sldNum" sz="quarter" idx="11"/>
          </p:nvPr>
        </p:nvSpPr>
        <p:spPr bwMode="auto">
          <a:xfrm>
            <a:off x="6553200" y="6226175"/>
            <a:ext cx="2133600" cy="277813"/>
          </a:xfrm>
          <a:solidFill>
            <a:schemeClr val="accent1">
              <a:alpha val="50195"/>
            </a:schemeClr>
          </a:solidFill>
          <a:ln>
            <a:miter lim="800000"/>
            <a:headEnd/>
            <a:tailEnd/>
          </a:ln>
        </p:spPr>
        <p:txBody>
          <a:bodyPr/>
          <a:lstStyle/>
          <a:p>
            <a:fld id="{CF6602C6-AE2D-C142-BAD4-731976B8C110}" type="slidenum">
              <a:rPr lang="en-US" sz="1000">
                <a:solidFill>
                  <a:schemeClr val="tx1"/>
                </a:solidFill>
                <a:latin typeface="Lucida Sans Unicode" charset="0"/>
              </a:rPr>
              <a:pPr/>
              <a:t>100</a:t>
            </a:fld>
            <a:endParaRPr lang="en-US" sz="1000">
              <a:solidFill>
                <a:schemeClr val="tx1"/>
              </a:solidFill>
              <a:latin typeface="Lucida Sans Unicode" charset="0"/>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228601"/>
            <a:ext cx="7313613" cy="1264024"/>
          </a:xfrm>
        </p:spPr>
        <p:txBody>
          <a:bodyPr>
            <a:sp3d extrusionH="12700">
              <a:extrusionClr>
                <a:schemeClr val="bg1"/>
              </a:extrusionClr>
            </a:sp3d>
          </a:bodyPr>
          <a:lstStyle/>
          <a:p>
            <a:pPr fontAlgn="auto">
              <a:spcAft>
                <a:spcPts val="0"/>
              </a:spcAft>
              <a:defRPr/>
            </a:pPr>
            <a:r>
              <a:rPr lang="en-US" dirty="0" smtClean="0">
                <a:ea typeface="+mj-ea"/>
                <a:cs typeface="+mj-cs"/>
              </a:rPr>
              <a:t>My Hack - Permissions</a:t>
            </a:r>
            <a:endParaRPr lang="en-US" dirty="0">
              <a:ea typeface="+mj-ea"/>
              <a:cs typeface="+mj-cs"/>
            </a:endParaRPr>
          </a:p>
        </p:txBody>
      </p:sp>
      <p:pic>
        <p:nvPicPr>
          <p:cNvPr id="110595" name="Content Placeholder 5" descr="Permissions_Old.png"/>
          <p:cNvPicPr>
            <a:picLocks noGrp="1" noChangeAspect="1"/>
          </p:cNvPicPr>
          <p:nvPr>
            <p:ph idx="1"/>
          </p:nvPr>
        </p:nvPicPr>
        <p:blipFill>
          <a:blip r:embed="rId2"/>
          <a:srcRect t="-5089" b="-5089"/>
          <a:stretch>
            <a:fillRect/>
          </a:stretch>
        </p:blipFill>
        <p:spPr/>
      </p:pic>
      <p:sp>
        <p:nvSpPr>
          <p:cNvPr id="110596" name="Slide Number Placeholder 4"/>
          <p:cNvSpPr>
            <a:spLocks noGrp="1"/>
          </p:cNvSpPr>
          <p:nvPr>
            <p:ph type="sldNum" sz="quarter" idx="11"/>
          </p:nvPr>
        </p:nvSpPr>
        <p:spPr bwMode="auto">
          <a:xfrm>
            <a:off x="6553200" y="6226175"/>
            <a:ext cx="2133600" cy="277813"/>
          </a:xfrm>
          <a:solidFill>
            <a:schemeClr val="accent1">
              <a:alpha val="50195"/>
            </a:schemeClr>
          </a:solidFill>
          <a:ln>
            <a:miter lim="800000"/>
            <a:headEnd/>
            <a:tailEnd/>
          </a:ln>
        </p:spPr>
        <p:txBody>
          <a:bodyPr/>
          <a:lstStyle/>
          <a:p>
            <a:fld id="{01B774FB-7EDD-4347-9839-505FD3A8BDF4}" type="slidenum">
              <a:rPr lang="en-US" sz="1000">
                <a:solidFill>
                  <a:schemeClr val="tx1"/>
                </a:solidFill>
                <a:latin typeface="Lucida Sans Unicode" charset="0"/>
              </a:rPr>
              <a:pPr/>
              <a:t>101</a:t>
            </a:fld>
            <a:endParaRPr lang="en-US" sz="1000">
              <a:solidFill>
                <a:schemeClr val="tx1"/>
              </a:solidFill>
              <a:latin typeface="Lucida Sans Unicode" charset="0"/>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228601"/>
            <a:ext cx="7313613" cy="1264024"/>
          </a:xfrm>
        </p:spPr>
        <p:txBody>
          <a:bodyPr>
            <a:sp3d extrusionH="12700">
              <a:extrusionClr>
                <a:schemeClr val="bg1"/>
              </a:extrusionClr>
            </a:sp3d>
          </a:bodyPr>
          <a:lstStyle/>
          <a:p>
            <a:pPr fontAlgn="auto">
              <a:spcAft>
                <a:spcPts val="0"/>
              </a:spcAft>
              <a:defRPr/>
            </a:pPr>
            <a:r>
              <a:rPr lang="en-US" dirty="0" smtClean="0">
                <a:ea typeface="+mj-ea"/>
                <a:cs typeface="+mj-cs"/>
              </a:rPr>
              <a:t>My Hack - Permissions</a:t>
            </a:r>
            <a:endParaRPr lang="en-US" dirty="0">
              <a:ea typeface="+mj-ea"/>
              <a:cs typeface="+mj-cs"/>
            </a:endParaRPr>
          </a:p>
        </p:txBody>
      </p:sp>
      <p:pic>
        <p:nvPicPr>
          <p:cNvPr id="111619" name="Content Placeholder 5" descr="Permissions_New.png"/>
          <p:cNvPicPr>
            <a:picLocks noGrp="1" noChangeAspect="1"/>
          </p:cNvPicPr>
          <p:nvPr>
            <p:ph idx="1"/>
          </p:nvPr>
        </p:nvPicPr>
        <p:blipFill>
          <a:blip r:embed="rId2"/>
          <a:srcRect t="-5089" b="-5089"/>
          <a:stretch>
            <a:fillRect/>
          </a:stretch>
        </p:blipFill>
        <p:spPr/>
      </p:pic>
      <p:sp>
        <p:nvSpPr>
          <p:cNvPr id="111620" name="Slide Number Placeholder 4"/>
          <p:cNvSpPr>
            <a:spLocks noGrp="1"/>
          </p:cNvSpPr>
          <p:nvPr>
            <p:ph type="sldNum" sz="quarter" idx="11"/>
          </p:nvPr>
        </p:nvSpPr>
        <p:spPr bwMode="auto">
          <a:xfrm>
            <a:off x="6553200" y="6226175"/>
            <a:ext cx="2133600" cy="277813"/>
          </a:xfrm>
          <a:solidFill>
            <a:schemeClr val="accent1">
              <a:alpha val="50195"/>
            </a:schemeClr>
          </a:solidFill>
          <a:ln>
            <a:miter lim="800000"/>
            <a:headEnd/>
            <a:tailEnd/>
          </a:ln>
        </p:spPr>
        <p:txBody>
          <a:bodyPr/>
          <a:lstStyle/>
          <a:p>
            <a:fld id="{C6BBF1AD-73A2-D044-BF6B-17E3245B4143}" type="slidenum">
              <a:rPr lang="en-US" sz="1000">
                <a:solidFill>
                  <a:schemeClr val="tx1"/>
                </a:solidFill>
                <a:latin typeface="Lucida Sans Unicode" charset="0"/>
              </a:rPr>
              <a:pPr/>
              <a:t>102</a:t>
            </a:fld>
            <a:endParaRPr lang="en-US" sz="1000">
              <a:solidFill>
                <a:schemeClr val="tx1"/>
              </a:solidFill>
              <a:latin typeface="Lucida Sans Unicode"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563562"/>
          </a:xfrm>
        </p:spPr>
        <p:txBody>
          <a:bodyPr>
            <a:normAutofit fontScale="90000"/>
            <a:sp3d extrusionH="12700">
              <a:extrusionClr>
                <a:schemeClr val="bg1"/>
              </a:extrusionClr>
            </a:sp3d>
          </a:bodyPr>
          <a:lstStyle/>
          <a:p>
            <a:pPr fontAlgn="auto">
              <a:spcAft>
                <a:spcPts val="0"/>
              </a:spcAft>
              <a:defRPr/>
            </a:pPr>
            <a:r>
              <a:rPr lang="en-US" dirty="0" smtClean="0">
                <a:ea typeface="+mj-ea"/>
                <a:cs typeface="+mj-cs"/>
              </a:rPr>
              <a:t>My Hack – I’m still not done</a:t>
            </a:r>
            <a:endParaRPr lang="en-US" dirty="0">
              <a:ea typeface="+mj-ea"/>
              <a:cs typeface="+mj-cs"/>
            </a:endParaRPr>
          </a:p>
        </p:txBody>
      </p:sp>
      <p:pic>
        <p:nvPicPr>
          <p:cNvPr id="112643" name="Content Placeholder 5" descr="HackerCode.png"/>
          <p:cNvPicPr>
            <a:picLocks noGrp="1" noChangeAspect="1"/>
          </p:cNvPicPr>
          <p:nvPr>
            <p:ph idx="1"/>
          </p:nvPr>
        </p:nvPicPr>
        <p:blipFill>
          <a:blip r:embed="rId2"/>
          <a:srcRect l="-24783" r="-24783"/>
          <a:stretch>
            <a:fillRect/>
          </a:stretch>
        </p:blipFill>
        <p:spPr>
          <a:xfrm>
            <a:off x="-434975" y="990600"/>
            <a:ext cx="9578975" cy="5267325"/>
          </a:xfrm>
        </p:spPr>
      </p:pic>
      <p:sp>
        <p:nvSpPr>
          <p:cNvPr id="112644" name="Slide Number Placeholder 4"/>
          <p:cNvSpPr>
            <a:spLocks noGrp="1"/>
          </p:cNvSpPr>
          <p:nvPr>
            <p:ph type="sldNum" sz="quarter" idx="11"/>
          </p:nvPr>
        </p:nvSpPr>
        <p:spPr bwMode="auto">
          <a:xfrm>
            <a:off x="6553200" y="6226175"/>
            <a:ext cx="2133600" cy="277813"/>
          </a:xfrm>
          <a:solidFill>
            <a:schemeClr val="accent1">
              <a:alpha val="50195"/>
            </a:schemeClr>
          </a:solidFill>
          <a:ln>
            <a:miter lim="800000"/>
            <a:headEnd/>
            <a:tailEnd/>
          </a:ln>
        </p:spPr>
        <p:txBody>
          <a:bodyPr/>
          <a:lstStyle/>
          <a:p>
            <a:fld id="{386AA2C6-DFDB-5D46-84A7-EEFCC382655B}" type="slidenum">
              <a:rPr lang="en-US" sz="1000">
                <a:solidFill>
                  <a:schemeClr val="tx1"/>
                </a:solidFill>
                <a:latin typeface="Lucida Sans Unicode" charset="0"/>
              </a:rPr>
              <a:pPr/>
              <a:t>103</a:t>
            </a:fld>
            <a:endParaRPr lang="en-US" sz="1000">
              <a:solidFill>
                <a:schemeClr val="tx1"/>
              </a:solidFill>
              <a:latin typeface="Lucida Sans Unicode"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Content Placeholder 1"/>
          <p:cNvSpPr>
            <a:spLocks noGrp="1"/>
          </p:cNvSpPr>
          <p:nvPr>
            <p:ph idx="1"/>
          </p:nvPr>
        </p:nvSpPr>
        <p:spPr/>
        <p:txBody>
          <a:bodyPr/>
          <a:lstStyle/>
          <a:p>
            <a:r>
              <a:rPr lang="en-US" smtClean="0">
                <a:hlinkClick r:id="rId2"/>
              </a:rPr>
              <a:t>CloudFlare</a:t>
            </a:r>
            <a:endParaRPr lang="en-US" smtClean="0"/>
          </a:p>
          <a:p>
            <a:pPr lvl="1"/>
            <a:r>
              <a:rPr lang="en-US" smtClean="0">
                <a:ea typeface="ＭＳ Ｐゴシック" charset="-128"/>
              </a:rPr>
              <a:t>“CloudFlare leverages the knowledge of a diverse community of websites to power a new type of security service. Online threats range from nuisances like comment spam and excessive bot crawling to malicious attacks like SQL injection and denial of service (DOS) attacks. CloudFlare provides security protection against all of these types of threats and more to keep your website safe.”</a:t>
            </a:r>
          </a:p>
        </p:txBody>
      </p:sp>
      <p:sp>
        <p:nvSpPr>
          <p:cNvPr id="3" name="Title 2"/>
          <p:cNvSpPr>
            <a:spLocks noGrp="1"/>
          </p:cNvSpPr>
          <p:nvPr>
            <p:ph type="title"/>
          </p:nvPr>
        </p:nvSpPr>
        <p:spPr/>
        <p:txBody>
          <a:bodyPr/>
          <a:lstStyle/>
          <a:p>
            <a:pPr>
              <a:defRPr/>
            </a:pPr>
            <a:r>
              <a:rPr lang="en-US" dirty="0" smtClean="0">
                <a:ea typeface="+mj-ea"/>
                <a:cs typeface="+mj-cs"/>
              </a:rPr>
              <a:t>And…</a:t>
            </a:r>
            <a:endParaRPr lang="en-US" dirty="0">
              <a:ea typeface="+mj-ea"/>
              <a:cs typeface="+mj-cs"/>
            </a:endParaRPr>
          </a:p>
        </p:txBody>
      </p:sp>
      <p:sp>
        <p:nvSpPr>
          <p:cNvPr id="113668" name="Footer Placeholder 3"/>
          <p:cNvSpPr>
            <a:spLocks noGrp="1"/>
          </p:cNvSpPr>
          <p:nvPr>
            <p:ph type="ftr" sz="quarter" idx="10"/>
          </p:nvPr>
        </p:nvSpPr>
        <p:spPr bwMode="auto">
          <a:noFill/>
          <a:ln>
            <a:miter lim="800000"/>
            <a:headEnd/>
            <a:tailEnd/>
          </a:ln>
        </p:spPr>
        <p:txBody>
          <a:bodyPr/>
          <a:lstStyle/>
          <a:p>
            <a:r>
              <a:rPr lang="en-US" smtClean="0">
                <a:latin typeface="Lucida Sans Unicode" charset="0"/>
              </a:rPr>
              <a:t>Copyright Pearson Prentice-Hall 2010</a:t>
            </a:r>
          </a:p>
        </p:txBody>
      </p:sp>
      <p:sp>
        <p:nvSpPr>
          <p:cNvPr id="113669" name="Slide Number Placeholder 4"/>
          <p:cNvSpPr>
            <a:spLocks noGrp="1"/>
          </p:cNvSpPr>
          <p:nvPr>
            <p:ph type="sldNum" sz="quarter" idx="11"/>
          </p:nvPr>
        </p:nvSpPr>
        <p:spPr bwMode="auto">
          <a:noFill/>
          <a:ln>
            <a:miter lim="800000"/>
            <a:headEnd/>
            <a:tailEnd/>
          </a:ln>
        </p:spPr>
        <p:txBody>
          <a:bodyPr/>
          <a:lstStyle/>
          <a:p>
            <a:fld id="{D824139D-FEB2-0140-95FE-96A9E4947D2A}" type="slidenum">
              <a:rPr lang="en-US" smtClean="0">
                <a:latin typeface="Lucida Sans Unicode" charset="0"/>
              </a:rPr>
              <a:pPr/>
              <a:t>104</a:t>
            </a:fld>
            <a:endParaRPr lang="en-US" smtClean="0">
              <a:latin typeface="Lucida Sans Unicode"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Content Placeholder 1"/>
          <p:cNvSpPr>
            <a:spLocks noGrp="1"/>
          </p:cNvSpPr>
          <p:nvPr>
            <p:ph idx="1"/>
          </p:nvPr>
        </p:nvSpPr>
        <p:spPr/>
        <p:txBody>
          <a:bodyPr/>
          <a:lstStyle/>
          <a:p>
            <a:r>
              <a:rPr lang="en-US" smtClean="0"/>
              <a:t>Chapter 7 – Operating Systems / Hosts</a:t>
            </a:r>
          </a:p>
          <a:p>
            <a:r>
              <a:rPr lang="en-US" smtClean="0"/>
              <a:t>Chapter 8 – Applications</a:t>
            </a:r>
          </a:p>
          <a:p>
            <a:r>
              <a:rPr lang="en-US" smtClean="0"/>
              <a:t>Chapter 9 – Data</a:t>
            </a:r>
          </a:p>
          <a:p>
            <a:r>
              <a:rPr lang="en-US" smtClean="0"/>
              <a:t>But social networks connect us with everything….</a:t>
            </a:r>
          </a:p>
          <a:p>
            <a:r>
              <a:rPr lang="en-US" smtClean="0"/>
              <a:t>Permissions</a:t>
            </a:r>
          </a:p>
        </p:txBody>
      </p:sp>
      <p:sp>
        <p:nvSpPr>
          <p:cNvPr id="3" name="Title 2"/>
          <p:cNvSpPr>
            <a:spLocks noGrp="1"/>
          </p:cNvSpPr>
          <p:nvPr>
            <p:ph type="title"/>
          </p:nvPr>
        </p:nvSpPr>
        <p:spPr/>
        <p:txBody>
          <a:bodyPr/>
          <a:lstStyle/>
          <a:p>
            <a:pPr>
              <a:defRPr/>
            </a:pPr>
            <a:r>
              <a:rPr lang="en-US" dirty="0" smtClean="0">
                <a:ea typeface="+mj-ea"/>
                <a:cs typeface="+mj-cs"/>
              </a:rPr>
              <a:t>It’s more than you think…</a:t>
            </a:r>
            <a:endParaRPr lang="en-US" dirty="0">
              <a:ea typeface="+mj-ea"/>
              <a:cs typeface="+mj-cs"/>
            </a:endParaRPr>
          </a:p>
        </p:txBody>
      </p:sp>
      <p:sp>
        <p:nvSpPr>
          <p:cNvPr id="114692" name="Footer Placeholder 3"/>
          <p:cNvSpPr>
            <a:spLocks noGrp="1"/>
          </p:cNvSpPr>
          <p:nvPr>
            <p:ph type="ftr" sz="quarter" idx="10"/>
          </p:nvPr>
        </p:nvSpPr>
        <p:spPr bwMode="auto">
          <a:noFill/>
          <a:ln>
            <a:miter lim="800000"/>
            <a:headEnd/>
            <a:tailEnd/>
          </a:ln>
        </p:spPr>
        <p:txBody>
          <a:bodyPr/>
          <a:lstStyle/>
          <a:p>
            <a:r>
              <a:rPr lang="en-US" smtClean="0">
                <a:latin typeface="Lucida Sans Unicode" charset="0"/>
              </a:rPr>
              <a:t>Copyright Pearson Prentice-Hall 2010</a:t>
            </a:r>
          </a:p>
        </p:txBody>
      </p:sp>
      <p:sp>
        <p:nvSpPr>
          <p:cNvPr id="114693" name="Slide Number Placeholder 4"/>
          <p:cNvSpPr>
            <a:spLocks noGrp="1"/>
          </p:cNvSpPr>
          <p:nvPr>
            <p:ph type="sldNum" sz="quarter" idx="11"/>
          </p:nvPr>
        </p:nvSpPr>
        <p:spPr bwMode="auto">
          <a:noFill/>
          <a:ln>
            <a:miter lim="800000"/>
            <a:headEnd/>
            <a:tailEnd/>
          </a:ln>
        </p:spPr>
        <p:txBody>
          <a:bodyPr/>
          <a:lstStyle/>
          <a:p>
            <a:fld id="{7B5ED91D-F6D4-6B4A-ADC4-27FC9200B07D}" type="slidenum">
              <a:rPr lang="en-US" smtClean="0">
                <a:latin typeface="Lucida Sans Unicode" charset="0"/>
              </a:rPr>
              <a:pPr/>
              <a:t>105</a:t>
            </a:fld>
            <a:endParaRPr lang="en-US" smtClean="0">
              <a:latin typeface="Lucida Sans Unicode"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eaLnBrk="1" hangingPunct="1">
              <a:buFont typeface="Wingdings 3" pitchFamily="-84" charset="2"/>
              <a:buChar char=""/>
              <a:defRPr/>
            </a:pPr>
            <a:r>
              <a:rPr lang="en-US" dirty="0" smtClean="0">
                <a:ea typeface="+mn-ea"/>
                <a:cs typeface="+mn-cs"/>
              </a:rPr>
              <a:t>Could you imagine how long it would take for that IE checklist to be done/confirmed?</a:t>
            </a:r>
          </a:p>
          <a:p>
            <a:pPr eaLnBrk="1" hangingPunct="1">
              <a:buFont typeface="Wingdings 3" pitchFamily="-84" charset="2"/>
              <a:buChar char=""/>
              <a:defRPr/>
            </a:pPr>
            <a:r>
              <a:rPr lang="en-US" dirty="0" smtClean="0">
                <a:ea typeface="+mn-ea"/>
                <a:cs typeface="+mn-cs"/>
              </a:rPr>
              <a:t>Can this process be automated?</a:t>
            </a:r>
          </a:p>
          <a:p>
            <a:pPr eaLnBrk="1" hangingPunct="1">
              <a:buFont typeface="Wingdings 3" pitchFamily="-84" charset="2"/>
              <a:buChar char=""/>
              <a:defRPr/>
            </a:pPr>
            <a:r>
              <a:rPr lang="en-US" dirty="0" smtClean="0">
                <a:ea typeface="+mn-ea"/>
                <a:cs typeface="+mn-cs"/>
              </a:rPr>
              <a:t>Security Content Automation Protocol (SCAP)</a:t>
            </a:r>
          </a:p>
          <a:p>
            <a:pPr lvl="1" eaLnBrk="1" hangingPunct="1">
              <a:buFont typeface="Verdana" pitchFamily="-84" charset="0"/>
              <a:buChar char="◦"/>
              <a:defRPr/>
            </a:pPr>
            <a:r>
              <a:rPr lang="en-US" dirty="0" smtClean="0"/>
              <a:t>“(SP) 800-126, is ―a suite of specifications that standardize the format and nomenclature by which security software products communicate software flaw and security configuration information.”</a:t>
            </a:r>
          </a:p>
          <a:p>
            <a:pPr lvl="2" eaLnBrk="1" hangingPunct="1">
              <a:buFont typeface="Wingdings 2" pitchFamily="-84" charset="2"/>
              <a:buChar char=""/>
              <a:defRPr/>
            </a:pPr>
            <a:r>
              <a:rPr lang="en-US" dirty="0" smtClean="0"/>
              <a:t>automatically verifying the installation of patches</a:t>
            </a:r>
          </a:p>
          <a:p>
            <a:pPr lvl="2" eaLnBrk="1" hangingPunct="1">
              <a:buFont typeface="Wingdings 2" pitchFamily="-84" charset="2"/>
              <a:buChar char=""/>
              <a:defRPr/>
            </a:pPr>
            <a:r>
              <a:rPr lang="en-US" dirty="0" smtClean="0"/>
              <a:t>checking system security configuration settings</a:t>
            </a:r>
          </a:p>
          <a:p>
            <a:pPr lvl="2" eaLnBrk="1" hangingPunct="1">
              <a:buFont typeface="Wingdings 2" pitchFamily="-84" charset="2"/>
              <a:buChar char=""/>
              <a:defRPr/>
            </a:pPr>
            <a:r>
              <a:rPr lang="en-US" dirty="0" smtClean="0"/>
              <a:t>examining systems for signs of compromise</a:t>
            </a:r>
          </a:p>
          <a:p>
            <a:pPr lvl="2" eaLnBrk="1" hangingPunct="1">
              <a:buFont typeface="Wingdings 2" pitchFamily="-84" charset="2"/>
              <a:buChar char=""/>
              <a:defRPr/>
            </a:pPr>
            <a:endParaRPr lang="en-US" dirty="0" smtClean="0"/>
          </a:p>
        </p:txBody>
      </p:sp>
      <p:sp>
        <p:nvSpPr>
          <p:cNvPr id="3" name="Title 2"/>
          <p:cNvSpPr>
            <a:spLocks noGrp="1"/>
          </p:cNvSpPr>
          <p:nvPr>
            <p:ph type="title"/>
          </p:nvPr>
        </p:nvSpPr>
        <p:spPr/>
        <p:txBody>
          <a:bodyPr/>
          <a:lstStyle/>
          <a:p>
            <a:pPr eaLnBrk="1" hangingPunct="1">
              <a:defRPr/>
            </a:pPr>
            <a:r>
              <a:rPr lang="en-US" dirty="0" smtClean="0">
                <a:ea typeface="+mj-ea"/>
                <a:cs typeface="+mj-cs"/>
              </a:rPr>
              <a:t>Checklists are good but….</a:t>
            </a:r>
            <a:endParaRPr lang="en-US" dirty="0">
              <a:ea typeface="+mj-ea"/>
              <a:cs typeface="+mj-cs"/>
            </a:endParaRPr>
          </a:p>
        </p:txBody>
      </p:sp>
      <p:sp>
        <p:nvSpPr>
          <p:cNvPr id="40964" name="Footer Placeholder 3"/>
          <p:cNvSpPr>
            <a:spLocks noGrp="1"/>
          </p:cNvSpPr>
          <p:nvPr>
            <p:ph type="ftr" sz="quarter" idx="10"/>
          </p:nvPr>
        </p:nvSpPr>
        <p:spPr bwMode="auto">
          <a:noFill/>
          <a:ln>
            <a:miter lim="800000"/>
            <a:headEnd/>
            <a:tailEnd/>
          </a:ln>
        </p:spPr>
        <p:txBody>
          <a:bodyPr/>
          <a:lstStyle/>
          <a:p>
            <a:r>
              <a:rPr lang="en-US">
                <a:latin typeface="Lucida Sans Unicode" charset="0"/>
              </a:rPr>
              <a:t>Copyright Pearson Prentice-Hall 2010</a:t>
            </a:r>
          </a:p>
        </p:txBody>
      </p:sp>
      <p:sp>
        <p:nvSpPr>
          <p:cNvPr id="40965" name="Slide Number Placeholder 4"/>
          <p:cNvSpPr>
            <a:spLocks noGrp="1"/>
          </p:cNvSpPr>
          <p:nvPr>
            <p:ph type="sldNum" sz="quarter" idx="11"/>
          </p:nvPr>
        </p:nvSpPr>
        <p:spPr bwMode="auto">
          <a:noFill/>
          <a:ln>
            <a:miter lim="800000"/>
            <a:headEnd/>
            <a:tailEnd/>
          </a:ln>
        </p:spPr>
        <p:txBody>
          <a:bodyPr/>
          <a:lstStyle/>
          <a:p>
            <a:fld id="{69DF0B02-5147-ED48-A4CC-4DC96BC734B3}" type="slidenum">
              <a:rPr lang="en-US" smtClean="0">
                <a:latin typeface="Lucida Sans Unicode" charset="0"/>
              </a:rPr>
              <a:pPr/>
              <a:t>11</a:t>
            </a:fld>
            <a:endParaRPr lang="en-US" smtClean="0">
              <a:latin typeface="Lucida Sans Unicode"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eaLnBrk="1" hangingPunct="1">
              <a:buFont typeface="Wingdings 3" pitchFamily="-84" charset="2"/>
              <a:buChar char=""/>
              <a:defRPr/>
            </a:pPr>
            <a:r>
              <a:rPr lang="en-US" dirty="0" smtClean="0">
                <a:ea typeface="+mn-ea"/>
                <a:cs typeface="+mn-cs"/>
              </a:rPr>
              <a:t>Organizations should use SCAP expressed checklists</a:t>
            </a:r>
          </a:p>
          <a:p>
            <a:pPr lvl="1" eaLnBrk="1" hangingPunct="1">
              <a:buFont typeface="Verdana" pitchFamily="-84" charset="0"/>
              <a:buChar char="◦"/>
              <a:defRPr/>
            </a:pPr>
            <a:r>
              <a:rPr lang="en-US" dirty="0" smtClean="0"/>
              <a:t>documents desired security configuration settings, installed patches, and other system security elements in a standardized format</a:t>
            </a:r>
          </a:p>
          <a:p>
            <a:pPr eaLnBrk="1" hangingPunct="1">
              <a:buFont typeface="Wingdings 3" pitchFamily="-84" charset="2"/>
              <a:buChar char=""/>
              <a:defRPr/>
            </a:pPr>
            <a:r>
              <a:rPr lang="en-US" dirty="0" smtClean="0">
                <a:ea typeface="+mn-ea"/>
                <a:cs typeface="+mn-cs"/>
              </a:rPr>
              <a:t>SCAP can be used to demonstrate compliance</a:t>
            </a:r>
          </a:p>
          <a:p>
            <a:pPr lvl="1" eaLnBrk="1" hangingPunct="1">
              <a:buFont typeface="Verdana" pitchFamily="-84" charset="0"/>
              <a:buChar char="◦"/>
              <a:defRPr/>
            </a:pPr>
            <a:r>
              <a:rPr lang="en-US" dirty="0" smtClean="0"/>
              <a:t>SCAP has been mapped to FISMA</a:t>
            </a:r>
          </a:p>
          <a:p>
            <a:pPr eaLnBrk="1" hangingPunct="1">
              <a:buFont typeface="Wingdings 3" pitchFamily="-84" charset="2"/>
              <a:buChar char=""/>
              <a:defRPr/>
            </a:pPr>
            <a:r>
              <a:rPr lang="en-US" dirty="0" smtClean="0">
                <a:ea typeface="+mn-ea"/>
                <a:cs typeface="+mn-cs"/>
              </a:rPr>
              <a:t>Use standard SCAP enumerations</a:t>
            </a:r>
          </a:p>
          <a:p>
            <a:pPr lvl="1" eaLnBrk="1" hangingPunct="1">
              <a:buFont typeface="Verdana" pitchFamily="-84" charset="0"/>
              <a:buChar char="◦"/>
              <a:defRPr/>
            </a:pPr>
            <a:r>
              <a:rPr lang="en-US" dirty="0" smtClean="0"/>
              <a:t>Common Vulnerabilities and Exposures (CVE)</a:t>
            </a:r>
          </a:p>
          <a:p>
            <a:pPr lvl="1" eaLnBrk="1" hangingPunct="1">
              <a:buFont typeface="Verdana" pitchFamily="-84" charset="0"/>
              <a:buChar char="◦"/>
              <a:defRPr/>
            </a:pPr>
            <a:r>
              <a:rPr lang="en-US" dirty="0" smtClean="0"/>
              <a:t>Common Configuration Enumeration (CCE)</a:t>
            </a:r>
          </a:p>
          <a:p>
            <a:pPr lvl="1" eaLnBrk="1" hangingPunct="1">
              <a:buFont typeface="Verdana" pitchFamily="-84" charset="0"/>
              <a:buChar char="◦"/>
              <a:defRPr/>
            </a:pPr>
            <a:r>
              <a:rPr lang="en-US" dirty="0" smtClean="0"/>
              <a:t>Common Platform Enumeration (CPE)</a:t>
            </a:r>
          </a:p>
          <a:p>
            <a:pPr eaLnBrk="1" hangingPunct="1">
              <a:buFont typeface="Wingdings 3" pitchFamily="-84" charset="2"/>
              <a:buChar char=""/>
              <a:defRPr/>
            </a:pPr>
            <a:r>
              <a:rPr lang="en-US" dirty="0" smtClean="0">
                <a:ea typeface="+mn-ea"/>
                <a:cs typeface="+mn-cs"/>
              </a:rPr>
              <a:t>Use SCAP for vulnerability testing and scoring</a:t>
            </a:r>
          </a:p>
          <a:p>
            <a:pPr lvl="1" eaLnBrk="1" hangingPunct="1">
              <a:buFont typeface="Verdana" pitchFamily="-84" charset="0"/>
              <a:buChar char="◦"/>
              <a:defRPr/>
            </a:pPr>
            <a:r>
              <a:rPr lang="en-US" dirty="0" smtClean="0"/>
              <a:t>Provides repeatable measures that can be compared over time</a:t>
            </a:r>
          </a:p>
          <a:p>
            <a:pPr eaLnBrk="1" hangingPunct="1">
              <a:buFont typeface="Wingdings 3" pitchFamily="-84" charset="2"/>
              <a:buChar char=""/>
              <a:defRPr/>
            </a:pPr>
            <a:r>
              <a:rPr lang="en-US" dirty="0" smtClean="0">
                <a:ea typeface="+mn-ea"/>
                <a:cs typeface="+mn-cs"/>
              </a:rPr>
              <a:t>Use SCAP validated products</a:t>
            </a:r>
          </a:p>
          <a:p>
            <a:pPr lvl="1" eaLnBrk="1" hangingPunct="1">
              <a:buFont typeface="Verdana" pitchFamily="-84" charset="0"/>
              <a:buChar char="◦"/>
              <a:defRPr/>
            </a:pPr>
            <a:r>
              <a:rPr lang="en-US" dirty="0" err="1" smtClean="0">
                <a:hlinkClick r:id="rId2"/>
              </a:rPr>
              <a:t>nCircle</a:t>
            </a:r>
            <a:r>
              <a:rPr lang="en-US" dirty="0" smtClean="0">
                <a:hlinkClick r:id="rId2"/>
              </a:rPr>
              <a:t> Configuration Compliance Manager</a:t>
            </a:r>
            <a:endParaRPr lang="en-US" dirty="0" smtClean="0"/>
          </a:p>
          <a:p>
            <a:pPr eaLnBrk="1" hangingPunct="1">
              <a:buFont typeface="Wingdings 3" pitchFamily="-84" charset="2"/>
              <a:buChar char=""/>
              <a:defRPr/>
            </a:pPr>
            <a:r>
              <a:rPr lang="en-US" dirty="0" smtClean="0">
                <a:ea typeface="+mn-ea"/>
                <a:cs typeface="+mn-cs"/>
              </a:rPr>
              <a:t>Vendors should adopt SCAP</a:t>
            </a:r>
          </a:p>
          <a:p>
            <a:pPr lvl="1" eaLnBrk="1" hangingPunct="1">
              <a:buFont typeface="Verdana" pitchFamily="-84" charset="0"/>
              <a:buChar char="◦"/>
              <a:defRPr/>
            </a:pPr>
            <a:endParaRPr lang="en-US" dirty="0" smtClean="0"/>
          </a:p>
          <a:p>
            <a:pPr lvl="1" eaLnBrk="1" hangingPunct="1">
              <a:buFont typeface="Verdana" pitchFamily="-84" charset="0"/>
              <a:buChar char="◦"/>
              <a:defRPr/>
            </a:pPr>
            <a:endParaRPr lang="en-US" dirty="0" smtClean="0"/>
          </a:p>
          <a:p>
            <a:pPr eaLnBrk="1" hangingPunct="1">
              <a:buFont typeface="Wingdings 3" pitchFamily="-84" charset="2"/>
              <a:buChar char=""/>
              <a:defRPr/>
            </a:pPr>
            <a:endParaRPr lang="en-US" dirty="0">
              <a:ea typeface="+mn-ea"/>
              <a:cs typeface="+mn-cs"/>
            </a:endParaRPr>
          </a:p>
        </p:txBody>
      </p:sp>
      <p:sp>
        <p:nvSpPr>
          <p:cNvPr id="3" name="Title 2"/>
          <p:cNvSpPr>
            <a:spLocks noGrp="1"/>
          </p:cNvSpPr>
          <p:nvPr>
            <p:ph type="title"/>
          </p:nvPr>
        </p:nvSpPr>
        <p:spPr/>
        <p:txBody>
          <a:bodyPr/>
          <a:lstStyle/>
          <a:p>
            <a:pPr eaLnBrk="1" hangingPunct="1">
              <a:defRPr/>
            </a:pPr>
            <a:r>
              <a:rPr lang="en-US" dirty="0" smtClean="0">
                <a:ea typeface="+mj-ea"/>
                <a:cs typeface="+mj-cs"/>
              </a:rPr>
              <a:t>SCAP Recommendations</a:t>
            </a:r>
            <a:endParaRPr lang="en-US" dirty="0">
              <a:ea typeface="+mj-ea"/>
              <a:cs typeface="+mj-cs"/>
            </a:endParaRPr>
          </a:p>
        </p:txBody>
      </p:sp>
      <p:sp>
        <p:nvSpPr>
          <p:cNvPr id="41988" name="Footer Placeholder 3"/>
          <p:cNvSpPr>
            <a:spLocks noGrp="1"/>
          </p:cNvSpPr>
          <p:nvPr>
            <p:ph type="ftr" sz="quarter" idx="10"/>
          </p:nvPr>
        </p:nvSpPr>
        <p:spPr bwMode="auto">
          <a:noFill/>
          <a:ln>
            <a:miter lim="800000"/>
            <a:headEnd/>
            <a:tailEnd/>
          </a:ln>
        </p:spPr>
        <p:txBody>
          <a:bodyPr/>
          <a:lstStyle/>
          <a:p>
            <a:r>
              <a:rPr lang="en-US">
                <a:latin typeface="Lucida Sans Unicode" charset="0"/>
              </a:rPr>
              <a:t>Copyright Pearson Prentice-Hall 2010</a:t>
            </a:r>
          </a:p>
        </p:txBody>
      </p:sp>
      <p:sp>
        <p:nvSpPr>
          <p:cNvPr id="41989" name="Slide Number Placeholder 4"/>
          <p:cNvSpPr>
            <a:spLocks noGrp="1"/>
          </p:cNvSpPr>
          <p:nvPr>
            <p:ph type="sldNum" sz="quarter" idx="11"/>
          </p:nvPr>
        </p:nvSpPr>
        <p:spPr bwMode="auto">
          <a:noFill/>
          <a:ln>
            <a:miter lim="800000"/>
            <a:headEnd/>
            <a:tailEnd/>
          </a:ln>
        </p:spPr>
        <p:txBody>
          <a:bodyPr/>
          <a:lstStyle/>
          <a:p>
            <a:fld id="{63E160A6-D3C5-B543-94C3-3E29C9F52115}" type="slidenum">
              <a:rPr lang="en-US" smtClean="0">
                <a:latin typeface="Lucida Sans Unicode" charset="0"/>
              </a:rPr>
              <a:pPr/>
              <a:t>12</a:t>
            </a:fld>
            <a:endParaRPr lang="en-US" smtClean="0">
              <a:latin typeface="Lucida Sans Unicode"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1"/>
          <p:cNvSpPr>
            <a:spLocks noGrp="1"/>
          </p:cNvSpPr>
          <p:nvPr>
            <p:ph idx="1"/>
          </p:nvPr>
        </p:nvSpPr>
        <p:spPr/>
        <p:txBody>
          <a:bodyPr/>
          <a:lstStyle/>
          <a:p>
            <a:pPr eaLnBrk="1">
              <a:buFont typeface="Wingdings" charset="2"/>
              <a:buChar char="§"/>
            </a:pPr>
            <a:r>
              <a:rPr lang="en-US"/>
              <a:t>Multiple operating systems running independently on the same physical machine</a:t>
            </a:r>
          </a:p>
          <a:p>
            <a:pPr eaLnBrk="1">
              <a:buFont typeface="Wingdings" charset="2"/>
              <a:buChar char="§"/>
            </a:pPr>
            <a:r>
              <a:rPr lang="en-US"/>
              <a:t>System resources are shared</a:t>
            </a:r>
          </a:p>
          <a:p>
            <a:pPr eaLnBrk="1">
              <a:buFont typeface="Wingdings" charset="2"/>
              <a:buChar char="§"/>
            </a:pPr>
            <a:r>
              <a:rPr lang="en-US"/>
              <a:t>Increased fault tolerance</a:t>
            </a:r>
          </a:p>
          <a:p>
            <a:pPr eaLnBrk="1">
              <a:buFont typeface="Wingdings" charset="2"/>
              <a:buChar char="§"/>
            </a:pPr>
            <a:r>
              <a:rPr lang="en-US"/>
              <a:t>Rapid and consistent deployment</a:t>
            </a:r>
          </a:p>
          <a:p>
            <a:pPr eaLnBrk="1">
              <a:buFont typeface="Wingdings" charset="2"/>
              <a:buChar char="§"/>
            </a:pPr>
            <a:r>
              <a:rPr lang="en-US"/>
              <a:t>Reduced labor costs</a:t>
            </a:r>
          </a:p>
        </p:txBody>
      </p:sp>
      <p:sp>
        <p:nvSpPr>
          <p:cNvPr id="43011" name="Slide Number Placeholder 3"/>
          <p:cNvSpPr>
            <a:spLocks noGrp="1"/>
          </p:cNvSpPr>
          <p:nvPr>
            <p:ph type="sldNum" sz="quarter" idx="11"/>
          </p:nvPr>
        </p:nvSpPr>
        <p:spPr bwMode="auto">
          <a:noFill/>
          <a:ln>
            <a:miter lim="800000"/>
            <a:headEnd/>
            <a:tailEnd/>
          </a:ln>
        </p:spPr>
        <p:txBody>
          <a:bodyPr/>
          <a:lstStyle/>
          <a:p>
            <a:fld id="{31D723FE-1714-254A-8217-D7FDEEF6D124}" type="slidenum">
              <a:rPr lang="en-US">
                <a:latin typeface="Lucida Sans Unicode" charset="0"/>
              </a:rPr>
              <a:pPr/>
              <a:t>13</a:t>
            </a:fld>
            <a:endParaRPr lang="en-US">
              <a:latin typeface="Lucida Sans Unicode" charset="0"/>
            </a:endParaRPr>
          </a:p>
        </p:txBody>
      </p:sp>
      <p:sp>
        <p:nvSpPr>
          <p:cNvPr id="7" name="Title 6"/>
          <p:cNvSpPr>
            <a:spLocks noGrp="1"/>
          </p:cNvSpPr>
          <p:nvPr>
            <p:ph type="title"/>
          </p:nvPr>
        </p:nvSpPr>
        <p:spPr/>
        <p:txBody>
          <a:bodyPr/>
          <a:lstStyle/>
          <a:p>
            <a:r>
              <a:rPr lang="en-US" dirty="0" smtClean="0"/>
              <a:t>Virtualization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ntent Placeholder 1"/>
          <p:cNvSpPr>
            <a:spLocks noGrp="1"/>
          </p:cNvSpPr>
          <p:nvPr>
            <p:ph idx="1"/>
          </p:nvPr>
        </p:nvSpPr>
        <p:spPr/>
        <p:txBody>
          <a:bodyPr>
            <a:normAutofit lnSpcReduction="10000"/>
          </a:bodyPr>
          <a:lstStyle/>
          <a:p>
            <a:pPr eaLnBrk="1"/>
            <a:r>
              <a:rPr lang="en-US" b="1"/>
              <a:t>Vulnerabilities</a:t>
            </a:r>
          </a:p>
          <a:p>
            <a:pPr lvl="1" eaLnBrk="1"/>
            <a:r>
              <a:rPr lang="en-US">
                <a:ea typeface="ＭＳ Ｐゴシック" charset="-128"/>
              </a:rPr>
              <a:t>Security weaknesses that open a program to attack</a:t>
            </a:r>
          </a:p>
          <a:p>
            <a:pPr lvl="1" eaLnBrk="1"/>
            <a:r>
              <a:rPr lang="en-US">
                <a:ea typeface="ＭＳ Ｐゴシック" charset="-128"/>
              </a:rPr>
              <a:t>An exploit takes advantage of a vulnerability</a:t>
            </a:r>
          </a:p>
          <a:p>
            <a:pPr lvl="1" eaLnBrk="1"/>
            <a:r>
              <a:rPr lang="en-US">
                <a:ea typeface="ＭＳ Ｐゴシック" charset="-128"/>
              </a:rPr>
              <a:t>Vendors develop fixes</a:t>
            </a:r>
          </a:p>
          <a:p>
            <a:pPr lvl="1" eaLnBrk="1"/>
            <a:r>
              <a:rPr lang="en-US">
                <a:ea typeface="ＭＳ Ｐゴシック" charset="-128"/>
              </a:rPr>
              <a:t>Zero-day exploits: exploits that occur before fixes are released</a:t>
            </a:r>
          </a:p>
          <a:p>
            <a:pPr lvl="1" eaLnBrk="1"/>
            <a:r>
              <a:rPr lang="en-US">
                <a:ea typeface="ＭＳ Ｐゴシック" charset="-128"/>
              </a:rPr>
              <a:t>Exploits often follow the vendor release of fixes within days or even hours</a:t>
            </a:r>
          </a:p>
          <a:p>
            <a:pPr lvl="1" eaLnBrk="1"/>
            <a:r>
              <a:rPr lang="en-US">
                <a:ea typeface="ＭＳ Ｐゴシック" charset="-128"/>
              </a:rPr>
              <a:t>Companies must apply fixes quickly</a:t>
            </a:r>
          </a:p>
        </p:txBody>
      </p:sp>
      <p:sp>
        <p:nvSpPr>
          <p:cNvPr id="57347" name="Slide Number Placeholder 3"/>
          <p:cNvSpPr>
            <a:spLocks noGrp="1"/>
          </p:cNvSpPr>
          <p:nvPr>
            <p:ph type="sldNum" sz="quarter" idx="11"/>
          </p:nvPr>
        </p:nvSpPr>
        <p:spPr bwMode="auto">
          <a:noFill/>
          <a:ln>
            <a:miter lim="800000"/>
            <a:headEnd/>
            <a:tailEnd/>
          </a:ln>
        </p:spPr>
        <p:txBody>
          <a:bodyPr/>
          <a:lstStyle/>
          <a:p>
            <a:fld id="{3F39D405-7891-F440-9420-E6B4DAF4DAA8}" type="slidenum">
              <a:rPr lang="en-US">
                <a:latin typeface="Lucida Sans Unicode" charset="0"/>
              </a:rPr>
              <a:pPr/>
              <a:t>14</a:t>
            </a:fld>
            <a:endParaRPr lang="en-US">
              <a:latin typeface="Lucida Sans Unicode"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Vulnerabilities and Exploits</a:t>
            </a:r>
            <a:endParaRPr lang="en-US" dirty="0">
              <a:ea typeface="+mj-ea"/>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ntent Placeholder 1"/>
          <p:cNvSpPr>
            <a:spLocks noGrp="1"/>
          </p:cNvSpPr>
          <p:nvPr>
            <p:ph idx="1"/>
          </p:nvPr>
        </p:nvSpPr>
        <p:spPr/>
        <p:txBody>
          <a:bodyPr/>
          <a:lstStyle/>
          <a:p>
            <a:pPr eaLnBrk="1"/>
            <a:r>
              <a:rPr lang="en-US" b="1"/>
              <a:t>Fixes</a:t>
            </a:r>
          </a:p>
          <a:p>
            <a:pPr lvl="1" eaLnBrk="1"/>
            <a:r>
              <a:rPr lang="en-US">
                <a:ea typeface="ＭＳ Ｐゴシック" charset="-128"/>
              </a:rPr>
              <a:t>Work-arounds</a:t>
            </a:r>
          </a:p>
          <a:p>
            <a:pPr lvl="2" eaLnBrk="1"/>
            <a:r>
              <a:rPr lang="en-US">
                <a:ea typeface="ＭＳ Ｐゴシック" charset="-128"/>
              </a:rPr>
              <a:t>Manual actions to be taken</a:t>
            </a:r>
          </a:p>
          <a:p>
            <a:pPr lvl="2" eaLnBrk="1"/>
            <a:r>
              <a:rPr lang="en-US">
                <a:ea typeface="ＭＳ Ｐゴシック" charset="-128"/>
              </a:rPr>
              <a:t>Labor-intensive so expensive and error-prone</a:t>
            </a:r>
          </a:p>
          <a:p>
            <a:pPr lvl="1" eaLnBrk="1"/>
            <a:r>
              <a:rPr lang="en-US">
                <a:ea typeface="ＭＳ Ｐゴシック" charset="-128"/>
              </a:rPr>
              <a:t>Patches:</a:t>
            </a:r>
          </a:p>
          <a:p>
            <a:pPr lvl="2" eaLnBrk="1"/>
            <a:r>
              <a:rPr lang="en-US">
                <a:ea typeface="ＭＳ Ｐゴシック" charset="-128"/>
              </a:rPr>
              <a:t>Small programs that fix vulnerabilities</a:t>
            </a:r>
          </a:p>
          <a:p>
            <a:pPr lvl="2" eaLnBrk="1"/>
            <a:r>
              <a:rPr lang="en-US">
                <a:ea typeface="ＭＳ Ｐゴシック" charset="-128"/>
              </a:rPr>
              <a:t>Usually easy to download and install</a:t>
            </a:r>
          </a:p>
          <a:p>
            <a:pPr lvl="1" eaLnBrk="1"/>
            <a:r>
              <a:rPr lang="en-US">
                <a:ea typeface="ＭＳ Ｐゴシック" charset="-128"/>
              </a:rPr>
              <a:t>Service packs (groups of fixes in Windows)</a:t>
            </a:r>
          </a:p>
          <a:p>
            <a:pPr lvl="1" eaLnBrk="1"/>
            <a:r>
              <a:rPr lang="en-US">
                <a:ea typeface="ＭＳ Ｐゴシック" charset="-128"/>
              </a:rPr>
              <a:t>Version upgrades</a:t>
            </a:r>
          </a:p>
        </p:txBody>
      </p:sp>
      <p:sp>
        <p:nvSpPr>
          <p:cNvPr id="58371" name="Slide Number Placeholder 3"/>
          <p:cNvSpPr>
            <a:spLocks noGrp="1"/>
          </p:cNvSpPr>
          <p:nvPr>
            <p:ph type="sldNum" sz="quarter" idx="11"/>
          </p:nvPr>
        </p:nvSpPr>
        <p:spPr bwMode="auto">
          <a:noFill/>
          <a:ln>
            <a:miter lim="800000"/>
            <a:headEnd/>
            <a:tailEnd/>
          </a:ln>
        </p:spPr>
        <p:txBody>
          <a:bodyPr/>
          <a:lstStyle/>
          <a:p>
            <a:fld id="{22C90EC0-CA77-DF4F-818F-98C60104B0C4}" type="slidenum">
              <a:rPr lang="en-US">
                <a:latin typeface="Lucida Sans Unicode" charset="0"/>
              </a:rPr>
              <a:pPr/>
              <a:t>15</a:t>
            </a:fld>
            <a:endParaRPr lang="en-US">
              <a:latin typeface="Lucida Sans Unicode"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Vulnerabilities and Exploits</a:t>
            </a:r>
            <a:endParaRPr lang="en-US" dirty="0">
              <a:ea typeface="+mj-ea"/>
              <a:cs typeface="+mj-cs"/>
            </a:endParaRPr>
          </a:p>
        </p:txBody>
      </p:sp>
      <p:pic>
        <p:nvPicPr>
          <p:cNvPr id="58373" name="Picture 4" descr="C:\Users\Panko\Pictures\Microsoft Clip Organizer\j0297277.wmf"/>
          <p:cNvPicPr>
            <a:picLocks noChangeAspect="1" noChangeArrowheads="1"/>
          </p:cNvPicPr>
          <p:nvPr/>
        </p:nvPicPr>
        <p:blipFill>
          <a:blip r:embed="rId2"/>
          <a:srcRect l="12500" r="12500" b="29167"/>
          <a:stretch>
            <a:fillRect/>
          </a:stretch>
        </p:blipFill>
        <p:spPr bwMode="auto">
          <a:xfrm flipH="1">
            <a:off x="7162800" y="1295400"/>
            <a:ext cx="1371600" cy="12954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3"/>
          <p:cNvSpPr>
            <a:spLocks noGrp="1"/>
          </p:cNvSpPr>
          <p:nvPr>
            <p:ph type="sldNum" sz="quarter" idx="11"/>
          </p:nvPr>
        </p:nvSpPr>
        <p:spPr bwMode="auto">
          <a:noFill/>
          <a:ln>
            <a:miter lim="800000"/>
            <a:headEnd/>
            <a:tailEnd/>
          </a:ln>
        </p:spPr>
        <p:txBody>
          <a:bodyPr/>
          <a:lstStyle/>
          <a:p>
            <a:fld id="{534F7D0A-1174-FD4A-86F6-5B9106F8E95B}" type="slidenum">
              <a:rPr lang="en-US">
                <a:latin typeface="Lucida Sans Unicode" charset="0"/>
              </a:rPr>
              <a:pPr/>
              <a:t>16</a:t>
            </a:fld>
            <a:endParaRPr lang="en-US">
              <a:latin typeface="Lucida Sans Unicode" charset="0"/>
            </a:endParaRPr>
          </a:p>
        </p:txBody>
      </p:sp>
      <p:pic>
        <p:nvPicPr>
          <p:cNvPr id="59396" name="Chart 5"/>
          <p:cNvPicPr>
            <a:picLocks noChangeArrowheads="1"/>
          </p:cNvPicPr>
          <p:nvPr/>
        </p:nvPicPr>
        <p:blipFill>
          <a:blip r:embed="rId2"/>
          <a:srcRect/>
          <a:stretch>
            <a:fillRect/>
          </a:stretch>
        </p:blipFill>
        <p:spPr bwMode="auto">
          <a:xfrm>
            <a:off x="1517650" y="1530350"/>
            <a:ext cx="6261100" cy="4645025"/>
          </a:xfrm>
          <a:prstGeom prst="rect">
            <a:avLst/>
          </a:prstGeom>
          <a:noFill/>
          <a:ln w="9525">
            <a:noFill/>
            <a:miter lim="800000"/>
            <a:headEnd/>
            <a:tailEnd/>
          </a:ln>
        </p:spPr>
      </p:pic>
      <p:cxnSp>
        <p:nvCxnSpPr>
          <p:cNvPr id="8" name="Straight Connector 7"/>
          <p:cNvCxnSpPr/>
          <p:nvPr/>
        </p:nvCxnSpPr>
        <p:spPr>
          <a:xfrm flipH="1">
            <a:off x="4191000" y="196215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2895600" y="53340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title"/>
          </p:nvPr>
        </p:nvSpPr>
        <p:spPr/>
        <p:txBody>
          <a:bodyPr/>
          <a:lstStyle/>
          <a:p>
            <a:r>
              <a:rPr lang="en-US" dirty="0" smtClean="0"/>
              <a:t>Operating System Market Share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3"/>
          <p:cNvSpPr>
            <a:spLocks noGrp="1"/>
          </p:cNvSpPr>
          <p:nvPr>
            <p:ph type="sldNum" sz="quarter" idx="11"/>
          </p:nvPr>
        </p:nvSpPr>
        <p:spPr bwMode="auto">
          <a:noFill/>
          <a:ln>
            <a:miter lim="800000"/>
            <a:headEnd/>
            <a:tailEnd/>
          </a:ln>
        </p:spPr>
        <p:txBody>
          <a:bodyPr/>
          <a:lstStyle/>
          <a:p>
            <a:fld id="{B06E8533-06D2-4841-BD28-BC034E7E5439}" type="slidenum">
              <a:rPr lang="en-US">
                <a:latin typeface="Lucida Sans Unicode" charset="0"/>
              </a:rPr>
              <a:pPr/>
              <a:t>17</a:t>
            </a:fld>
            <a:endParaRPr lang="en-US">
              <a:latin typeface="Lucida Sans Unicode" charset="0"/>
            </a:endParaRPr>
          </a:p>
        </p:txBody>
      </p:sp>
      <p:pic>
        <p:nvPicPr>
          <p:cNvPr id="60420" name="Chart 5"/>
          <p:cNvPicPr>
            <a:picLocks noChangeArrowheads="1"/>
          </p:cNvPicPr>
          <p:nvPr/>
        </p:nvPicPr>
        <p:blipFill>
          <a:blip r:embed="rId2"/>
          <a:srcRect/>
          <a:stretch>
            <a:fillRect/>
          </a:stretch>
        </p:blipFill>
        <p:spPr bwMode="auto">
          <a:xfrm>
            <a:off x="1365250" y="1365250"/>
            <a:ext cx="6334125" cy="4810125"/>
          </a:xfrm>
          <a:prstGeom prst="rect">
            <a:avLst/>
          </a:prstGeom>
          <a:noFill/>
          <a:ln w="9525">
            <a:noFill/>
            <a:miter lim="800000"/>
            <a:headEnd/>
            <a:tailEnd/>
          </a:ln>
        </p:spPr>
      </p:pic>
      <p:sp>
        <p:nvSpPr>
          <p:cNvPr id="6" name="Title 5"/>
          <p:cNvSpPr>
            <a:spLocks noGrp="1"/>
          </p:cNvSpPr>
          <p:nvPr>
            <p:ph type="title"/>
          </p:nvPr>
        </p:nvSpPr>
        <p:spPr/>
        <p:txBody>
          <a:bodyPr/>
          <a:lstStyle/>
          <a:p>
            <a:r>
              <a:rPr lang="en-US" dirty="0" smtClean="0"/>
              <a:t>Web Browser Market Share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1"/>
          <p:cNvSpPr>
            <a:spLocks noGrp="1"/>
          </p:cNvSpPr>
          <p:nvPr>
            <p:ph idx="1"/>
          </p:nvPr>
        </p:nvSpPr>
        <p:spPr>
          <a:xfrm>
            <a:off x="457200" y="1371600"/>
            <a:ext cx="8229600" cy="4525963"/>
          </a:xfrm>
        </p:spPr>
        <p:txBody>
          <a:bodyPr>
            <a:normAutofit lnSpcReduction="10000"/>
          </a:bodyPr>
          <a:lstStyle/>
          <a:p>
            <a:pPr eaLnBrk="1">
              <a:lnSpc>
                <a:spcPct val="90000"/>
              </a:lnSpc>
            </a:pPr>
            <a:r>
              <a:rPr lang="en-US" b="1"/>
              <a:t>Problems with Patching</a:t>
            </a:r>
          </a:p>
          <a:p>
            <a:pPr lvl="1" eaLnBrk="1">
              <a:lnSpc>
                <a:spcPct val="90000"/>
              </a:lnSpc>
            </a:pPr>
            <a:r>
              <a:rPr lang="en-US">
                <a:ea typeface="ＭＳ Ｐゴシック" charset="-128"/>
              </a:rPr>
              <a:t>Must find operating system patches</a:t>
            </a:r>
          </a:p>
          <a:p>
            <a:pPr lvl="2" eaLnBrk="1">
              <a:lnSpc>
                <a:spcPct val="90000"/>
              </a:lnSpc>
            </a:pPr>
            <a:r>
              <a:rPr lang="en-US">
                <a:ea typeface="ＭＳ Ｐゴシック" charset="-128"/>
              </a:rPr>
              <a:t>Windows Server does this automatically</a:t>
            </a:r>
          </a:p>
          <a:p>
            <a:pPr lvl="2" eaLnBrk="1">
              <a:lnSpc>
                <a:spcPct val="90000"/>
              </a:lnSpc>
            </a:pPr>
            <a:r>
              <a:rPr lang="en-US">
                <a:ea typeface="ＭＳ Ｐゴシック" charset="-128"/>
              </a:rPr>
              <a:t>LINUX versions often use rpm</a:t>
            </a:r>
          </a:p>
          <a:p>
            <a:pPr lvl="1" eaLnBrk="1">
              <a:lnSpc>
                <a:spcPct val="90000"/>
              </a:lnSpc>
            </a:pPr>
            <a:r>
              <a:rPr lang="en-US">
                <a:ea typeface="ＭＳ Ｐゴシック" charset="-128"/>
              </a:rPr>
              <a:t>Companies get overwhelmed by number of patches</a:t>
            </a:r>
          </a:p>
          <a:p>
            <a:pPr lvl="2" eaLnBrk="1">
              <a:lnSpc>
                <a:spcPct val="80000"/>
              </a:lnSpc>
            </a:pPr>
            <a:r>
              <a:rPr lang="en-US" sz="2200">
                <a:ea typeface="ＭＳ Ｐゴシック" charset="-128"/>
              </a:rPr>
              <a:t>Latest figures by CERT in 2008</a:t>
            </a:r>
          </a:p>
          <a:p>
            <a:pPr lvl="3" eaLnBrk="1">
              <a:lnSpc>
                <a:spcPct val="80000"/>
              </a:lnSpc>
            </a:pPr>
            <a:r>
              <a:rPr lang="en-US" sz="1800">
                <a:ea typeface="ＭＳ Ｐゴシック" charset="-128"/>
              </a:rPr>
              <a:t>44,000 vulnerabilities catalogued</a:t>
            </a:r>
            <a:endParaRPr lang="en-US">
              <a:ea typeface="ＭＳ Ｐゴシック" charset="-128"/>
            </a:endParaRPr>
          </a:p>
          <a:p>
            <a:pPr lvl="2" eaLnBrk="1">
              <a:lnSpc>
                <a:spcPct val="90000"/>
              </a:lnSpc>
            </a:pPr>
            <a:r>
              <a:rPr lang="en-US">
                <a:ea typeface="ＭＳ Ｐゴシック" charset="-128"/>
              </a:rPr>
              <a:t>Use many programs; vendors release many patches per product</a:t>
            </a:r>
          </a:p>
          <a:p>
            <a:pPr lvl="2" eaLnBrk="1">
              <a:lnSpc>
                <a:spcPct val="90000"/>
              </a:lnSpc>
            </a:pPr>
            <a:r>
              <a:rPr lang="en-US">
                <a:ea typeface="ＭＳ Ｐゴシック" charset="-128"/>
              </a:rPr>
              <a:t>Especially a problem for a firm’s many application programs</a:t>
            </a:r>
          </a:p>
        </p:txBody>
      </p:sp>
      <p:sp>
        <p:nvSpPr>
          <p:cNvPr id="61443" name="Slide Number Placeholder 3"/>
          <p:cNvSpPr>
            <a:spLocks noGrp="1"/>
          </p:cNvSpPr>
          <p:nvPr>
            <p:ph type="sldNum" sz="quarter" idx="11"/>
          </p:nvPr>
        </p:nvSpPr>
        <p:spPr bwMode="auto">
          <a:noFill/>
          <a:ln>
            <a:miter lim="800000"/>
            <a:headEnd/>
            <a:tailEnd/>
          </a:ln>
        </p:spPr>
        <p:txBody>
          <a:bodyPr/>
          <a:lstStyle/>
          <a:p>
            <a:fld id="{1B920EDB-1E18-4647-9795-AF04594BF920}" type="slidenum">
              <a:rPr lang="en-US">
                <a:latin typeface="Lucida Sans Unicode" charset="0"/>
              </a:rPr>
              <a:pPr/>
              <a:t>18</a:t>
            </a:fld>
            <a:endParaRPr lang="en-US">
              <a:latin typeface="Lucida Sans Unicode"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Applying Patching</a:t>
            </a:r>
            <a:endParaRPr lang="en-US" dirty="0">
              <a:ea typeface="+mj-ea"/>
              <a:cs typeface="+mj-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ntent Placeholder 1"/>
          <p:cNvSpPr>
            <a:spLocks noGrp="1"/>
          </p:cNvSpPr>
          <p:nvPr>
            <p:ph idx="1"/>
          </p:nvPr>
        </p:nvSpPr>
        <p:spPr>
          <a:xfrm>
            <a:off x="457200" y="1371600"/>
            <a:ext cx="8229600" cy="4691063"/>
          </a:xfrm>
        </p:spPr>
        <p:txBody>
          <a:bodyPr/>
          <a:lstStyle/>
          <a:p>
            <a:pPr eaLnBrk="1"/>
            <a:r>
              <a:rPr lang="en-US" b="1" dirty="0"/>
              <a:t>Problems with Patching</a:t>
            </a:r>
          </a:p>
          <a:p>
            <a:pPr lvl="1" eaLnBrk="1"/>
            <a:r>
              <a:rPr lang="en-US" dirty="0">
                <a:ea typeface="ＭＳ Ｐゴシック" charset="-128"/>
              </a:rPr>
              <a:t>Cost of patch installation</a:t>
            </a:r>
          </a:p>
          <a:p>
            <a:pPr lvl="2" eaLnBrk="1"/>
            <a:r>
              <a:rPr lang="en-US" dirty="0">
                <a:ea typeface="ＭＳ Ｐゴシック" charset="-128"/>
              </a:rPr>
              <a:t>Each patch takes some time and labor costs</a:t>
            </a:r>
          </a:p>
          <a:p>
            <a:pPr lvl="2" eaLnBrk="1"/>
            <a:r>
              <a:rPr lang="en-US" dirty="0">
                <a:ea typeface="ＭＳ Ｐゴシック" charset="-128"/>
              </a:rPr>
              <a:t>Usually lack the resources to apply all</a:t>
            </a:r>
          </a:p>
          <a:p>
            <a:pPr lvl="1" eaLnBrk="1">
              <a:spcBef>
                <a:spcPts val="1800"/>
              </a:spcBef>
            </a:pPr>
            <a:r>
              <a:rPr lang="en-US" dirty="0">
                <a:ea typeface="ＭＳ Ｐゴシック" charset="-128"/>
              </a:rPr>
              <a:t>Prioritization</a:t>
            </a:r>
          </a:p>
          <a:p>
            <a:pPr lvl="2" eaLnBrk="1"/>
            <a:r>
              <a:rPr lang="en-US" dirty="0">
                <a:ea typeface="ＭＳ Ｐゴシック" charset="-128"/>
              </a:rPr>
              <a:t>Prioritize patches by criticality</a:t>
            </a:r>
          </a:p>
          <a:p>
            <a:pPr lvl="2" eaLnBrk="1"/>
            <a:r>
              <a:rPr lang="en-US" dirty="0">
                <a:ea typeface="ＭＳ Ｐゴシック" charset="-128"/>
              </a:rPr>
              <a:t>May not apply all patches, if risk analysis does not justify them</a:t>
            </a:r>
          </a:p>
        </p:txBody>
      </p:sp>
      <p:sp>
        <p:nvSpPr>
          <p:cNvPr id="62467" name="Slide Number Placeholder 3"/>
          <p:cNvSpPr>
            <a:spLocks noGrp="1"/>
          </p:cNvSpPr>
          <p:nvPr>
            <p:ph type="sldNum" sz="quarter" idx="11"/>
          </p:nvPr>
        </p:nvSpPr>
        <p:spPr bwMode="auto">
          <a:noFill/>
          <a:ln>
            <a:miter lim="800000"/>
            <a:headEnd/>
            <a:tailEnd/>
          </a:ln>
        </p:spPr>
        <p:txBody>
          <a:bodyPr/>
          <a:lstStyle/>
          <a:p>
            <a:fld id="{F9369EF4-52C7-5346-89B5-605A64008056}" type="slidenum">
              <a:rPr lang="en-US">
                <a:latin typeface="Lucida Sans Unicode" charset="0"/>
              </a:rPr>
              <a:pPr/>
              <a:t>19</a:t>
            </a:fld>
            <a:endParaRPr lang="en-US">
              <a:latin typeface="Lucida Sans Unicode"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Applying Patching</a:t>
            </a:r>
            <a:endParaRPr lang="en-US" dirty="0">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1"/>
          <p:cNvSpPr>
            <a:spLocks noGrp="1"/>
          </p:cNvSpPr>
          <p:nvPr>
            <p:ph idx="1"/>
          </p:nvPr>
        </p:nvSpPr>
        <p:spPr>
          <a:xfrm>
            <a:off x="457200" y="1447800"/>
            <a:ext cx="5486400" cy="2667000"/>
          </a:xfrm>
        </p:spPr>
        <p:txBody>
          <a:bodyPr>
            <a:normAutofit fontScale="70000" lnSpcReduction="20000"/>
          </a:bodyPr>
          <a:lstStyle/>
          <a:p>
            <a:pPr eaLnBrk="1"/>
            <a:r>
              <a:rPr lang="en-US" b="1"/>
              <a:t>The Problem</a:t>
            </a:r>
          </a:p>
          <a:p>
            <a:pPr lvl="1" eaLnBrk="1"/>
            <a:r>
              <a:rPr lang="en-US">
                <a:ea typeface="ＭＳ Ｐゴシック" charset="-128"/>
              </a:rPr>
              <a:t>Some attacks inevitably reach host computers</a:t>
            </a:r>
          </a:p>
          <a:p>
            <a:pPr lvl="1" eaLnBrk="1"/>
            <a:r>
              <a:rPr lang="en-US">
                <a:ea typeface="ＭＳ Ｐゴシック" charset="-128"/>
              </a:rPr>
              <a:t>So servers and other hosts must be hardened— a complex process that requires a diverse set of protections to be implemented on each host</a:t>
            </a:r>
          </a:p>
          <a:p>
            <a:pPr lvl="1" eaLnBrk="1"/>
            <a:r>
              <a:rPr lang="en-US">
                <a:ea typeface="ＭＳ Ｐゴシック" charset="-128"/>
              </a:rPr>
              <a:t>Another name for diverse set of protections is?</a:t>
            </a:r>
          </a:p>
          <a:p>
            <a:pPr lvl="1" eaLnBrk="1"/>
            <a:endParaRPr lang="en-US">
              <a:ea typeface="ＭＳ Ｐゴシック" charset="-128"/>
            </a:endParaRPr>
          </a:p>
        </p:txBody>
      </p:sp>
      <p:sp>
        <p:nvSpPr>
          <p:cNvPr id="32771" name="Slide Number Placeholder 3"/>
          <p:cNvSpPr>
            <a:spLocks noGrp="1"/>
          </p:cNvSpPr>
          <p:nvPr>
            <p:ph type="sldNum" sz="quarter" idx="11"/>
          </p:nvPr>
        </p:nvSpPr>
        <p:spPr bwMode="auto">
          <a:noFill/>
          <a:ln>
            <a:miter lim="800000"/>
            <a:headEnd/>
            <a:tailEnd/>
          </a:ln>
        </p:spPr>
        <p:txBody>
          <a:bodyPr/>
          <a:lstStyle/>
          <a:p>
            <a:fld id="{49950143-D338-BF4B-9609-98B2A6E49E84}" type="slidenum">
              <a:rPr lang="en-US">
                <a:latin typeface="Lucida Sans Unicode" charset="0"/>
              </a:rPr>
              <a:pPr/>
              <a:t>2</a:t>
            </a:fld>
            <a:endParaRPr lang="en-US">
              <a:latin typeface="Lucida Sans Unicode"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Threats to Hosts</a:t>
            </a:r>
            <a:endParaRPr lang="en-US" dirty="0">
              <a:ea typeface="+mj-ea"/>
              <a:cs typeface="+mj-cs"/>
            </a:endParaRPr>
          </a:p>
        </p:txBody>
      </p:sp>
      <p:pic>
        <p:nvPicPr>
          <p:cNvPr id="32773" name="Picture 2" descr="C:\Users\Panko\Pictures\Microsoft Clip Organizer\CG5E71.wmf"/>
          <p:cNvPicPr>
            <a:picLocks noChangeAspect="1" noChangeArrowheads="1"/>
          </p:cNvPicPr>
          <p:nvPr/>
        </p:nvPicPr>
        <p:blipFill>
          <a:blip r:embed="rId2"/>
          <a:srcRect t="8281" b="6149"/>
          <a:stretch>
            <a:fillRect/>
          </a:stretch>
        </p:blipFill>
        <p:spPr bwMode="auto">
          <a:xfrm>
            <a:off x="5791200" y="3810000"/>
            <a:ext cx="2795588" cy="236220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a:defRPr/>
            </a:pPr>
            <a:r>
              <a:rPr lang="en-US" dirty="0" smtClean="0">
                <a:ea typeface="+mj-ea"/>
                <a:cs typeface="+mj-cs"/>
              </a:rPr>
              <a:t>Compliance or Security, What Cost?</a:t>
            </a:r>
            <a:endParaRPr lang="en-US" dirty="0">
              <a:ea typeface="+mj-ea"/>
              <a:cs typeface="+mj-cs"/>
            </a:endParaRPr>
          </a:p>
        </p:txBody>
      </p:sp>
      <p:sp>
        <p:nvSpPr>
          <p:cNvPr id="63491" name="Subtitle 6"/>
          <p:cNvSpPr>
            <a:spLocks noGrp="1"/>
          </p:cNvSpPr>
          <p:nvPr>
            <p:ph type="subTitle" idx="1"/>
          </p:nvPr>
        </p:nvSpPr>
        <p:spPr>
          <a:xfrm>
            <a:off x="685800" y="3611563"/>
            <a:ext cx="7772400" cy="1200150"/>
          </a:xfrm>
        </p:spPr>
        <p:txBody>
          <a:bodyPr/>
          <a:lstStyle/>
          <a:p>
            <a:pPr marR="0"/>
            <a:r>
              <a:rPr lang="en-US" smtClean="0"/>
              <a:t>Craig Wright, 2011</a:t>
            </a:r>
          </a:p>
        </p:txBody>
      </p:sp>
      <p:sp>
        <p:nvSpPr>
          <p:cNvPr id="63492" name="Slide Number Placeholder 4"/>
          <p:cNvSpPr>
            <a:spLocks noGrp="1"/>
          </p:cNvSpPr>
          <p:nvPr>
            <p:ph type="sldNum" sz="quarter" idx="12"/>
          </p:nvPr>
        </p:nvSpPr>
        <p:spPr bwMode="auto">
          <a:noFill/>
          <a:ln>
            <a:miter lim="800000"/>
            <a:headEnd/>
            <a:tailEnd/>
          </a:ln>
        </p:spPr>
        <p:txBody>
          <a:bodyPr/>
          <a:lstStyle/>
          <a:p>
            <a:fld id="{28122718-7E16-7F4C-A429-00D2F3E7FDB3}" type="slidenum">
              <a:rPr lang="en-US" smtClean="0">
                <a:latin typeface="Lucida Sans Unicode" charset="0"/>
              </a:rPr>
              <a:pPr/>
              <a:t>20</a:t>
            </a:fld>
            <a:endParaRPr lang="en-US" smtClean="0">
              <a:latin typeface="Lucida Sans Unicode"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ntent Placeholder 1"/>
          <p:cNvSpPr>
            <a:spLocks noGrp="1"/>
          </p:cNvSpPr>
          <p:nvPr>
            <p:ph idx="1"/>
          </p:nvPr>
        </p:nvSpPr>
        <p:spPr/>
        <p:txBody>
          <a:bodyPr/>
          <a:lstStyle/>
          <a:p>
            <a:r>
              <a:rPr lang="en-US" smtClean="0"/>
              <a:t>Audits are geared towards expressing compliance with IT Security vs. tests of IT Security controls</a:t>
            </a:r>
          </a:p>
          <a:p>
            <a:r>
              <a:rPr lang="en-US" smtClean="0"/>
              <a:t>Data collection</a:t>
            </a:r>
          </a:p>
          <a:p>
            <a:pPr lvl="1"/>
            <a:r>
              <a:rPr lang="en-US" smtClean="0">
                <a:ea typeface="ＭＳ Ｐゴシック" charset="-128"/>
              </a:rPr>
              <a:t>2,361 audit reports from 1998-2010</a:t>
            </a:r>
          </a:p>
          <a:p>
            <a:pPr lvl="1"/>
            <a:r>
              <a:rPr lang="en-US" smtClean="0">
                <a:ea typeface="ＭＳ Ｐゴシック" charset="-128"/>
              </a:rPr>
              <a:t>Australian and US audits</a:t>
            </a:r>
          </a:p>
          <a:p>
            <a:pPr lvl="2"/>
            <a:r>
              <a:rPr lang="en-US" smtClean="0">
                <a:ea typeface="ＭＳ Ｐゴシック" charset="-128"/>
              </a:rPr>
              <a:t>SOX, PCI-DSS, APRA, BASELII, AML-CTF</a:t>
            </a:r>
          </a:p>
          <a:p>
            <a:endParaRPr lang="en-US" smtClean="0"/>
          </a:p>
        </p:txBody>
      </p:sp>
      <p:sp>
        <p:nvSpPr>
          <p:cNvPr id="3" name="Title 2"/>
          <p:cNvSpPr>
            <a:spLocks noGrp="1"/>
          </p:cNvSpPr>
          <p:nvPr>
            <p:ph type="title"/>
          </p:nvPr>
        </p:nvSpPr>
        <p:spPr/>
        <p:txBody>
          <a:bodyPr/>
          <a:lstStyle/>
          <a:p>
            <a:pPr>
              <a:defRPr/>
            </a:pPr>
            <a:r>
              <a:rPr lang="en-US" dirty="0" smtClean="0">
                <a:ea typeface="+mj-ea"/>
                <a:cs typeface="+mj-cs"/>
              </a:rPr>
              <a:t>Hypothesis/Background</a:t>
            </a:r>
            <a:endParaRPr lang="en-US" dirty="0">
              <a:ea typeface="+mj-ea"/>
              <a:cs typeface="+mj-cs"/>
            </a:endParaRPr>
          </a:p>
        </p:txBody>
      </p:sp>
      <p:sp>
        <p:nvSpPr>
          <p:cNvPr id="64516" name="Slide Number Placeholder 4"/>
          <p:cNvSpPr>
            <a:spLocks noGrp="1"/>
          </p:cNvSpPr>
          <p:nvPr>
            <p:ph type="sldNum" sz="quarter" idx="11"/>
          </p:nvPr>
        </p:nvSpPr>
        <p:spPr bwMode="auto">
          <a:noFill/>
          <a:ln>
            <a:miter lim="800000"/>
            <a:headEnd/>
            <a:tailEnd/>
          </a:ln>
        </p:spPr>
        <p:txBody>
          <a:bodyPr/>
          <a:lstStyle/>
          <a:p>
            <a:fld id="{6DF99E84-1CE1-5046-8B06-848477715234}" type="slidenum">
              <a:rPr lang="en-US" smtClean="0">
                <a:latin typeface="Lucida Sans Unicode" charset="0"/>
              </a:rPr>
              <a:pPr/>
              <a:t>21</a:t>
            </a:fld>
            <a:endParaRPr lang="en-US" smtClean="0">
              <a:latin typeface="Lucida Sans Unicode"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ntent Placeholder 1"/>
          <p:cNvSpPr>
            <a:spLocks noGrp="1"/>
          </p:cNvSpPr>
          <p:nvPr>
            <p:ph idx="1"/>
          </p:nvPr>
        </p:nvSpPr>
        <p:spPr/>
        <p:txBody>
          <a:bodyPr>
            <a:normAutofit lnSpcReduction="10000"/>
          </a:bodyPr>
          <a:lstStyle/>
          <a:p>
            <a:r>
              <a:rPr lang="en-US" smtClean="0"/>
              <a:t>30% of tests evaluated effectiveness of the control process</a:t>
            </a:r>
          </a:p>
          <a:p>
            <a:r>
              <a:rPr lang="en-US" smtClean="0"/>
              <a:t>System security was only validated in 6.5% of reports</a:t>
            </a:r>
          </a:p>
          <a:p>
            <a:pPr lvl="1"/>
            <a:r>
              <a:rPr lang="en-US" smtClean="0">
                <a:ea typeface="ＭＳ Ｐゴシック" charset="-128"/>
              </a:rPr>
              <a:t>By testing that controls met the documented process</a:t>
            </a:r>
          </a:p>
          <a:p>
            <a:pPr lvl="1"/>
            <a:r>
              <a:rPr lang="en-US" smtClean="0">
                <a:ea typeface="ＭＳ Ｐゴシック" charset="-128"/>
              </a:rPr>
              <a:t>NOT by testing the controls</a:t>
            </a:r>
          </a:p>
          <a:p>
            <a:r>
              <a:rPr lang="en-US" smtClean="0"/>
              <a:t>Only 32 of 542 organizations utilized baseline templates</a:t>
            </a:r>
          </a:p>
        </p:txBody>
      </p:sp>
      <p:sp>
        <p:nvSpPr>
          <p:cNvPr id="3" name="Title 2"/>
          <p:cNvSpPr>
            <a:spLocks noGrp="1"/>
          </p:cNvSpPr>
          <p:nvPr>
            <p:ph type="title"/>
          </p:nvPr>
        </p:nvSpPr>
        <p:spPr/>
        <p:txBody>
          <a:bodyPr/>
          <a:lstStyle/>
          <a:p>
            <a:pPr>
              <a:defRPr/>
            </a:pPr>
            <a:r>
              <a:rPr lang="en-US" smtClean="0">
                <a:ea typeface="+mj-ea"/>
                <a:cs typeface="+mj-cs"/>
              </a:rPr>
              <a:t>Findings</a:t>
            </a:r>
            <a:endParaRPr lang="en-US" dirty="0">
              <a:ea typeface="+mj-ea"/>
              <a:cs typeface="+mj-cs"/>
            </a:endParaRPr>
          </a:p>
        </p:txBody>
      </p:sp>
      <p:sp>
        <p:nvSpPr>
          <p:cNvPr id="65540" name="Slide Number Placeholder 4"/>
          <p:cNvSpPr>
            <a:spLocks noGrp="1"/>
          </p:cNvSpPr>
          <p:nvPr>
            <p:ph type="sldNum" sz="quarter" idx="11"/>
          </p:nvPr>
        </p:nvSpPr>
        <p:spPr bwMode="auto">
          <a:noFill/>
          <a:ln>
            <a:miter lim="800000"/>
            <a:headEnd/>
            <a:tailEnd/>
          </a:ln>
        </p:spPr>
        <p:txBody>
          <a:bodyPr/>
          <a:lstStyle/>
          <a:p>
            <a:fld id="{0A370CFB-56B7-5C4E-BAE7-4ED545BBB02F}" type="slidenum">
              <a:rPr lang="en-US" smtClean="0">
                <a:latin typeface="Lucida Sans Unicode" charset="0"/>
              </a:rPr>
              <a:pPr/>
              <a:t>22</a:t>
            </a:fld>
            <a:endParaRPr lang="en-US" smtClean="0">
              <a:latin typeface="Lucida Sans Unicode"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28600" y="1481138"/>
          <a:ext cx="8763000" cy="3835400"/>
        </p:xfrm>
        <a:graphic>
          <a:graphicData uri="http://schemas.openxmlformats.org/drawingml/2006/table">
            <a:tbl>
              <a:tblPr firstRow="1" bandRow="1">
                <a:tableStyleId>{5C22544A-7EE6-4342-B048-85BDC9FD1C3A}</a:tableStyleId>
              </a:tblPr>
              <a:tblGrid>
                <a:gridCol w="1752600"/>
                <a:gridCol w="1752600"/>
                <a:gridCol w="1752600"/>
                <a:gridCol w="1752600"/>
                <a:gridCol w="1752600"/>
              </a:tblGrid>
              <a:tr h="370840">
                <a:tc>
                  <a:txBody>
                    <a:bodyPr/>
                    <a:lstStyle/>
                    <a:p>
                      <a:endParaRPr lang="en-US" sz="1600" dirty="0"/>
                    </a:p>
                  </a:txBody>
                  <a:tcPr/>
                </a:tc>
                <a:tc>
                  <a:txBody>
                    <a:bodyPr/>
                    <a:lstStyle/>
                    <a:p>
                      <a:r>
                        <a:rPr lang="en-US" sz="1600" dirty="0" smtClean="0"/>
                        <a:t># Analyzed</a:t>
                      </a:r>
                      <a:endParaRPr lang="en-US" sz="1600" dirty="0"/>
                    </a:p>
                  </a:txBody>
                  <a:tcPr/>
                </a:tc>
                <a:tc>
                  <a:txBody>
                    <a:bodyPr/>
                    <a:lstStyle/>
                    <a:p>
                      <a:r>
                        <a:rPr lang="en-US" sz="1600" dirty="0" smtClean="0"/>
                        <a:t>Days Between Patch</a:t>
                      </a:r>
                      <a:endParaRPr lang="en-US" sz="1600" dirty="0"/>
                    </a:p>
                  </a:txBody>
                  <a:tcPr/>
                </a:tc>
                <a:tc>
                  <a:txBody>
                    <a:bodyPr/>
                    <a:lstStyle/>
                    <a:p>
                      <a:r>
                        <a:rPr lang="en-US" sz="1600" dirty="0" smtClean="0"/>
                        <a:t>Policy Patch</a:t>
                      </a:r>
                      <a:r>
                        <a:rPr lang="en-US" sz="1600" baseline="0" dirty="0" smtClean="0"/>
                        <a:t> Time</a:t>
                      </a:r>
                      <a:endParaRPr lang="en-US" sz="1600" dirty="0"/>
                    </a:p>
                  </a:txBody>
                  <a:tcPr/>
                </a:tc>
                <a:tc>
                  <a:txBody>
                    <a:bodyPr/>
                    <a:lstStyle/>
                    <a:p>
                      <a:r>
                        <a:rPr lang="en-US" sz="1600" dirty="0" smtClean="0"/>
                        <a:t>Prior Audit Reports</a:t>
                      </a:r>
                      <a:r>
                        <a:rPr lang="en-US" sz="1600" baseline="0" dirty="0" smtClean="0"/>
                        <a:t> Noting Patching</a:t>
                      </a:r>
                      <a:endParaRPr lang="en-US" sz="1600" dirty="0"/>
                    </a:p>
                  </a:txBody>
                  <a:tcPr/>
                </a:tc>
              </a:tr>
              <a:tr h="370840">
                <a:tc>
                  <a:txBody>
                    <a:bodyPr/>
                    <a:lstStyle/>
                    <a:p>
                      <a:r>
                        <a:rPr lang="en-US" sz="1600" dirty="0" smtClean="0"/>
                        <a:t>Windows Server</a:t>
                      </a:r>
                      <a:endParaRPr lang="en-US" sz="1600" dirty="0"/>
                    </a:p>
                  </a:txBody>
                  <a:tcPr/>
                </a:tc>
                <a:tc>
                  <a:txBody>
                    <a:bodyPr/>
                    <a:lstStyle/>
                    <a:p>
                      <a:r>
                        <a:rPr lang="en-US" sz="1600" dirty="0" smtClean="0"/>
                        <a:t>1571</a:t>
                      </a:r>
                      <a:endParaRPr lang="en-US" sz="1600" dirty="0"/>
                    </a:p>
                  </a:txBody>
                  <a:tcPr/>
                </a:tc>
                <a:tc>
                  <a:txBody>
                    <a:bodyPr/>
                    <a:lstStyle/>
                    <a:p>
                      <a:r>
                        <a:rPr lang="en-US" sz="1600" dirty="0" smtClean="0"/>
                        <a:t>86.2 (mean)</a:t>
                      </a:r>
                      <a:endParaRPr lang="en-US" sz="1600" dirty="0"/>
                    </a:p>
                  </a:txBody>
                  <a:tcPr/>
                </a:tc>
                <a:tc>
                  <a:txBody>
                    <a:bodyPr/>
                    <a:lstStyle/>
                    <a:p>
                      <a:r>
                        <a:rPr lang="en-US" sz="1600" dirty="0" smtClean="0"/>
                        <a:t>56-88 (CI)</a:t>
                      </a:r>
                      <a:endParaRPr lang="en-US" sz="1600" dirty="0"/>
                    </a:p>
                  </a:txBody>
                  <a:tcPr/>
                </a:tc>
                <a:tc>
                  <a:txBody>
                    <a:bodyPr/>
                    <a:lstStyle/>
                    <a:p>
                      <a:r>
                        <a:rPr lang="en-US" sz="1600" dirty="0" smtClean="0"/>
                        <a:t>98.4%</a:t>
                      </a:r>
                      <a:endParaRPr lang="en-US" sz="1600" dirty="0"/>
                    </a:p>
                  </a:txBody>
                  <a:tcPr/>
                </a:tc>
              </a:tr>
              <a:tr h="370840">
                <a:tc>
                  <a:txBody>
                    <a:bodyPr/>
                    <a:lstStyle/>
                    <a:p>
                      <a:r>
                        <a:rPr lang="en-US" sz="1600" dirty="0" smtClean="0"/>
                        <a:t>Windows</a:t>
                      </a:r>
                      <a:r>
                        <a:rPr lang="en-US" sz="1600" baseline="0" dirty="0" smtClean="0"/>
                        <a:t> Clients</a:t>
                      </a:r>
                      <a:endParaRPr lang="en-US" sz="1600" dirty="0"/>
                    </a:p>
                  </a:txBody>
                  <a:tcPr/>
                </a:tc>
                <a:tc>
                  <a:txBody>
                    <a:bodyPr/>
                    <a:lstStyle/>
                    <a:p>
                      <a:r>
                        <a:rPr lang="en-US" sz="1600" dirty="0" smtClean="0"/>
                        <a:t>13591</a:t>
                      </a:r>
                      <a:endParaRPr lang="en-US" sz="1600" dirty="0"/>
                    </a:p>
                  </a:txBody>
                  <a:tcPr/>
                </a:tc>
                <a:tc>
                  <a:txBody>
                    <a:bodyPr/>
                    <a:lstStyle/>
                    <a:p>
                      <a:r>
                        <a:rPr lang="en-US" sz="1600" dirty="0" smtClean="0"/>
                        <a:t>48.1</a:t>
                      </a:r>
                      <a:endParaRPr lang="en-US" sz="1600" dirty="0"/>
                    </a:p>
                  </a:txBody>
                  <a:tcPr/>
                </a:tc>
                <a:tc>
                  <a:txBody>
                    <a:bodyPr/>
                    <a:lstStyle/>
                    <a:p>
                      <a:r>
                        <a:rPr lang="en-US" sz="1600" dirty="0" smtClean="0"/>
                        <a:t>30-49</a:t>
                      </a:r>
                      <a:endParaRPr lang="en-US" sz="1600" dirty="0"/>
                    </a:p>
                  </a:txBody>
                  <a:tcPr/>
                </a:tc>
                <a:tc>
                  <a:txBody>
                    <a:bodyPr/>
                    <a:lstStyle/>
                    <a:p>
                      <a:r>
                        <a:rPr lang="en-US" sz="1600" dirty="0" smtClean="0"/>
                        <a:t>96.6%</a:t>
                      </a:r>
                      <a:endParaRPr lang="en-US" sz="1600" dirty="0"/>
                    </a:p>
                  </a:txBody>
                  <a:tcPr/>
                </a:tc>
              </a:tr>
              <a:tr h="370840">
                <a:tc>
                  <a:txBody>
                    <a:bodyPr/>
                    <a:lstStyle/>
                    <a:p>
                      <a:r>
                        <a:rPr lang="en-US" sz="1600" dirty="0" smtClean="0"/>
                        <a:t>Other Windows Applications</a:t>
                      </a:r>
                      <a:endParaRPr lang="en-US" sz="1600" dirty="0"/>
                    </a:p>
                  </a:txBody>
                  <a:tcPr/>
                </a:tc>
                <a:tc>
                  <a:txBody>
                    <a:bodyPr/>
                    <a:lstStyle/>
                    <a:p>
                      <a:r>
                        <a:rPr lang="en-US" sz="1600" dirty="0" smtClean="0"/>
                        <a:t>30290</a:t>
                      </a:r>
                      <a:endParaRPr lang="en-US" sz="1600" dirty="0"/>
                    </a:p>
                  </a:txBody>
                  <a:tcPr/>
                </a:tc>
                <a:tc>
                  <a:txBody>
                    <a:bodyPr/>
                    <a:lstStyle/>
                    <a:p>
                      <a:r>
                        <a:rPr lang="en-US" sz="1600" dirty="0" smtClean="0"/>
                        <a:t>125.2</a:t>
                      </a:r>
                      <a:endParaRPr lang="en-US" sz="1600" dirty="0"/>
                    </a:p>
                  </a:txBody>
                  <a:tcPr/>
                </a:tc>
                <a:tc>
                  <a:txBody>
                    <a:bodyPr/>
                    <a:lstStyle/>
                    <a:p>
                      <a:r>
                        <a:rPr lang="en-US" sz="1600" dirty="0" smtClean="0"/>
                        <a:t>68 without patch</a:t>
                      </a:r>
                      <a:endParaRPr lang="en-US" sz="1600" dirty="0"/>
                    </a:p>
                  </a:txBody>
                  <a:tcPr/>
                </a:tc>
                <a:tc>
                  <a:txBody>
                    <a:bodyPr/>
                    <a:lstStyle/>
                    <a:p>
                      <a:r>
                        <a:rPr lang="en-US" sz="1600" dirty="0" smtClean="0"/>
                        <a:t>18.15%</a:t>
                      </a:r>
                      <a:endParaRPr lang="en-US" sz="1600" dirty="0"/>
                    </a:p>
                  </a:txBody>
                  <a:tcPr/>
                </a:tc>
              </a:tr>
              <a:tr h="370840">
                <a:tc>
                  <a:txBody>
                    <a:bodyPr/>
                    <a:lstStyle/>
                    <a:p>
                      <a:r>
                        <a:rPr lang="en-US" sz="1600" dirty="0" smtClean="0"/>
                        <a:t>Internet facing routers</a:t>
                      </a:r>
                      <a:endParaRPr lang="en-US" sz="1600" dirty="0"/>
                    </a:p>
                  </a:txBody>
                  <a:tcPr/>
                </a:tc>
                <a:tc>
                  <a:txBody>
                    <a:bodyPr/>
                    <a:lstStyle/>
                    <a:p>
                      <a:r>
                        <a:rPr lang="en-US" sz="1600" dirty="0" smtClean="0"/>
                        <a:t>515</a:t>
                      </a:r>
                      <a:endParaRPr lang="en-US" sz="1600" dirty="0"/>
                    </a:p>
                  </a:txBody>
                  <a:tcPr/>
                </a:tc>
                <a:tc>
                  <a:txBody>
                    <a:bodyPr/>
                    <a:lstStyle/>
                    <a:p>
                      <a:r>
                        <a:rPr lang="en-US" sz="1600" dirty="0" smtClean="0"/>
                        <a:t>114.2</a:t>
                      </a:r>
                      <a:endParaRPr lang="en-US" sz="1600" dirty="0"/>
                    </a:p>
                  </a:txBody>
                  <a:tcPr/>
                </a:tc>
                <a:tc>
                  <a:txBody>
                    <a:bodyPr/>
                    <a:lstStyle/>
                    <a:p>
                      <a:r>
                        <a:rPr lang="en-US" sz="1600" dirty="0" smtClean="0"/>
                        <a:t>58.1</a:t>
                      </a:r>
                      <a:endParaRPr lang="en-US" sz="1600" dirty="0"/>
                    </a:p>
                  </a:txBody>
                  <a:tcPr/>
                </a:tc>
                <a:tc>
                  <a:txBody>
                    <a:bodyPr/>
                    <a:lstStyle/>
                    <a:p>
                      <a:r>
                        <a:rPr lang="en-US" sz="1600" dirty="0" smtClean="0"/>
                        <a:t>8.7%</a:t>
                      </a:r>
                      <a:endParaRPr lang="en-US" sz="1600" dirty="0"/>
                    </a:p>
                  </a:txBody>
                  <a:tcPr/>
                </a:tc>
              </a:tr>
              <a:tr h="370840">
                <a:tc>
                  <a:txBody>
                    <a:bodyPr/>
                    <a:lstStyle/>
                    <a:p>
                      <a:r>
                        <a:rPr lang="en-US" sz="1600" dirty="0" smtClean="0"/>
                        <a:t>Internal Routers</a:t>
                      </a:r>
                      <a:endParaRPr lang="en-US" sz="1600" dirty="0"/>
                    </a:p>
                  </a:txBody>
                  <a:tcPr/>
                </a:tc>
                <a:tc>
                  <a:txBody>
                    <a:bodyPr/>
                    <a:lstStyle/>
                    <a:p>
                      <a:r>
                        <a:rPr lang="en-US" sz="1600" dirty="0" smtClean="0"/>
                        <a:t>1323</a:t>
                      </a:r>
                      <a:endParaRPr lang="en-US" sz="1600" dirty="0"/>
                    </a:p>
                  </a:txBody>
                  <a:tcPr/>
                </a:tc>
                <a:tc>
                  <a:txBody>
                    <a:bodyPr/>
                    <a:lstStyle/>
                    <a:p>
                      <a:r>
                        <a:rPr lang="en-US" sz="1600" dirty="0" smtClean="0"/>
                        <a:t>267.8</a:t>
                      </a:r>
                      <a:endParaRPr lang="en-US" sz="1600" dirty="0"/>
                    </a:p>
                  </a:txBody>
                  <a:tcPr/>
                </a:tc>
                <a:tc>
                  <a:txBody>
                    <a:bodyPr/>
                    <a:lstStyle/>
                    <a:p>
                      <a:r>
                        <a:rPr lang="en-US" sz="1600" dirty="0" smtClean="0"/>
                        <a:t>73.2</a:t>
                      </a:r>
                      <a:endParaRPr lang="en-US" sz="1600" dirty="0"/>
                    </a:p>
                  </a:txBody>
                  <a:tcPr/>
                </a:tc>
                <a:tc>
                  <a:txBody>
                    <a:bodyPr/>
                    <a:lstStyle/>
                    <a:p>
                      <a:r>
                        <a:rPr lang="en-US" sz="1600" dirty="0" smtClean="0"/>
                        <a:t>3.99%</a:t>
                      </a:r>
                      <a:endParaRPr lang="en-US" sz="1600" dirty="0"/>
                    </a:p>
                  </a:txBody>
                  <a:tcPr/>
                </a:tc>
              </a:tr>
              <a:tr h="370840">
                <a:tc>
                  <a:txBody>
                    <a:bodyPr/>
                    <a:lstStyle/>
                    <a:p>
                      <a:r>
                        <a:rPr lang="en-US" sz="1600" dirty="0" smtClean="0"/>
                        <a:t>Internal Switches</a:t>
                      </a:r>
                      <a:endParaRPr lang="en-US" sz="1600" dirty="0"/>
                    </a:p>
                  </a:txBody>
                  <a:tcPr/>
                </a:tc>
                <a:tc>
                  <a:txBody>
                    <a:bodyPr/>
                    <a:lstStyle/>
                    <a:p>
                      <a:r>
                        <a:rPr lang="en-US" sz="1600" dirty="0" smtClean="0"/>
                        <a:t>452</a:t>
                      </a:r>
                      <a:endParaRPr lang="en-US" sz="1600" dirty="0"/>
                    </a:p>
                  </a:txBody>
                  <a:tcPr/>
                </a:tc>
                <a:tc>
                  <a:txBody>
                    <a:bodyPr/>
                    <a:lstStyle/>
                    <a:p>
                      <a:r>
                        <a:rPr lang="en-US" sz="1600" dirty="0" smtClean="0"/>
                        <a:t>341.2</a:t>
                      </a:r>
                      <a:endParaRPr lang="en-US" sz="1600" dirty="0"/>
                    </a:p>
                  </a:txBody>
                  <a:tcPr/>
                </a:tc>
                <a:tc>
                  <a:txBody>
                    <a:bodyPr/>
                    <a:lstStyle/>
                    <a:p>
                      <a:r>
                        <a:rPr lang="en-US" sz="1600" dirty="0" smtClean="0"/>
                        <a:t>87.5</a:t>
                      </a:r>
                      <a:endParaRPr lang="en-US" sz="1600" dirty="0"/>
                    </a:p>
                  </a:txBody>
                  <a:tcPr/>
                </a:tc>
                <a:tc>
                  <a:txBody>
                    <a:bodyPr/>
                    <a:lstStyle/>
                    <a:p>
                      <a:r>
                        <a:rPr lang="en-US" sz="1600" dirty="0" smtClean="0"/>
                        <a:t>1.2%</a:t>
                      </a:r>
                      <a:endParaRPr lang="en-US" sz="1600" dirty="0"/>
                    </a:p>
                  </a:txBody>
                  <a:tcPr/>
                </a:tc>
              </a:tr>
              <a:tr h="370840">
                <a:tc>
                  <a:txBody>
                    <a:bodyPr/>
                    <a:lstStyle/>
                    <a:p>
                      <a:r>
                        <a:rPr lang="en-US" sz="1600" dirty="0" smtClean="0"/>
                        <a:t>Firewalls</a:t>
                      </a:r>
                      <a:endParaRPr lang="en-US" sz="1600" dirty="0"/>
                    </a:p>
                  </a:txBody>
                  <a:tcPr/>
                </a:tc>
                <a:tc>
                  <a:txBody>
                    <a:bodyPr/>
                    <a:lstStyle/>
                    <a:p>
                      <a:r>
                        <a:rPr lang="en-US" sz="1600" dirty="0" smtClean="0"/>
                        <a:t>1562</a:t>
                      </a:r>
                      <a:endParaRPr lang="en-US" sz="1600" dirty="0"/>
                    </a:p>
                  </a:txBody>
                  <a:tcPr/>
                </a:tc>
                <a:tc>
                  <a:txBody>
                    <a:bodyPr/>
                    <a:lstStyle/>
                    <a:p>
                      <a:r>
                        <a:rPr lang="en-US" sz="1600" dirty="0" smtClean="0"/>
                        <a:t>45.4</a:t>
                      </a:r>
                      <a:endParaRPr lang="en-US" sz="1600" dirty="0"/>
                    </a:p>
                  </a:txBody>
                  <a:tcPr/>
                </a:tc>
                <a:tc>
                  <a:txBody>
                    <a:bodyPr/>
                    <a:lstStyle/>
                    <a:p>
                      <a:r>
                        <a:rPr lang="en-US" sz="1600" dirty="0" smtClean="0"/>
                        <a:t>25-108</a:t>
                      </a:r>
                      <a:endParaRPr lang="en-US" sz="1600" dirty="0"/>
                    </a:p>
                  </a:txBody>
                  <a:tcPr/>
                </a:tc>
                <a:tc>
                  <a:txBody>
                    <a:bodyPr/>
                    <a:lstStyle/>
                    <a:p>
                      <a:r>
                        <a:rPr lang="en-US" sz="1600" dirty="0" smtClean="0"/>
                        <a:t>70.7%</a:t>
                      </a:r>
                      <a:endParaRPr lang="en-US" sz="1600" dirty="0"/>
                    </a:p>
                  </a:txBody>
                  <a:tcPr/>
                </a:tc>
              </a:tr>
            </a:tbl>
          </a:graphicData>
        </a:graphic>
      </p:graphicFrame>
      <p:sp>
        <p:nvSpPr>
          <p:cNvPr id="3" name="Title 2"/>
          <p:cNvSpPr>
            <a:spLocks noGrp="1"/>
          </p:cNvSpPr>
          <p:nvPr>
            <p:ph type="title"/>
          </p:nvPr>
        </p:nvSpPr>
        <p:spPr/>
        <p:txBody>
          <a:bodyPr/>
          <a:lstStyle/>
          <a:p>
            <a:pPr>
              <a:defRPr/>
            </a:pPr>
            <a:r>
              <a:rPr lang="en-US" dirty="0" smtClean="0">
                <a:ea typeface="+mj-ea"/>
                <a:cs typeface="+mj-cs"/>
              </a:rPr>
              <a:t>Patch Compliance Findings</a:t>
            </a:r>
            <a:endParaRPr lang="en-US" dirty="0">
              <a:ea typeface="+mj-ea"/>
              <a:cs typeface="+mj-cs"/>
            </a:endParaRPr>
          </a:p>
        </p:txBody>
      </p:sp>
      <p:sp>
        <p:nvSpPr>
          <p:cNvPr id="66619" name="Slide Number Placeholder 4"/>
          <p:cNvSpPr>
            <a:spLocks noGrp="1"/>
          </p:cNvSpPr>
          <p:nvPr>
            <p:ph type="sldNum" sz="quarter" idx="11"/>
          </p:nvPr>
        </p:nvSpPr>
        <p:spPr bwMode="auto">
          <a:noFill/>
          <a:ln>
            <a:miter lim="800000"/>
            <a:headEnd/>
            <a:tailEnd/>
          </a:ln>
        </p:spPr>
        <p:txBody>
          <a:bodyPr/>
          <a:lstStyle/>
          <a:p>
            <a:fld id="{ABF09C11-016A-254C-9E4C-AD6EEC71A437}" type="slidenum">
              <a:rPr lang="en-US" smtClean="0">
                <a:latin typeface="Lucida Sans Unicode" charset="0"/>
              </a:rPr>
              <a:pPr/>
              <a:t>23</a:t>
            </a:fld>
            <a:endParaRPr lang="en-US" smtClean="0">
              <a:latin typeface="Lucida Sans Unicode"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ntent Placeholder 1"/>
          <p:cNvSpPr>
            <a:spLocks noGrp="1"/>
          </p:cNvSpPr>
          <p:nvPr>
            <p:ph idx="1"/>
          </p:nvPr>
        </p:nvSpPr>
        <p:spPr>
          <a:xfrm>
            <a:off x="457200" y="1481138"/>
            <a:ext cx="8229600" cy="4843462"/>
          </a:xfrm>
        </p:spPr>
        <p:txBody>
          <a:bodyPr>
            <a:normAutofit lnSpcReduction="10000"/>
          </a:bodyPr>
          <a:lstStyle/>
          <a:p>
            <a:pPr eaLnBrk="1"/>
            <a:r>
              <a:rPr lang="en-US" b="1"/>
              <a:t>Accounts</a:t>
            </a:r>
          </a:p>
          <a:p>
            <a:pPr lvl="1" eaLnBrk="1"/>
            <a:r>
              <a:rPr lang="en-US">
                <a:ea typeface="ＭＳ Ｐゴシック" charset="-128"/>
              </a:rPr>
              <a:t>Every user must have an account</a:t>
            </a:r>
          </a:p>
          <a:p>
            <a:pPr eaLnBrk="1">
              <a:spcBef>
                <a:spcPts val="2400"/>
              </a:spcBef>
            </a:pPr>
            <a:r>
              <a:rPr lang="en-US" b="1"/>
              <a:t>Groups</a:t>
            </a:r>
          </a:p>
          <a:p>
            <a:pPr lvl="1" eaLnBrk="1"/>
            <a:r>
              <a:rPr lang="en-US">
                <a:ea typeface="ＭＳ Ｐゴシック" charset="-128"/>
              </a:rPr>
              <a:t>Individual accounts can be consolidated into groups</a:t>
            </a:r>
          </a:p>
          <a:p>
            <a:pPr lvl="1" eaLnBrk="1"/>
            <a:r>
              <a:rPr lang="en-US">
                <a:ea typeface="ＭＳ Ｐゴシック" charset="-128"/>
              </a:rPr>
              <a:t>Can assign security measures to groups</a:t>
            </a:r>
          </a:p>
          <a:p>
            <a:pPr lvl="1" eaLnBrk="1"/>
            <a:r>
              <a:rPr lang="en-US">
                <a:ea typeface="ＭＳ Ｐゴシック" charset="-128"/>
              </a:rPr>
              <a:t>Inherited by each group’s individual members</a:t>
            </a:r>
          </a:p>
          <a:p>
            <a:pPr lvl="1" eaLnBrk="1"/>
            <a:r>
              <a:rPr lang="en-US">
                <a:ea typeface="ＭＳ Ｐゴシック" charset="-128"/>
              </a:rPr>
              <a:t>Reduces cost compared to assigning to individuals</a:t>
            </a:r>
          </a:p>
          <a:p>
            <a:pPr lvl="1" eaLnBrk="1"/>
            <a:r>
              <a:rPr lang="en-US">
                <a:ea typeface="ＭＳ Ｐゴシック" charset="-128"/>
              </a:rPr>
              <a:t>Reduces errors</a:t>
            </a:r>
          </a:p>
        </p:txBody>
      </p:sp>
      <p:sp>
        <p:nvSpPr>
          <p:cNvPr id="70659" name="Slide Number Placeholder 3"/>
          <p:cNvSpPr>
            <a:spLocks noGrp="1"/>
          </p:cNvSpPr>
          <p:nvPr>
            <p:ph type="sldNum" sz="quarter" idx="11"/>
          </p:nvPr>
        </p:nvSpPr>
        <p:spPr bwMode="auto">
          <a:noFill/>
          <a:ln>
            <a:miter lim="800000"/>
            <a:headEnd/>
            <a:tailEnd/>
          </a:ln>
        </p:spPr>
        <p:txBody>
          <a:bodyPr/>
          <a:lstStyle/>
          <a:p>
            <a:fld id="{4207D97F-F4B0-0A40-83CF-5B13EA4310EF}" type="slidenum">
              <a:rPr lang="en-US">
                <a:latin typeface="Lucida Sans Unicode" charset="0"/>
              </a:rPr>
              <a:pPr/>
              <a:t>24</a:t>
            </a:fld>
            <a:endParaRPr lang="en-US">
              <a:latin typeface="Lucida Sans Unicode" charset="0"/>
            </a:endParaRPr>
          </a:p>
        </p:txBody>
      </p:sp>
      <p:pic>
        <p:nvPicPr>
          <p:cNvPr id="70661" name="Picture 2" descr="C:\Users\Panko\Pictures\Microsoft Clip Organizer\CGD700.png"/>
          <p:cNvPicPr>
            <a:picLocks noChangeAspect="1" noChangeArrowheads="1"/>
          </p:cNvPicPr>
          <p:nvPr/>
        </p:nvPicPr>
        <p:blipFill>
          <a:blip r:embed="rId3"/>
          <a:srcRect/>
          <a:stretch>
            <a:fillRect/>
          </a:stretch>
        </p:blipFill>
        <p:spPr bwMode="auto">
          <a:xfrm>
            <a:off x="6248400" y="1219200"/>
            <a:ext cx="990600" cy="990600"/>
          </a:xfrm>
          <a:prstGeom prst="rect">
            <a:avLst/>
          </a:prstGeom>
          <a:noFill/>
          <a:ln w="9525">
            <a:noFill/>
            <a:miter lim="800000"/>
            <a:headEnd/>
            <a:tailEnd/>
          </a:ln>
        </p:spPr>
      </p:pic>
      <p:pic>
        <p:nvPicPr>
          <p:cNvPr id="70662" name="Picture 3" descr="C:\Users\Panko\Pictures\Microsoft Clip Organizer\CG6857.png"/>
          <p:cNvPicPr>
            <a:picLocks noChangeAspect="1" noChangeArrowheads="1"/>
          </p:cNvPicPr>
          <p:nvPr/>
        </p:nvPicPr>
        <p:blipFill>
          <a:blip r:embed="rId4"/>
          <a:srcRect/>
          <a:stretch>
            <a:fillRect/>
          </a:stretch>
        </p:blipFill>
        <p:spPr bwMode="auto">
          <a:xfrm>
            <a:off x="7772400" y="2286000"/>
            <a:ext cx="838200" cy="838200"/>
          </a:xfrm>
          <a:prstGeom prst="rect">
            <a:avLst/>
          </a:prstGeom>
          <a:noFill/>
          <a:ln w="9525">
            <a:noFill/>
            <a:miter lim="800000"/>
            <a:headEnd/>
            <a:tailEnd/>
          </a:ln>
        </p:spPr>
      </p:pic>
      <p:cxnSp>
        <p:nvCxnSpPr>
          <p:cNvPr id="9" name="Straight Arrow Connector 8"/>
          <p:cNvCxnSpPr/>
          <p:nvPr/>
        </p:nvCxnSpPr>
        <p:spPr>
          <a:xfrm>
            <a:off x="7086600" y="2057400"/>
            <a:ext cx="838200"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0664" name="TextBox 10"/>
          <p:cNvSpPr txBox="1">
            <a:spLocks noChangeArrowheads="1"/>
          </p:cNvSpPr>
          <p:nvPr/>
        </p:nvSpPr>
        <p:spPr bwMode="auto">
          <a:xfrm>
            <a:off x="7239000" y="1295400"/>
            <a:ext cx="660400" cy="400050"/>
          </a:xfrm>
          <a:prstGeom prst="rect">
            <a:avLst/>
          </a:prstGeom>
          <a:noFill/>
          <a:ln w="9525">
            <a:noFill/>
            <a:miter lim="800000"/>
            <a:headEnd/>
            <a:tailEnd/>
          </a:ln>
        </p:spPr>
        <p:txBody>
          <a:bodyPr wrap="none">
            <a:prstTxWarp prst="textNoShape">
              <a:avLst/>
            </a:prstTxWarp>
            <a:spAutoFit/>
          </a:bodyPr>
          <a:lstStyle/>
          <a:p>
            <a:r>
              <a:rPr lang="en-US" sz="2000">
                <a:latin typeface="Lucida Sans Unicode" charset="0"/>
              </a:rPr>
              <a:t>XYZ</a:t>
            </a:r>
          </a:p>
        </p:txBody>
      </p:sp>
      <p:sp>
        <p:nvSpPr>
          <p:cNvPr id="70665" name="TextBox 11"/>
          <p:cNvSpPr txBox="1">
            <a:spLocks noChangeArrowheads="1"/>
          </p:cNvSpPr>
          <p:nvPr/>
        </p:nvSpPr>
        <p:spPr bwMode="auto">
          <a:xfrm>
            <a:off x="7162800" y="2667000"/>
            <a:ext cx="660400" cy="400050"/>
          </a:xfrm>
          <a:prstGeom prst="rect">
            <a:avLst/>
          </a:prstGeom>
          <a:noFill/>
          <a:ln w="9525">
            <a:noFill/>
            <a:miter lim="800000"/>
            <a:headEnd/>
            <a:tailEnd/>
          </a:ln>
        </p:spPr>
        <p:txBody>
          <a:bodyPr wrap="none">
            <a:prstTxWarp prst="textNoShape">
              <a:avLst/>
            </a:prstTxWarp>
            <a:spAutoFit/>
          </a:bodyPr>
          <a:lstStyle/>
          <a:p>
            <a:r>
              <a:rPr lang="en-US" sz="2000">
                <a:latin typeface="Lucida Sans Unicode" charset="0"/>
              </a:rPr>
              <a:t>XYZ</a:t>
            </a:r>
          </a:p>
        </p:txBody>
      </p:sp>
      <p:sp>
        <p:nvSpPr>
          <p:cNvPr id="11" name="Title 10"/>
          <p:cNvSpPr>
            <a:spLocks noGrp="1"/>
          </p:cNvSpPr>
          <p:nvPr>
            <p:ph type="title"/>
          </p:nvPr>
        </p:nvSpPr>
        <p:spPr/>
        <p:txBody>
          <a:bodyPr/>
          <a:lstStyle/>
          <a:p>
            <a:r>
              <a:rPr lang="en-US" dirty="0" smtClean="0"/>
              <a:t>Managing Users and Groups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ntent Placeholder 1"/>
          <p:cNvSpPr>
            <a:spLocks noGrp="1"/>
          </p:cNvSpPr>
          <p:nvPr>
            <p:ph idx="1"/>
          </p:nvPr>
        </p:nvSpPr>
        <p:spPr/>
        <p:txBody>
          <a:bodyPr/>
          <a:lstStyle/>
          <a:p>
            <a:pPr eaLnBrk="1">
              <a:lnSpc>
                <a:spcPct val="90000"/>
              </a:lnSpc>
            </a:pPr>
            <a:r>
              <a:rPr lang="en-US" b="1" dirty="0"/>
              <a:t>Super User Account</a:t>
            </a:r>
          </a:p>
          <a:p>
            <a:pPr lvl="1" eaLnBrk="1">
              <a:lnSpc>
                <a:spcPct val="90000"/>
              </a:lnSpc>
            </a:pPr>
            <a:r>
              <a:rPr lang="en-US" dirty="0">
                <a:ea typeface="ＭＳ Ｐゴシック" charset="-128"/>
              </a:rPr>
              <a:t>Every operating system has a super user account</a:t>
            </a:r>
          </a:p>
          <a:p>
            <a:pPr lvl="1" eaLnBrk="1">
              <a:lnSpc>
                <a:spcPct val="90000"/>
              </a:lnSpc>
            </a:pPr>
            <a:r>
              <a:rPr lang="en-US" dirty="0">
                <a:ea typeface="ＭＳ Ｐゴシック" charset="-128"/>
              </a:rPr>
              <a:t>The owner of this account can do anything</a:t>
            </a:r>
          </a:p>
          <a:p>
            <a:pPr lvl="1" eaLnBrk="1">
              <a:lnSpc>
                <a:spcPct val="90000"/>
              </a:lnSpc>
            </a:pPr>
            <a:r>
              <a:rPr lang="en-US" dirty="0">
                <a:ea typeface="ＭＳ Ｐゴシック" charset="-128"/>
              </a:rPr>
              <a:t>Called Administrator in Windows</a:t>
            </a:r>
          </a:p>
          <a:p>
            <a:pPr lvl="1" eaLnBrk="1">
              <a:lnSpc>
                <a:spcPct val="90000"/>
              </a:lnSpc>
            </a:pPr>
            <a:r>
              <a:rPr lang="en-US" dirty="0">
                <a:ea typeface="ＭＳ Ｐゴシック" charset="-128"/>
              </a:rPr>
              <a:t>Called root in UNIX</a:t>
            </a:r>
          </a:p>
          <a:p>
            <a:pPr eaLnBrk="1">
              <a:lnSpc>
                <a:spcPct val="90000"/>
              </a:lnSpc>
            </a:pPr>
            <a:r>
              <a:rPr lang="en-US" b="1" dirty="0"/>
              <a:t>Hacking Root</a:t>
            </a:r>
          </a:p>
          <a:p>
            <a:pPr lvl="1" eaLnBrk="1">
              <a:lnSpc>
                <a:spcPct val="90000"/>
              </a:lnSpc>
            </a:pPr>
            <a:r>
              <a:rPr lang="en-US" dirty="0">
                <a:ea typeface="ＭＳ Ｐゴシック" charset="-128"/>
              </a:rPr>
              <a:t>Goal is to take over the super user account</a:t>
            </a:r>
          </a:p>
          <a:p>
            <a:pPr lvl="1" eaLnBrk="1">
              <a:lnSpc>
                <a:spcPct val="90000"/>
              </a:lnSpc>
            </a:pPr>
            <a:r>
              <a:rPr lang="en-US" dirty="0">
                <a:ea typeface="ＭＳ Ｐゴシック" charset="-128"/>
              </a:rPr>
              <a:t>Will then “own the box”</a:t>
            </a:r>
            <a:endParaRPr lang="en-US" dirty="0" smtClean="0">
              <a:ea typeface="ＭＳ Ｐゴシック" charset="-128"/>
            </a:endParaRPr>
          </a:p>
          <a:p>
            <a:pPr lvl="1" eaLnBrk="1">
              <a:lnSpc>
                <a:spcPct val="90000"/>
              </a:lnSpc>
            </a:pPr>
            <a:r>
              <a:rPr lang="en-US" dirty="0" smtClean="0">
                <a:ea typeface="ＭＳ Ｐゴシック" charset="-128"/>
              </a:rPr>
              <a:t>“rooted”</a:t>
            </a:r>
            <a:endParaRPr lang="en-US" dirty="0">
              <a:ea typeface="ＭＳ Ｐゴシック" charset="-128"/>
            </a:endParaRPr>
          </a:p>
        </p:txBody>
      </p:sp>
      <p:sp>
        <p:nvSpPr>
          <p:cNvPr id="74755" name="Slide Number Placeholder 3"/>
          <p:cNvSpPr>
            <a:spLocks noGrp="1"/>
          </p:cNvSpPr>
          <p:nvPr>
            <p:ph type="sldNum" sz="quarter" idx="11"/>
          </p:nvPr>
        </p:nvSpPr>
        <p:spPr bwMode="auto">
          <a:noFill/>
          <a:ln>
            <a:miter lim="800000"/>
            <a:headEnd/>
            <a:tailEnd/>
          </a:ln>
        </p:spPr>
        <p:txBody>
          <a:bodyPr/>
          <a:lstStyle/>
          <a:p>
            <a:fld id="{636647EA-C83A-6D4E-A076-93B9258AC850}" type="slidenum">
              <a:rPr lang="en-US">
                <a:latin typeface="Lucida Sans Unicode" charset="0"/>
              </a:rPr>
              <a:pPr/>
              <a:t>25</a:t>
            </a:fld>
            <a:endParaRPr lang="en-US">
              <a:latin typeface="Lucida Sans Unicode"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The Super User Account</a:t>
            </a:r>
            <a:endParaRPr lang="en-US" dirty="0">
              <a:ea typeface="+mj-ea"/>
              <a:cs typeface="+mj-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ntent Placeholder 1"/>
          <p:cNvSpPr>
            <a:spLocks noGrp="1"/>
          </p:cNvSpPr>
          <p:nvPr>
            <p:ph idx="1"/>
          </p:nvPr>
        </p:nvSpPr>
        <p:spPr/>
        <p:txBody>
          <a:bodyPr/>
          <a:lstStyle/>
          <a:p>
            <a:pPr eaLnBrk="1"/>
            <a:r>
              <a:rPr lang="en-US" b="1"/>
              <a:t>Appropriate Use of a Super User Account</a:t>
            </a:r>
          </a:p>
          <a:p>
            <a:pPr lvl="1" eaLnBrk="1">
              <a:spcBef>
                <a:spcPts val="1800"/>
              </a:spcBef>
            </a:pPr>
            <a:r>
              <a:rPr lang="en-US">
                <a:ea typeface="ＭＳ Ｐゴシック" charset="-128"/>
              </a:rPr>
              <a:t>Log in as an ordinary user</a:t>
            </a:r>
          </a:p>
          <a:p>
            <a:pPr lvl="1" eaLnBrk="1">
              <a:spcBef>
                <a:spcPts val="1800"/>
              </a:spcBef>
            </a:pPr>
            <a:r>
              <a:rPr lang="en-US">
                <a:ea typeface="ＭＳ Ｐゴシック" charset="-128"/>
              </a:rPr>
              <a:t>Switch to super user only when needed</a:t>
            </a:r>
          </a:p>
          <a:p>
            <a:pPr lvl="2" eaLnBrk="1"/>
            <a:r>
              <a:rPr lang="en-US">
                <a:ea typeface="ＭＳ Ｐゴシック" charset="-128"/>
              </a:rPr>
              <a:t>In Windows, the command is RunAs</a:t>
            </a:r>
          </a:p>
          <a:p>
            <a:pPr lvl="2" eaLnBrk="1"/>
            <a:r>
              <a:rPr lang="en-US">
                <a:ea typeface="ＭＳ Ｐゴシック" charset="-128"/>
              </a:rPr>
              <a:t>In UNIX, the command is su (switch user)</a:t>
            </a:r>
          </a:p>
          <a:p>
            <a:pPr lvl="1" eaLnBrk="1">
              <a:spcBef>
                <a:spcPts val="1800"/>
              </a:spcBef>
            </a:pPr>
            <a:r>
              <a:rPr lang="en-US">
                <a:ea typeface="ＭＳ Ｐゴシック" charset="-128"/>
              </a:rPr>
              <a:t>Quickly revert to ordinary account when super user privileges are no longer needed</a:t>
            </a:r>
          </a:p>
          <a:p>
            <a:pPr eaLnBrk="1" hangingPunct="1"/>
            <a:endParaRPr lang="en-US"/>
          </a:p>
        </p:txBody>
      </p:sp>
      <p:sp>
        <p:nvSpPr>
          <p:cNvPr id="75779" name="Slide Number Placeholder 3"/>
          <p:cNvSpPr>
            <a:spLocks noGrp="1"/>
          </p:cNvSpPr>
          <p:nvPr>
            <p:ph type="sldNum" sz="quarter" idx="11"/>
          </p:nvPr>
        </p:nvSpPr>
        <p:spPr bwMode="auto">
          <a:noFill/>
          <a:ln>
            <a:miter lim="800000"/>
            <a:headEnd/>
            <a:tailEnd/>
          </a:ln>
        </p:spPr>
        <p:txBody>
          <a:bodyPr/>
          <a:lstStyle/>
          <a:p>
            <a:fld id="{C2068542-BDA0-6447-AA6F-D740F8ABA4C0}" type="slidenum">
              <a:rPr lang="en-US">
                <a:latin typeface="Lucida Sans Unicode" charset="0"/>
              </a:rPr>
              <a:pPr/>
              <a:t>26</a:t>
            </a:fld>
            <a:endParaRPr lang="en-US">
              <a:latin typeface="Lucida Sans Unicode"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The Super User Account</a:t>
            </a:r>
            <a:endParaRPr lang="en-US" dirty="0">
              <a:ea typeface="+mj-ea"/>
              <a:cs typeface="+mj-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ntent Placeholder 1"/>
          <p:cNvSpPr>
            <a:spLocks noGrp="1"/>
          </p:cNvSpPr>
          <p:nvPr>
            <p:ph idx="1"/>
          </p:nvPr>
        </p:nvSpPr>
        <p:spPr>
          <a:xfrm>
            <a:off x="457200" y="1295400"/>
            <a:ext cx="8229600" cy="4525963"/>
          </a:xfrm>
        </p:spPr>
        <p:txBody>
          <a:bodyPr>
            <a:normAutofit lnSpcReduction="10000"/>
          </a:bodyPr>
          <a:lstStyle/>
          <a:p>
            <a:pPr eaLnBrk="1">
              <a:lnSpc>
                <a:spcPct val="90000"/>
              </a:lnSpc>
            </a:pPr>
            <a:r>
              <a:rPr lang="en-US" b="1"/>
              <a:t>Permissions</a:t>
            </a:r>
          </a:p>
          <a:p>
            <a:pPr lvl="1" eaLnBrk="1">
              <a:lnSpc>
                <a:spcPct val="90000"/>
              </a:lnSpc>
            </a:pPr>
            <a:r>
              <a:rPr lang="en-US">
                <a:ea typeface="ＭＳ Ｐゴシック" charset="-128"/>
              </a:rPr>
              <a:t>Specify what the user or group can do to files, directories, and subdirectories</a:t>
            </a:r>
          </a:p>
          <a:p>
            <a:pPr eaLnBrk="1">
              <a:lnSpc>
                <a:spcPct val="90000"/>
              </a:lnSpc>
            </a:pPr>
            <a:r>
              <a:rPr lang="en-US" b="1"/>
              <a:t>Assigning Permissions in Windows</a:t>
            </a:r>
          </a:p>
          <a:p>
            <a:pPr lvl="1" eaLnBrk="1">
              <a:lnSpc>
                <a:spcPct val="90000"/>
              </a:lnSpc>
            </a:pPr>
            <a:r>
              <a:rPr lang="en-US">
                <a:ea typeface="ＭＳ Ｐゴシック" charset="-128"/>
              </a:rPr>
              <a:t>Right-click on file or directory</a:t>
            </a:r>
          </a:p>
          <a:p>
            <a:pPr lvl="1" eaLnBrk="1">
              <a:lnSpc>
                <a:spcPct val="90000"/>
              </a:lnSpc>
            </a:pPr>
            <a:r>
              <a:rPr lang="en-US">
                <a:ea typeface="ＭＳ Ｐゴシック" charset="-128"/>
              </a:rPr>
              <a:t>Select Properties, then Security tab</a:t>
            </a:r>
          </a:p>
          <a:p>
            <a:pPr lvl="1" eaLnBrk="1">
              <a:lnSpc>
                <a:spcPct val="90000"/>
              </a:lnSpc>
            </a:pPr>
            <a:r>
              <a:rPr lang="en-US">
                <a:ea typeface="ＭＳ Ｐゴシック" charset="-128"/>
              </a:rPr>
              <a:t>Select a user or group</a:t>
            </a:r>
          </a:p>
          <a:p>
            <a:pPr lvl="1" eaLnBrk="1">
              <a:lnSpc>
                <a:spcPct val="90000"/>
              </a:lnSpc>
            </a:pPr>
            <a:r>
              <a:rPr lang="en-US">
                <a:ea typeface="ＭＳ Ｐゴシック" charset="-128"/>
              </a:rPr>
              <a:t>Select the 6 standard permissions (permit or deny)</a:t>
            </a:r>
          </a:p>
          <a:p>
            <a:pPr lvl="1" eaLnBrk="1">
              <a:lnSpc>
                <a:spcPct val="90000"/>
              </a:lnSpc>
            </a:pPr>
            <a:r>
              <a:rPr lang="en-US">
                <a:ea typeface="ＭＳ Ｐゴシック" charset="-128"/>
              </a:rPr>
              <a:t>For more fine-grained control, 13 special permissions</a:t>
            </a:r>
          </a:p>
        </p:txBody>
      </p:sp>
      <p:sp>
        <p:nvSpPr>
          <p:cNvPr id="77827" name="Slide Number Placeholder 3"/>
          <p:cNvSpPr>
            <a:spLocks noGrp="1"/>
          </p:cNvSpPr>
          <p:nvPr>
            <p:ph type="sldNum" sz="quarter" idx="11"/>
          </p:nvPr>
        </p:nvSpPr>
        <p:spPr bwMode="auto">
          <a:noFill/>
          <a:ln>
            <a:miter lim="800000"/>
            <a:headEnd/>
            <a:tailEnd/>
          </a:ln>
        </p:spPr>
        <p:txBody>
          <a:bodyPr/>
          <a:lstStyle/>
          <a:p>
            <a:fld id="{1AC811D9-8B7D-444E-ACBF-B2BB9F8971B4}" type="slidenum">
              <a:rPr lang="en-US">
                <a:latin typeface="Lucida Sans Unicode" charset="0"/>
              </a:rPr>
              <a:pPr/>
              <a:t>27</a:t>
            </a:fld>
            <a:endParaRPr lang="en-US">
              <a:latin typeface="Lucida Sans Unicode" charset="0"/>
            </a:endParaRPr>
          </a:p>
        </p:txBody>
      </p:sp>
      <p:pic>
        <p:nvPicPr>
          <p:cNvPr id="77828" name="Title 4"/>
          <p:cNvPicPr>
            <a:picLocks noGrp="1" noChangeArrowheads="1"/>
          </p:cNvPicPr>
          <p:nvPr>
            <p:ph type="title"/>
          </p:nvPr>
        </p:nvPicPr>
        <p:blipFill>
          <a:blip r:embed="rId2"/>
          <a:srcRect/>
          <a:stretch>
            <a:fillRect/>
          </a:stretch>
        </p:blipFill>
        <p:spPr bwMode="auto">
          <a:xfrm>
            <a:off x="268288" y="268288"/>
            <a:ext cx="8424862" cy="1158875"/>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3"/>
          <p:cNvSpPr>
            <a:spLocks noGrp="1"/>
          </p:cNvSpPr>
          <p:nvPr>
            <p:ph type="sldNum" sz="quarter" idx="11"/>
          </p:nvPr>
        </p:nvSpPr>
        <p:spPr bwMode="auto">
          <a:noFill/>
          <a:ln>
            <a:miter lim="800000"/>
            <a:headEnd/>
            <a:tailEnd/>
          </a:ln>
        </p:spPr>
        <p:txBody>
          <a:bodyPr/>
          <a:lstStyle/>
          <a:p>
            <a:fld id="{EE851B8D-DD8C-0143-B87C-79BD02F5D8F1}" type="slidenum">
              <a:rPr lang="en-US">
                <a:latin typeface="Lucida Sans Unicode" charset="0"/>
              </a:rPr>
              <a:pPr/>
              <a:t>28</a:t>
            </a:fld>
            <a:endParaRPr lang="en-US">
              <a:latin typeface="Lucida Sans Unicode" charset="0"/>
            </a:endParaRPr>
          </a:p>
        </p:txBody>
      </p:sp>
      <p:pic>
        <p:nvPicPr>
          <p:cNvPr id="78852" name="Picture 2"/>
          <p:cNvPicPr>
            <a:picLocks noChangeAspect="1" noChangeArrowheads="1"/>
          </p:cNvPicPr>
          <p:nvPr/>
        </p:nvPicPr>
        <p:blipFill>
          <a:blip r:embed="rId2"/>
          <a:srcRect l="23529" t="9875" r="31374" b="12383"/>
          <a:stretch>
            <a:fillRect/>
          </a:stretch>
        </p:blipFill>
        <p:spPr bwMode="auto">
          <a:xfrm>
            <a:off x="381000" y="1219200"/>
            <a:ext cx="3124200" cy="4211638"/>
          </a:xfrm>
          <a:prstGeom prst="rect">
            <a:avLst/>
          </a:prstGeom>
          <a:noFill/>
          <a:ln w="9525">
            <a:noFill/>
            <a:miter lim="800000"/>
            <a:headEnd/>
            <a:tailEnd/>
          </a:ln>
        </p:spPr>
      </p:pic>
      <p:pic>
        <p:nvPicPr>
          <p:cNvPr id="78853" name="Picture 1"/>
          <p:cNvPicPr>
            <a:picLocks noChangeAspect="1" noChangeArrowheads="1"/>
          </p:cNvPicPr>
          <p:nvPr/>
        </p:nvPicPr>
        <p:blipFill>
          <a:blip r:embed="rId3"/>
          <a:srcRect l="7843" t="6659" r="15002" b="19414"/>
          <a:stretch>
            <a:fillRect/>
          </a:stretch>
        </p:blipFill>
        <p:spPr bwMode="auto">
          <a:xfrm>
            <a:off x="3959225" y="1219200"/>
            <a:ext cx="4956175" cy="3873500"/>
          </a:xfrm>
          <a:prstGeom prst="rect">
            <a:avLst/>
          </a:prstGeom>
          <a:noFill/>
          <a:ln w="9525">
            <a:noFill/>
            <a:miter lim="800000"/>
            <a:headEnd/>
            <a:tailEnd/>
          </a:ln>
        </p:spPr>
      </p:pic>
      <p:sp>
        <p:nvSpPr>
          <p:cNvPr id="9" name="Line Callout 1 8"/>
          <p:cNvSpPr>
            <a:spLocks/>
          </p:cNvSpPr>
          <p:nvPr/>
        </p:nvSpPr>
        <p:spPr bwMode="auto">
          <a:xfrm>
            <a:off x="3048000" y="1828800"/>
            <a:ext cx="1066800" cy="838200"/>
          </a:xfrm>
          <a:prstGeom prst="borderCallout1">
            <a:avLst>
              <a:gd name="adj1" fmla="val 48898"/>
              <a:gd name="adj2" fmla="val -3394"/>
              <a:gd name="adj3" fmla="val 75162"/>
              <a:gd name="adj4" fmla="val -55208"/>
            </a:avLst>
          </a:prstGeom>
          <a:gradFill rotWithShape="1">
            <a:gsLst>
              <a:gs pos="0">
                <a:srgbClr val="95D4EE"/>
              </a:gs>
              <a:gs pos="64999">
                <a:srgbClr val="C9ECFD"/>
              </a:gs>
              <a:gs pos="100000">
                <a:srgbClr val="D6F3FF"/>
              </a:gs>
            </a:gsLst>
            <a:lin ang="16200000"/>
          </a:gradFill>
          <a:ln w="9525">
            <a:solidFill>
              <a:schemeClr val="accent1"/>
            </a:solidFill>
            <a:miter lim="800000"/>
            <a:headEnd/>
            <a:tailEnd/>
          </a:ln>
          <a:effectLst>
            <a:outerShdw blurRad="63500" dist="38100" dir="5400000" rotWithShape="0">
              <a:srgbClr val="000000">
                <a:alpha val="34999"/>
              </a:srgbClr>
            </a:outerShdw>
          </a:effectLst>
        </p:spPr>
        <p:txBody>
          <a:bodyPr anchor="ctr">
            <a:prstTxWarp prst="textNoShape">
              <a:avLst/>
            </a:prstTxWarp>
          </a:bodyPr>
          <a:lstStyle/>
          <a:p>
            <a:pPr algn="ctr" fontAlgn="auto">
              <a:spcBef>
                <a:spcPts val="0"/>
              </a:spcBef>
              <a:spcAft>
                <a:spcPts val="0"/>
              </a:spcAft>
              <a:defRPr/>
            </a:pPr>
            <a:r>
              <a:rPr lang="en-US" sz="1600" dirty="0">
                <a:solidFill>
                  <a:schemeClr val="dk1"/>
                </a:solidFill>
                <a:latin typeface="+mn-lt"/>
              </a:rPr>
              <a:t>Select a user or group</a:t>
            </a:r>
          </a:p>
        </p:txBody>
      </p:sp>
      <p:sp>
        <p:nvSpPr>
          <p:cNvPr id="10" name="Rounded Rectangle 9"/>
          <p:cNvSpPr>
            <a:spLocks noChangeArrowheads="1"/>
          </p:cNvSpPr>
          <p:nvPr/>
        </p:nvSpPr>
        <p:spPr bwMode="auto">
          <a:xfrm>
            <a:off x="4114800" y="3875088"/>
            <a:ext cx="2438400" cy="304800"/>
          </a:xfrm>
          <a:prstGeom prst="roundRect">
            <a:avLst>
              <a:gd name="adj" fmla="val 16667"/>
            </a:avLst>
          </a:prstGeom>
          <a:noFill/>
          <a:ln w="55000" cmpd="thickThin">
            <a:solidFill>
              <a:schemeClr val="accent2"/>
            </a:solidFill>
            <a:round/>
            <a:headEnd/>
            <a:tailEnd/>
          </a:ln>
          <a:effectLst>
            <a:outerShdw blurRad="63500" dist="38100" dir="2700000" algn="tl" rotWithShape="0">
              <a:srgbClr val="000000">
                <a:alpha val="39999"/>
              </a:srgbClr>
            </a:outerShdw>
          </a:effectLst>
        </p:spPr>
        <p:txBody>
          <a:bodyPr anchor="ctr">
            <a:prstTxWarp prst="textNoShape">
              <a:avLst/>
            </a:prstTxWarp>
          </a:bodyPr>
          <a:lstStyle/>
          <a:p>
            <a:pPr algn="ctr" fontAlgn="auto">
              <a:spcBef>
                <a:spcPts val="0"/>
              </a:spcBef>
              <a:spcAft>
                <a:spcPts val="0"/>
              </a:spcAft>
              <a:defRPr/>
            </a:pPr>
            <a:endParaRPr lang="en-US">
              <a:solidFill>
                <a:schemeClr val="lt1"/>
              </a:solidFill>
              <a:latin typeface="+mn-lt"/>
            </a:endParaRPr>
          </a:p>
        </p:txBody>
      </p:sp>
      <p:sp>
        <p:nvSpPr>
          <p:cNvPr id="11" name="Line Callout 1 10"/>
          <p:cNvSpPr>
            <a:spLocks/>
          </p:cNvSpPr>
          <p:nvPr/>
        </p:nvSpPr>
        <p:spPr bwMode="auto">
          <a:xfrm>
            <a:off x="3200400" y="5181600"/>
            <a:ext cx="1447800" cy="685800"/>
          </a:xfrm>
          <a:prstGeom prst="borderCallout1">
            <a:avLst>
              <a:gd name="adj1" fmla="val 48898"/>
              <a:gd name="adj2" fmla="val -3394"/>
              <a:gd name="adj3" fmla="val -72005"/>
              <a:gd name="adj4" fmla="val -16056"/>
            </a:avLst>
          </a:prstGeom>
          <a:gradFill rotWithShape="1">
            <a:gsLst>
              <a:gs pos="0">
                <a:srgbClr val="95D4EE"/>
              </a:gs>
              <a:gs pos="64999">
                <a:srgbClr val="C9ECFD"/>
              </a:gs>
              <a:gs pos="100000">
                <a:srgbClr val="D6F3FF"/>
              </a:gs>
            </a:gsLst>
            <a:lin ang="16200000"/>
          </a:gradFill>
          <a:ln w="9525">
            <a:solidFill>
              <a:schemeClr val="accent1"/>
            </a:solidFill>
            <a:miter lim="800000"/>
            <a:headEnd/>
            <a:tailEnd/>
          </a:ln>
          <a:effectLst>
            <a:outerShdw blurRad="63500" dist="38100" dir="5400000" rotWithShape="0">
              <a:srgbClr val="000000">
                <a:alpha val="34999"/>
              </a:srgbClr>
            </a:outerShdw>
          </a:effectLst>
        </p:spPr>
        <p:txBody>
          <a:bodyPr anchor="ctr">
            <a:prstTxWarp prst="textNoShape">
              <a:avLst/>
            </a:prstTxWarp>
          </a:bodyPr>
          <a:lstStyle/>
          <a:p>
            <a:pPr algn="ctr" fontAlgn="auto">
              <a:spcBef>
                <a:spcPts val="0"/>
              </a:spcBef>
              <a:spcAft>
                <a:spcPts val="0"/>
              </a:spcAft>
              <a:defRPr/>
            </a:pPr>
            <a:r>
              <a:rPr lang="en-US" sz="1600" dirty="0">
                <a:solidFill>
                  <a:schemeClr val="dk1"/>
                </a:solidFill>
                <a:latin typeface="+mn-lt"/>
              </a:rPr>
              <a:t>Advanced permissions</a:t>
            </a:r>
          </a:p>
        </p:txBody>
      </p:sp>
      <p:sp>
        <p:nvSpPr>
          <p:cNvPr id="12" name="Line Callout 1 11"/>
          <p:cNvSpPr>
            <a:spLocks/>
          </p:cNvSpPr>
          <p:nvPr/>
        </p:nvSpPr>
        <p:spPr bwMode="auto">
          <a:xfrm>
            <a:off x="228600" y="4800600"/>
            <a:ext cx="1447800" cy="685800"/>
          </a:xfrm>
          <a:prstGeom prst="borderCallout1">
            <a:avLst>
              <a:gd name="adj1" fmla="val -5801"/>
              <a:gd name="adj2" fmla="val 50861"/>
              <a:gd name="adj3" fmla="val -83972"/>
              <a:gd name="adj4" fmla="val 60060"/>
            </a:avLst>
          </a:prstGeom>
          <a:gradFill rotWithShape="1">
            <a:gsLst>
              <a:gs pos="0">
                <a:srgbClr val="95D4EE"/>
              </a:gs>
              <a:gs pos="64999">
                <a:srgbClr val="C9ECFD"/>
              </a:gs>
              <a:gs pos="100000">
                <a:srgbClr val="D6F3FF"/>
              </a:gs>
            </a:gsLst>
            <a:lin ang="16200000"/>
          </a:gradFill>
          <a:ln w="9525">
            <a:solidFill>
              <a:schemeClr val="accent1"/>
            </a:solidFill>
            <a:miter lim="800000"/>
            <a:headEnd/>
            <a:tailEnd/>
          </a:ln>
          <a:effectLst>
            <a:outerShdw blurRad="63500" dist="38100" dir="5400000" rotWithShape="0">
              <a:srgbClr val="000000">
                <a:alpha val="34999"/>
              </a:srgbClr>
            </a:outerShdw>
          </a:effectLst>
        </p:spPr>
        <p:txBody>
          <a:bodyPr anchor="ctr">
            <a:prstTxWarp prst="textNoShape">
              <a:avLst/>
            </a:prstTxWarp>
          </a:bodyPr>
          <a:lstStyle/>
          <a:p>
            <a:pPr algn="ctr" fontAlgn="auto">
              <a:spcBef>
                <a:spcPts val="0"/>
              </a:spcBef>
              <a:spcAft>
                <a:spcPts val="0"/>
              </a:spcAft>
              <a:defRPr/>
            </a:pPr>
            <a:r>
              <a:rPr lang="en-US" sz="1600" dirty="0">
                <a:solidFill>
                  <a:schemeClr val="dk1"/>
                </a:solidFill>
                <a:latin typeface="+mn-lt"/>
              </a:rPr>
              <a:t>Standard permissions</a:t>
            </a:r>
          </a:p>
        </p:txBody>
      </p:sp>
      <p:sp>
        <p:nvSpPr>
          <p:cNvPr id="13" name="Line Callout 1 12"/>
          <p:cNvSpPr>
            <a:spLocks/>
          </p:cNvSpPr>
          <p:nvPr/>
        </p:nvSpPr>
        <p:spPr bwMode="auto">
          <a:xfrm>
            <a:off x="7162800" y="3429000"/>
            <a:ext cx="1447800" cy="685800"/>
          </a:xfrm>
          <a:prstGeom prst="borderCallout1">
            <a:avLst>
              <a:gd name="adj1" fmla="val 48898"/>
              <a:gd name="adj2" fmla="val -3394"/>
              <a:gd name="adj3" fmla="val 66458"/>
              <a:gd name="adj4" fmla="val -37917"/>
            </a:avLst>
          </a:prstGeom>
          <a:gradFill rotWithShape="1">
            <a:gsLst>
              <a:gs pos="0">
                <a:srgbClr val="95D4EE"/>
              </a:gs>
              <a:gs pos="64999">
                <a:srgbClr val="C9ECFD"/>
              </a:gs>
              <a:gs pos="100000">
                <a:srgbClr val="D6F3FF"/>
              </a:gs>
            </a:gsLst>
            <a:lin ang="16200000"/>
          </a:gradFill>
          <a:ln w="9525">
            <a:solidFill>
              <a:schemeClr val="accent1"/>
            </a:solidFill>
            <a:miter lim="800000"/>
            <a:headEnd/>
            <a:tailEnd/>
          </a:ln>
          <a:effectLst>
            <a:outerShdw blurRad="63500" dist="38100" dir="5400000" rotWithShape="0">
              <a:srgbClr val="000000">
                <a:alpha val="34999"/>
              </a:srgbClr>
            </a:outerShdw>
          </a:effectLst>
        </p:spPr>
        <p:txBody>
          <a:bodyPr anchor="ctr">
            <a:prstTxWarp prst="textNoShape">
              <a:avLst/>
            </a:prstTxWarp>
          </a:bodyPr>
          <a:lstStyle/>
          <a:p>
            <a:pPr algn="ctr" fontAlgn="auto">
              <a:spcBef>
                <a:spcPts val="0"/>
              </a:spcBef>
              <a:spcAft>
                <a:spcPts val="0"/>
              </a:spcAft>
              <a:defRPr/>
            </a:pPr>
            <a:r>
              <a:rPr lang="en-US" sz="1600" dirty="0">
                <a:solidFill>
                  <a:schemeClr val="dk1"/>
                </a:solidFill>
                <a:latin typeface="+mn-lt"/>
              </a:rPr>
              <a:t>Inheritable permissions</a:t>
            </a:r>
          </a:p>
        </p:txBody>
      </p:sp>
      <p:sp>
        <p:nvSpPr>
          <p:cNvPr id="14" name="Title 13"/>
          <p:cNvSpPr>
            <a:spLocks noGrp="1"/>
          </p:cNvSpPr>
          <p:nvPr>
            <p:ph type="title"/>
          </p:nvPr>
        </p:nvSpPr>
        <p:spPr>
          <a:xfrm>
            <a:off x="457200" y="274638"/>
            <a:ext cx="8229600" cy="683894"/>
          </a:xfrm>
        </p:spPr>
        <p:txBody>
          <a:bodyPr>
            <a:normAutofit fontScale="90000"/>
          </a:bodyPr>
          <a:lstStyle/>
          <a:p>
            <a:r>
              <a:rPr lang="en-US" dirty="0" smtClean="0"/>
              <a:t>Assigning Permissions in Windows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ntent Placeholder 1"/>
          <p:cNvSpPr>
            <a:spLocks noGrp="1"/>
          </p:cNvSpPr>
          <p:nvPr>
            <p:ph idx="1"/>
          </p:nvPr>
        </p:nvSpPr>
        <p:spPr/>
        <p:txBody>
          <a:bodyPr/>
          <a:lstStyle/>
          <a:p>
            <a:pPr eaLnBrk="1"/>
            <a:r>
              <a:rPr lang="en-US" b="1"/>
              <a:t>Inheritance</a:t>
            </a:r>
          </a:p>
          <a:p>
            <a:pPr lvl="1" eaLnBrk="1">
              <a:spcBef>
                <a:spcPts val="1800"/>
              </a:spcBef>
            </a:pPr>
            <a:r>
              <a:rPr lang="en-US">
                <a:ea typeface="ＭＳ Ｐゴシック" charset="-128"/>
              </a:rPr>
              <a:t>If the </a:t>
            </a:r>
            <a:r>
              <a:rPr lang="en-US" i="1">
                <a:ea typeface="ＭＳ Ｐゴシック" charset="-128"/>
              </a:rPr>
              <a:t>Include inheritable permissions from this object’s parent </a:t>
            </a:r>
            <a:r>
              <a:rPr lang="en-US">
                <a:ea typeface="ＭＳ Ｐゴシック" charset="-128"/>
              </a:rPr>
              <a:t>is checked in the security tab, the directory receives the permissions of the parent directory.</a:t>
            </a:r>
          </a:p>
          <a:p>
            <a:pPr lvl="1" eaLnBrk="1">
              <a:spcBef>
                <a:spcPts val="1800"/>
              </a:spcBef>
            </a:pPr>
            <a:r>
              <a:rPr lang="en-US">
                <a:ea typeface="ＭＳ Ｐゴシック" charset="-128"/>
              </a:rPr>
              <a:t>This box is checked by default, so inheritance from the parent is the default</a:t>
            </a:r>
          </a:p>
        </p:txBody>
      </p:sp>
      <p:sp>
        <p:nvSpPr>
          <p:cNvPr id="79875" name="Slide Number Placeholder 3"/>
          <p:cNvSpPr>
            <a:spLocks noGrp="1"/>
          </p:cNvSpPr>
          <p:nvPr>
            <p:ph type="sldNum" sz="quarter" idx="11"/>
          </p:nvPr>
        </p:nvSpPr>
        <p:spPr bwMode="auto">
          <a:noFill/>
          <a:ln>
            <a:miter lim="800000"/>
            <a:headEnd/>
            <a:tailEnd/>
          </a:ln>
        </p:spPr>
        <p:txBody>
          <a:bodyPr/>
          <a:lstStyle/>
          <a:p>
            <a:fld id="{F4144A36-7C9F-4243-8A4F-A625B43C62D1}" type="slidenum">
              <a:rPr lang="en-US">
                <a:latin typeface="Lucida Sans Unicode" charset="0"/>
              </a:rPr>
              <a:pPr/>
              <a:t>29</a:t>
            </a:fld>
            <a:endParaRPr lang="en-US">
              <a:latin typeface="Lucida Sans Unicode"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The Inheritance of Permission</a:t>
            </a:r>
            <a:endParaRPr lang="en-US" dirty="0">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1"/>
          <p:cNvSpPr>
            <a:spLocks noGrp="1"/>
          </p:cNvSpPr>
          <p:nvPr>
            <p:ph idx="1"/>
          </p:nvPr>
        </p:nvSpPr>
        <p:spPr>
          <a:xfrm>
            <a:off x="457200" y="1481138"/>
            <a:ext cx="5486400" cy="4525962"/>
          </a:xfrm>
        </p:spPr>
        <p:txBody>
          <a:bodyPr>
            <a:normAutofit fontScale="92500"/>
          </a:bodyPr>
          <a:lstStyle/>
          <a:p>
            <a:pPr eaLnBrk="1"/>
            <a:r>
              <a:rPr lang="en-US" b="1"/>
              <a:t>What Is a Host?</a:t>
            </a:r>
          </a:p>
          <a:p>
            <a:pPr lvl="1" eaLnBrk="1"/>
            <a:r>
              <a:rPr lang="en-US">
                <a:ea typeface="ＭＳ Ｐゴシック" charset="-128"/>
              </a:rPr>
              <a:t>Anything with an IP address is a host (because it can be attacked)</a:t>
            </a:r>
          </a:p>
          <a:p>
            <a:pPr lvl="1" eaLnBrk="1"/>
            <a:r>
              <a:rPr lang="en-US">
                <a:ea typeface="ＭＳ Ｐゴシック" charset="-128"/>
              </a:rPr>
              <a:t>Servers</a:t>
            </a:r>
          </a:p>
          <a:p>
            <a:pPr lvl="1" eaLnBrk="1"/>
            <a:r>
              <a:rPr lang="en-US">
                <a:ea typeface="ＭＳ Ｐゴシック" charset="-128"/>
              </a:rPr>
              <a:t>Clients (including mobile telephones)</a:t>
            </a:r>
          </a:p>
          <a:p>
            <a:pPr lvl="1" eaLnBrk="1"/>
            <a:r>
              <a:rPr lang="en-US">
                <a:ea typeface="ＭＳ Ｐゴシック" charset="-128"/>
              </a:rPr>
              <a:t>Routers (including home access routers) and sometimes switches</a:t>
            </a:r>
          </a:p>
          <a:p>
            <a:pPr lvl="1" eaLnBrk="1"/>
            <a:r>
              <a:rPr lang="en-US">
                <a:ea typeface="ＭＳ Ｐゴシック" charset="-128"/>
              </a:rPr>
              <a:t>Firewalls</a:t>
            </a:r>
          </a:p>
        </p:txBody>
      </p:sp>
      <p:sp>
        <p:nvSpPr>
          <p:cNvPr id="33795" name="Slide Number Placeholder 3"/>
          <p:cNvSpPr>
            <a:spLocks noGrp="1"/>
          </p:cNvSpPr>
          <p:nvPr>
            <p:ph type="sldNum" sz="quarter" idx="11"/>
          </p:nvPr>
        </p:nvSpPr>
        <p:spPr bwMode="auto">
          <a:noFill/>
          <a:ln>
            <a:miter lim="800000"/>
            <a:headEnd/>
            <a:tailEnd/>
          </a:ln>
        </p:spPr>
        <p:txBody>
          <a:bodyPr/>
          <a:lstStyle/>
          <a:p>
            <a:fld id="{B7E36DFA-13C7-CA4D-8BD8-84DD6B70C3CB}" type="slidenum">
              <a:rPr lang="en-US">
                <a:latin typeface="Lucida Sans Unicode" charset="0"/>
              </a:rPr>
              <a:pPr/>
              <a:t>3</a:t>
            </a:fld>
            <a:endParaRPr lang="en-US">
              <a:latin typeface="Lucida Sans Unicode"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Threats to Hosts</a:t>
            </a:r>
            <a:endParaRPr lang="en-US" dirty="0">
              <a:ea typeface="+mj-ea"/>
              <a:cs typeface="+mj-cs"/>
            </a:endParaRPr>
          </a:p>
        </p:txBody>
      </p:sp>
      <p:pic>
        <p:nvPicPr>
          <p:cNvPr id="33797" name="Picture 5" descr="C:\Users\Panko\Pictures\Microsoft Clip Organizer\j0424192.wmf"/>
          <p:cNvPicPr>
            <a:picLocks noChangeAspect="1" noChangeArrowheads="1"/>
          </p:cNvPicPr>
          <p:nvPr/>
        </p:nvPicPr>
        <p:blipFill>
          <a:blip r:embed="rId2"/>
          <a:srcRect/>
          <a:stretch>
            <a:fillRect/>
          </a:stretch>
        </p:blipFill>
        <p:spPr bwMode="auto">
          <a:xfrm>
            <a:off x="7188200" y="2971800"/>
            <a:ext cx="1955800" cy="1606550"/>
          </a:xfrm>
          <a:prstGeom prst="rect">
            <a:avLst/>
          </a:prstGeom>
          <a:noFill/>
          <a:ln w="9525">
            <a:noFill/>
            <a:miter lim="800000"/>
            <a:headEnd/>
            <a:tailEnd/>
          </a:ln>
        </p:spPr>
      </p:pic>
      <p:pic>
        <p:nvPicPr>
          <p:cNvPr id="33798" name="Picture 6" descr="C:\Users\Panko\Pictures\Microsoft Clip Organizer\CG45BE.wmf"/>
          <p:cNvPicPr>
            <a:picLocks noChangeAspect="1" noChangeArrowheads="1"/>
          </p:cNvPicPr>
          <p:nvPr/>
        </p:nvPicPr>
        <p:blipFill>
          <a:blip r:embed="rId3"/>
          <a:srcRect/>
          <a:stretch>
            <a:fillRect/>
          </a:stretch>
        </p:blipFill>
        <p:spPr bwMode="auto">
          <a:xfrm>
            <a:off x="6172200" y="1066800"/>
            <a:ext cx="1708150" cy="1778000"/>
          </a:xfrm>
          <a:prstGeom prst="rect">
            <a:avLst/>
          </a:prstGeom>
          <a:noFill/>
          <a:ln w="9525">
            <a:noFill/>
            <a:miter lim="800000"/>
            <a:headEnd/>
            <a:tailEnd/>
          </a:ln>
        </p:spPr>
      </p:pic>
      <p:pic>
        <p:nvPicPr>
          <p:cNvPr id="33799" name="Picture 7" descr="C:\Users\Panko\Pictures\Microsoft Clip Organizer\CG4727.wmf"/>
          <p:cNvPicPr>
            <a:picLocks noChangeAspect="1" noChangeArrowheads="1"/>
          </p:cNvPicPr>
          <p:nvPr/>
        </p:nvPicPr>
        <p:blipFill>
          <a:blip r:embed="rId4"/>
          <a:srcRect/>
          <a:stretch>
            <a:fillRect/>
          </a:stretch>
        </p:blipFill>
        <p:spPr bwMode="auto">
          <a:xfrm>
            <a:off x="5867400" y="3124200"/>
            <a:ext cx="1076325" cy="1419225"/>
          </a:xfrm>
          <a:prstGeom prst="rect">
            <a:avLst/>
          </a:prstGeom>
          <a:noFill/>
          <a:ln w="9525">
            <a:noFill/>
            <a:miter lim="800000"/>
            <a:headEnd/>
            <a:tailEnd/>
          </a:ln>
        </p:spPr>
      </p:pic>
      <p:pic>
        <p:nvPicPr>
          <p:cNvPr id="33800" name="Picture 8" descr="C:\Users\Panko\Pictures\Microsoft Clip Organizer\CGE0D4.wmf"/>
          <p:cNvPicPr>
            <a:picLocks noChangeAspect="1" noChangeArrowheads="1"/>
          </p:cNvPicPr>
          <p:nvPr/>
        </p:nvPicPr>
        <p:blipFill>
          <a:blip r:embed="rId5"/>
          <a:srcRect/>
          <a:stretch>
            <a:fillRect/>
          </a:stretch>
        </p:blipFill>
        <p:spPr bwMode="auto">
          <a:xfrm>
            <a:off x="5715000" y="4572000"/>
            <a:ext cx="1841500" cy="1692275"/>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Content Placeholder 1"/>
          <p:cNvSpPr>
            <a:spLocks noGrp="1"/>
          </p:cNvSpPr>
          <p:nvPr>
            <p:ph idx="1"/>
          </p:nvPr>
        </p:nvSpPr>
        <p:spPr>
          <a:xfrm>
            <a:off x="457200" y="1371600"/>
            <a:ext cx="8229600" cy="4953000"/>
          </a:xfrm>
        </p:spPr>
        <p:txBody>
          <a:bodyPr/>
          <a:lstStyle/>
          <a:p>
            <a:pPr eaLnBrk="1"/>
            <a:r>
              <a:rPr lang="en-US" b="1"/>
              <a:t>Inheritance</a:t>
            </a:r>
          </a:p>
          <a:p>
            <a:pPr lvl="1" eaLnBrk="1"/>
            <a:r>
              <a:rPr lang="en-US">
                <a:ea typeface="ＭＳ Ｐゴシック" charset="-128"/>
              </a:rPr>
              <a:t>Total permissions include</a:t>
            </a:r>
          </a:p>
          <a:p>
            <a:pPr lvl="2" eaLnBrk="1">
              <a:spcBef>
                <a:spcPts val="1200"/>
              </a:spcBef>
            </a:pPr>
            <a:r>
              <a:rPr lang="en-US">
                <a:ea typeface="ＭＳ Ｐゴシック" charset="-128"/>
              </a:rPr>
              <a:t>Inherited permissions (if any)</a:t>
            </a:r>
          </a:p>
          <a:p>
            <a:pPr lvl="2" eaLnBrk="1">
              <a:spcBef>
                <a:spcPts val="1200"/>
              </a:spcBef>
            </a:pPr>
            <a:r>
              <a:rPr lang="en-US">
                <a:ea typeface="ＭＳ Ｐゴシック" charset="-128"/>
              </a:rPr>
              <a:t>Plus the Allow permissions checked in the Security tab</a:t>
            </a:r>
          </a:p>
          <a:p>
            <a:pPr lvl="2" eaLnBrk="1">
              <a:spcBef>
                <a:spcPts val="1200"/>
              </a:spcBef>
            </a:pPr>
            <a:r>
              <a:rPr lang="en-US">
                <a:ea typeface="ＭＳ Ｐゴシック" charset="-128"/>
              </a:rPr>
              <a:t>Minus the Deny permissions checked in the Security tab</a:t>
            </a:r>
          </a:p>
          <a:p>
            <a:pPr lvl="2" eaLnBrk="1">
              <a:spcBef>
                <a:spcPts val="1200"/>
              </a:spcBef>
            </a:pPr>
            <a:r>
              <a:rPr lang="en-US">
                <a:ea typeface="ＭＳ Ｐゴシック" charset="-128"/>
              </a:rPr>
              <a:t>The result is the permissions level for a directory or file</a:t>
            </a:r>
          </a:p>
          <a:p>
            <a:pPr eaLnBrk="1" hangingPunct="1"/>
            <a:endParaRPr lang="en-US"/>
          </a:p>
        </p:txBody>
      </p:sp>
      <p:sp>
        <p:nvSpPr>
          <p:cNvPr id="80899" name="Slide Number Placeholder 3"/>
          <p:cNvSpPr>
            <a:spLocks noGrp="1"/>
          </p:cNvSpPr>
          <p:nvPr>
            <p:ph type="sldNum" sz="quarter" idx="11"/>
          </p:nvPr>
        </p:nvSpPr>
        <p:spPr bwMode="auto">
          <a:noFill/>
          <a:ln>
            <a:miter lim="800000"/>
            <a:headEnd/>
            <a:tailEnd/>
          </a:ln>
        </p:spPr>
        <p:txBody>
          <a:bodyPr/>
          <a:lstStyle/>
          <a:p>
            <a:fld id="{A2F6EE74-274C-6B40-943F-AC3745AEB627}" type="slidenum">
              <a:rPr lang="en-US">
                <a:latin typeface="Lucida Sans Unicode" charset="0"/>
              </a:rPr>
              <a:pPr/>
              <a:t>30</a:t>
            </a:fld>
            <a:endParaRPr lang="en-US">
              <a:latin typeface="Lucida Sans Unicode"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The Inheritance of Permission</a:t>
            </a:r>
            <a:endParaRPr lang="en-US" dirty="0">
              <a:ea typeface="+mj-ea"/>
              <a:cs typeface="+mj-cs"/>
            </a:endParaRPr>
          </a:p>
        </p:txBody>
      </p:sp>
      <p:pic>
        <p:nvPicPr>
          <p:cNvPr id="80901" name="Picture 2" descr="C:\Users\Panko\Pictures\Microsoft Clip Organizer\j0433853.png"/>
          <p:cNvPicPr>
            <a:picLocks noChangeAspect="1" noChangeArrowheads="1"/>
          </p:cNvPicPr>
          <p:nvPr/>
        </p:nvPicPr>
        <p:blipFill>
          <a:blip r:embed="rId2"/>
          <a:srcRect/>
          <a:stretch>
            <a:fillRect/>
          </a:stretch>
        </p:blipFill>
        <p:spPr bwMode="auto">
          <a:xfrm>
            <a:off x="7543800" y="1066800"/>
            <a:ext cx="838200" cy="838200"/>
          </a:xfrm>
          <a:prstGeom prst="rect">
            <a:avLst/>
          </a:prstGeom>
          <a:noFill/>
          <a:ln w="9525">
            <a:noFill/>
            <a:miter lim="800000"/>
            <a:headEnd/>
            <a:tailEnd/>
          </a:ln>
        </p:spPr>
      </p:pic>
      <p:pic>
        <p:nvPicPr>
          <p:cNvPr id="80902" name="Picture 2" descr="C:\Users\Panko\Pictures\Microsoft Clip Organizer\j0433853.png"/>
          <p:cNvPicPr>
            <a:picLocks noChangeAspect="1" noChangeArrowheads="1"/>
          </p:cNvPicPr>
          <p:nvPr/>
        </p:nvPicPr>
        <p:blipFill>
          <a:blip r:embed="rId2"/>
          <a:srcRect/>
          <a:stretch>
            <a:fillRect/>
          </a:stretch>
        </p:blipFill>
        <p:spPr bwMode="auto">
          <a:xfrm>
            <a:off x="8001000" y="1828800"/>
            <a:ext cx="838200" cy="838200"/>
          </a:xfrm>
          <a:prstGeom prst="rect">
            <a:avLst/>
          </a:prstGeom>
          <a:noFill/>
          <a:ln w="9525">
            <a:noFill/>
            <a:miter lim="800000"/>
            <a:headEnd/>
            <a:tailEnd/>
          </a:ln>
        </p:spPr>
      </p:pic>
      <p:pic>
        <p:nvPicPr>
          <p:cNvPr id="80903" name="Picture 2" descr="C:\Users\Panko\Pictures\Microsoft Clip Organizer\j0433853.png"/>
          <p:cNvPicPr>
            <a:picLocks noChangeAspect="1" noChangeArrowheads="1"/>
          </p:cNvPicPr>
          <p:nvPr/>
        </p:nvPicPr>
        <p:blipFill>
          <a:blip r:embed="rId2"/>
          <a:srcRect/>
          <a:stretch>
            <a:fillRect/>
          </a:stretch>
        </p:blipFill>
        <p:spPr bwMode="auto">
          <a:xfrm>
            <a:off x="7086600" y="1828800"/>
            <a:ext cx="838200" cy="838200"/>
          </a:xfrm>
          <a:prstGeom prst="rect">
            <a:avLst/>
          </a:prstGeom>
          <a:noFill/>
          <a:ln w="9525">
            <a:noFill/>
            <a:miter lim="800000"/>
            <a:headEnd/>
            <a:tailEnd/>
          </a:ln>
        </p:spPr>
      </p:pic>
      <p:cxnSp>
        <p:nvCxnSpPr>
          <p:cNvPr id="9" name="Straight Connector 8"/>
          <p:cNvCxnSpPr/>
          <p:nvPr/>
        </p:nvCxnSpPr>
        <p:spPr>
          <a:xfrm rot="5400000">
            <a:off x="7620000" y="1752600"/>
            <a:ext cx="228600" cy="228600"/>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flipH="1">
            <a:off x="8153400" y="1752600"/>
            <a:ext cx="228600" cy="228600"/>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0906" name="TextBox 10"/>
          <p:cNvSpPr txBox="1">
            <a:spLocks noChangeArrowheads="1"/>
          </p:cNvSpPr>
          <p:nvPr/>
        </p:nvSpPr>
        <p:spPr bwMode="auto">
          <a:xfrm>
            <a:off x="6959600" y="1295400"/>
            <a:ext cx="660400" cy="400050"/>
          </a:xfrm>
          <a:prstGeom prst="rect">
            <a:avLst/>
          </a:prstGeom>
          <a:noFill/>
          <a:ln w="9525">
            <a:noFill/>
            <a:miter lim="800000"/>
            <a:headEnd/>
            <a:tailEnd/>
          </a:ln>
        </p:spPr>
        <p:txBody>
          <a:bodyPr wrap="none">
            <a:prstTxWarp prst="textNoShape">
              <a:avLst/>
            </a:prstTxWarp>
            <a:spAutoFit/>
          </a:bodyPr>
          <a:lstStyle/>
          <a:p>
            <a:r>
              <a:rPr lang="en-US" sz="2000">
                <a:latin typeface="Lucida Sans Unicode" charset="0"/>
              </a:rPr>
              <a:t>XYZ</a:t>
            </a:r>
          </a:p>
        </p:txBody>
      </p:sp>
      <p:sp>
        <p:nvSpPr>
          <p:cNvPr id="80907" name="TextBox 11"/>
          <p:cNvSpPr txBox="1">
            <a:spLocks noChangeArrowheads="1"/>
          </p:cNvSpPr>
          <p:nvPr/>
        </p:nvSpPr>
        <p:spPr bwMode="auto">
          <a:xfrm>
            <a:off x="6502400" y="2114550"/>
            <a:ext cx="660400" cy="400050"/>
          </a:xfrm>
          <a:prstGeom prst="rect">
            <a:avLst/>
          </a:prstGeom>
          <a:noFill/>
          <a:ln w="9525">
            <a:noFill/>
            <a:miter lim="800000"/>
            <a:headEnd/>
            <a:tailEnd/>
          </a:ln>
        </p:spPr>
        <p:txBody>
          <a:bodyPr wrap="none">
            <a:prstTxWarp prst="textNoShape">
              <a:avLst/>
            </a:prstTxWarp>
            <a:spAutoFit/>
          </a:bodyPr>
          <a:lstStyle/>
          <a:p>
            <a:r>
              <a:rPr lang="en-US" sz="2000">
                <a:latin typeface="Lucida Sans Unicode" charset="0"/>
              </a:rPr>
              <a:t>XYZ</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Content Placeholder 1"/>
          <p:cNvSpPr>
            <a:spLocks noGrp="1"/>
          </p:cNvSpPr>
          <p:nvPr>
            <p:ph idx="1"/>
          </p:nvPr>
        </p:nvSpPr>
        <p:spPr>
          <a:xfrm>
            <a:off x="304800" y="1371600"/>
            <a:ext cx="8229600" cy="4635500"/>
          </a:xfrm>
        </p:spPr>
        <p:txBody>
          <a:bodyPr>
            <a:normAutofit fontScale="92500" lnSpcReduction="10000"/>
          </a:bodyPr>
          <a:lstStyle/>
          <a:p>
            <a:pPr eaLnBrk="1"/>
            <a:r>
              <a:rPr lang="en-US" b="1"/>
              <a:t>Directory Organization</a:t>
            </a:r>
          </a:p>
          <a:p>
            <a:pPr lvl="1" eaLnBrk="1"/>
            <a:r>
              <a:rPr lang="en-US">
                <a:ea typeface="ＭＳ Ｐゴシック" charset="-128"/>
              </a:rPr>
              <a:t>Proper directory organization can make </a:t>
            </a:r>
            <a:br>
              <a:rPr lang="en-US">
                <a:ea typeface="ＭＳ Ｐゴシック" charset="-128"/>
              </a:rPr>
            </a:br>
            <a:r>
              <a:rPr lang="en-US">
                <a:ea typeface="ＭＳ Ｐゴシック" charset="-128"/>
              </a:rPr>
              <a:t>inheritance a great tool for avoiding labor</a:t>
            </a:r>
          </a:p>
          <a:p>
            <a:pPr lvl="1" eaLnBrk="1"/>
            <a:r>
              <a:rPr lang="en-US">
                <a:ea typeface="ＭＳ Ｐゴシック" charset="-128"/>
              </a:rPr>
              <a:t>Example: Suppose the </a:t>
            </a:r>
            <a:r>
              <a:rPr lang="en-US" i="1">
                <a:ea typeface="ＭＳ Ｐゴシック" charset="-128"/>
              </a:rPr>
              <a:t>all logged-in user </a:t>
            </a:r>
            <a:r>
              <a:rPr lang="en-US">
                <a:ea typeface="ＭＳ Ｐゴシック" charset="-128"/>
              </a:rPr>
              <a:t>group is given read and execute permissions in the </a:t>
            </a:r>
            <a:r>
              <a:rPr lang="en-US" i="1">
                <a:ea typeface="ＭＳ Ｐゴシック" charset="-128"/>
              </a:rPr>
              <a:t>public programs</a:t>
            </a:r>
            <a:r>
              <a:rPr lang="en-US">
                <a:ea typeface="ＭＳ Ｐゴシック" charset="-128"/>
              </a:rPr>
              <a:t> directory</a:t>
            </a:r>
          </a:p>
          <a:p>
            <a:pPr lvl="1" eaLnBrk="1"/>
            <a:r>
              <a:rPr lang="en-US">
                <a:ea typeface="ＭＳ Ｐゴシック" charset="-128"/>
              </a:rPr>
              <a:t>Then all programs in this directory and its subdirectories will have read and execute permissions for everyone who is logged in</a:t>
            </a:r>
          </a:p>
          <a:p>
            <a:pPr lvl="1" eaLnBrk="1"/>
            <a:r>
              <a:rPr lang="en-US">
                <a:ea typeface="ＭＳ Ｐゴシック" charset="-128"/>
              </a:rPr>
              <a:t>There is no need to assign permissions to subdirectories and their files</a:t>
            </a:r>
          </a:p>
          <a:p>
            <a:pPr eaLnBrk="1" hangingPunct="1"/>
            <a:endParaRPr lang="en-US"/>
          </a:p>
        </p:txBody>
      </p:sp>
      <p:sp>
        <p:nvSpPr>
          <p:cNvPr id="81923" name="Slide Number Placeholder 3"/>
          <p:cNvSpPr>
            <a:spLocks noGrp="1"/>
          </p:cNvSpPr>
          <p:nvPr>
            <p:ph type="sldNum" sz="quarter" idx="11"/>
          </p:nvPr>
        </p:nvSpPr>
        <p:spPr bwMode="auto">
          <a:noFill/>
          <a:ln>
            <a:miter lim="800000"/>
            <a:headEnd/>
            <a:tailEnd/>
          </a:ln>
        </p:spPr>
        <p:txBody>
          <a:bodyPr/>
          <a:lstStyle/>
          <a:p>
            <a:fld id="{5A36DB22-99E2-F649-B9F7-8201C1E116D4}" type="slidenum">
              <a:rPr lang="en-US">
                <a:latin typeface="Lucida Sans Unicode" charset="0"/>
              </a:rPr>
              <a:pPr/>
              <a:t>31</a:t>
            </a:fld>
            <a:endParaRPr lang="en-US">
              <a:latin typeface="Lucida Sans Unicode"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The Inheritance of Permission</a:t>
            </a:r>
            <a:endParaRPr lang="en-US" dirty="0">
              <a:ea typeface="+mj-ea"/>
              <a:cs typeface="+mj-cs"/>
            </a:endParaRPr>
          </a:p>
        </p:txBody>
      </p:sp>
      <p:pic>
        <p:nvPicPr>
          <p:cNvPr id="81925" name="Picture 2" descr="C:\Users\Panko\Pictures\Microsoft Clip Organizer\j0433853.png"/>
          <p:cNvPicPr>
            <a:picLocks noChangeAspect="1" noChangeArrowheads="1"/>
          </p:cNvPicPr>
          <p:nvPr/>
        </p:nvPicPr>
        <p:blipFill>
          <a:blip r:embed="rId2"/>
          <a:srcRect/>
          <a:stretch>
            <a:fillRect/>
          </a:stretch>
        </p:blipFill>
        <p:spPr bwMode="auto">
          <a:xfrm>
            <a:off x="7543800" y="1066800"/>
            <a:ext cx="838200" cy="838200"/>
          </a:xfrm>
          <a:prstGeom prst="rect">
            <a:avLst/>
          </a:prstGeom>
          <a:noFill/>
          <a:ln w="9525">
            <a:noFill/>
            <a:miter lim="800000"/>
            <a:headEnd/>
            <a:tailEnd/>
          </a:ln>
        </p:spPr>
      </p:pic>
      <p:pic>
        <p:nvPicPr>
          <p:cNvPr id="81926" name="Picture 2" descr="C:\Users\Panko\Pictures\Microsoft Clip Organizer\j0433853.png"/>
          <p:cNvPicPr>
            <a:picLocks noChangeAspect="1" noChangeArrowheads="1"/>
          </p:cNvPicPr>
          <p:nvPr/>
        </p:nvPicPr>
        <p:blipFill>
          <a:blip r:embed="rId2"/>
          <a:srcRect/>
          <a:stretch>
            <a:fillRect/>
          </a:stretch>
        </p:blipFill>
        <p:spPr bwMode="auto">
          <a:xfrm>
            <a:off x="8001000" y="1828800"/>
            <a:ext cx="838200" cy="838200"/>
          </a:xfrm>
          <a:prstGeom prst="rect">
            <a:avLst/>
          </a:prstGeom>
          <a:noFill/>
          <a:ln w="9525">
            <a:noFill/>
            <a:miter lim="800000"/>
            <a:headEnd/>
            <a:tailEnd/>
          </a:ln>
        </p:spPr>
      </p:pic>
      <p:pic>
        <p:nvPicPr>
          <p:cNvPr id="81927" name="Picture 2" descr="C:\Users\Panko\Pictures\Microsoft Clip Organizer\j0433853.png"/>
          <p:cNvPicPr>
            <a:picLocks noChangeAspect="1" noChangeArrowheads="1"/>
          </p:cNvPicPr>
          <p:nvPr/>
        </p:nvPicPr>
        <p:blipFill>
          <a:blip r:embed="rId2"/>
          <a:srcRect/>
          <a:stretch>
            <a:fillRect/>
          </a:stretch>
        </p:blipFill>
        <p:spPr bwMode="auto">
          <a:xfrm>
            <a:off x="7086600" y="1828800"/>
            <a:ext cx="838200" cy="838200"/>
          </a:xfrm>
          <a:prstGeom prst="rect">
            <a:avLst/>
          </a:prstGeom>
          <a:noFill/>
          <a:ln w="9525">
            <a:noFill/>
            <a:miter lim="800000"/>
            <a:headEnd/>
            <a:tailEnd/>
          </a:ln>
        </p:spPr>
      </p:pic>
      <p:cxnSp>
        <p:nvCxnSpPr>
          <p:cNvPr id="10" name="Straight Connector 9"/>
          <p:cNvCxnSpPr/>
          <p:nvPr/>
        </p:nvCxnSpPr>
        <p:spPr>
          <a:xfrm rot="5400000">
            <a:off x="7620000" y="1752600"/>
            <a:ext cx="228600" cy="228600"/>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8153400" y="1752600"/>
            <a:ext cx="228600" cy="228600"/>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3"/>
          <p:cNvSpPr>
            <a:spLocks noGrp="1"/>
          </p:cNvSpPr>
          <p:nvPr>
            <p:ph type="sldNum" sz="quarter" idx="11"/>
          </p:nvPr>
        </p:nvSpPr>
        <p:spPr bwMode="auto">
          <a:noFill/>
          <a:ln>
            <a:miter lim="800000"/>
            <a:headEnd/>
            <a:tailEnd/>
          </a:ln>
        </p:spPr>
        <p:txBody>
          <a:bodyPr/>
          <a:lstStyle/>
          <a:p>
            <a:fld id="{420E6232-D575-6743-BF79-91BD94A5C014}" type="slidenum">
              <a:rPr lang="en-US">
                <a:latin typeface="Lucida Sans Unicode" charset="0"/>
              </a:rPr>
              <a:pPr/>
              <a:t>32</a:t>
            </a:fld>
            <a:endParaRPr lang="en-US">
              <a:latin typeface="Lucida Sans Unicode" charset="0"/>
            </a:endParaRPr>
          </a:p>
        </p:txBody>
      </p:sp>
      <p:graphicFrame>
        <p:nvGraphicFramePr>
          <p:cNvPr id="6" name="Table 5"/>
          <p:cNvGraphicFramePr>
            <a:graphicFrameLocks noGrp="1"/>
          </p:cNvGraphicFramePr>
          <p:nvPr/>
        </p:nvGraphicFramePr>
        <p:xfrm>
          <a:off x="304800" y="1447800"/>
          <a:ext cx="8686800" cy="3368040"/>
        </p:xfrm>
        <a:graphic>
          <a:graphicData uri="http://schemas.openxmlformats.org/drawingml/2006/table">
            <a:tbl>
              <a:tblPr firstRow="1">
                <a:tableStyleId>{3C2FFA5D-87B4-456A-9821-1D502468CF0F}</a:tableStyleId>
              </a:tblPr>
              <a:tblGrid>
                <a:gridCol w="2895600"/>
                <a:gridCol w="2590800"/>
                <a:gridCol w="3200400"/>
              </a:tblGrid>
              <a:tr h="202316">
                <a:tc>
                  <a:txBody>
                    <a:bodyPr/>
                    <a:lstStyle/>
                    <a:p>
                      <a:pPr marL="0" marR="0" hangingPunct="0">
                        <a:spcBef>
                          <a:spcPts val="300"/>
                        </a:spcBef>
                        <a:spcAft>
                          <a:spcPts val="300"/>
                        </a:spcAft>
                      </a:pPr>
                      <a:r>
                        <a:rPr lang="en-US" sz="2400" dirty="0"/>
                        <a:t>Category</a:t>
                      </a:r>
                      <a:endParaRPr lang="en-US" sz="2400" dirty="0">
                        <a:latin typeface="Arial"/>
                        <a:ea typeface="Times New Roman"/>
                        <a:cs typeface="Times New Roman"/>
                      </a:endParaRPr>
                    </a:p>
                  </a:txBody>
                  <a:tcPr marL="83094" marR="83094" marT="0" marB="0"/>
                </a:tc>
                <a:tc>
                  <a:txBody>
                    <a:bodyPr/>
                    <a:lstStyle/>
                    <a:p>
                      <a:pPr marL="0" marR="0" hangingPunct="0">
                        <a:spcBef>
                          <a:spcPts val="300"/>
                        </a:spcBef>
                        <a:spcAft>
                          <a:spcPts val="300"/>
                        </a:spcAft>
                      </a:pPr>
                      <a:r>
                        <a:rPr lang="en-US" sz="2400" dirty="0"/>
                        <a:t>Windows</a:t>
                      </a:r>
                      <a:endParaRPr lang="en-US" sz="2400" dirty="0">
                        <a:latin typeface="Arial"/>
                        <a:ea typeface="Times New Roman"/>
                        <a:cs typeface="Times New Roman"/>
                      </a:endParaRPr>
                    </a:p>
                  </a:txBody>
                  <a:tcPr marL="83094" marR="83094" marT="0" marB="0"/>
                </a:tc>
                <a:tc>
                  <a:txBody>
                    <a:bodyPr/>
                    <a:lstStyle/>
                    <a:p>
                      <a:pPr marL="0" marR="0" hangingPunct="0">
                        <a:spcBef>
                          <a:spcPts val="300"/>
                        </a:spcBef>
                        <a:spcAft>
                          <a:spcPts val="300"/>
                        </a:spcAft>
                      </a:pPr>
                      <a:r>
                        <a:rPr lang="en-US" sz="2400"/>
                        <a:t>UNIX</a:t>
                      </a:r>
                      <a:endParaRPr lang="en-US" sz="2400">
                        <a:latin typeface="Arial"/>
                        <a:ea typeface="Times New Roman"/>
                        <a:cs typeface="Times New Roman"/>
                      </a:endParaRPr>
                    </a:p>
                  </a:txBody>
                  <a:tcPr marL="83094" marR="83094" marT="0" marB="0"/>
                </a:tc>
              </a:tr>
              <a:tr h="935715">
                <a:tc>
                  <a:txBody>
                    <a:bodyPr/>
                    <a:lstStyle/>
                    <a:p>
                      <a:pPr marL="0" marR="0" hangingPunct="0">
                        <a:spcBef>
                          <a:spcPts val="300"/>
                        </a:spcBef>
                        <a:spcAft>
                          <a:spcPts val="300"/>
                        </a:spcAft>
                      </a:pPr>
                      <a:r>
                        <a:rPr lang="en-US" sz="2400" dirty="0"/>
                        <a:t>Number of permissions</a:t>
                      </a:r>
                      <a:endParaRPr lang="en-US" sz="2400" dirty="0">
                        <a:latin typeface="Arial"/>
                        <a:ea typeface="Times New Roman"/>
                        <a:cs typeface="Times New Roman"/>
                      </a:endParaRPr>
                    </a:p>
                  </a:txBody>
                  <a:tcPr marL="83094" marR="83094" marT="0" marB="0"/>
                </a:tc>
                <a:tc>
                  <a:txBody>
                    <a:bodyPr/>
                    <a:lstStyle/>
                    <a:p>
                      <a:pPr marL="0" marR="0" hangingPunct="0">
                        <a:spcBef>
                          <a:spcPts val="300"/>
                        </a:spcBef>
                        <a:spcAft>
                          <a:spcPts val="300"/>
                        </a:spcAft>
                      </a:pPr>
                      <a:r>
                        <a:rPr lang="en-US" sz="2400" dirty="0"/>
                        <a:t>6 standard, 13 specialized if needed</a:t>
                      </a:r>
                      <a:endParaRPr lang="en-US" sz="2400" dirty="0">
                        <a:latin typeface="Arial"/>
                        <a:ea typeface="Times New Roman"/>
                        <a:cs typeface="Times New Roman"/>
                      </a:endParaRPr>
                    </a:p>
                  </a:txBody>
                  <a:tcPr marL="83094" marR="83094" marT="0" marB="0"/>
                </a:tc>
                <a:tc>
                  <a:txBody>
                    <a:bodyPr/>
                    <a:lstStyle/>
                    <a:p>
                      <a:pPr marL="0" marR="0" hangingPunct="0">
                        <a:spcBef>
                          <a:spcPts val="300"/>
                        </a:spcBef>
                        <a:spcAft>
                          <a:spcPts val="300"/>
                        </a:spcAft>
                      </a:pPr>
                      <a:r>
                        <a:rPr lang="en-US" sz="2400"/>
                        <a:t>Only 3: read (read only), write (make changes), and execute (for programs).</a:t>
                      </a:r>
                    </a:p>
                    <a:p>
                      <a:pPr marL="0" marR="0" hangingPunct="0">
                        <a:spcBef>
                          <a:spcPts val="300"/>
                        </a:spcBef>
                        <a:spcAft>
                          <a:spcPts val="300"/>
                        </a:spcAft>
                      </a:pPr>
                      <a:r>
                        <a:rPr lang="en-US" sz="2400"/>
                        <a:t>Referred to as rwx</a:t>
                      </a:r>
                      <a:endParaRPr lang="en-US" sz="2400">
                        <a:latin typeface="Arial"/>
                        <a:ea typeface="Times New Roman"/>
                        <a:cs typeface="Times New Roman"/>
                      </a:endParaRPr>
                    </a:p>
                  </a:txBody>
                  <a:tcPr marL="83094" marR="83094" marT="0" marB="0"/>
                </a:tc>
              </a:tr>
              <a:tr h="606949">
                <a:tc>
                  <a:txBody>
                    <a:bodyPr/>
                    <a:lstStyle/>
                    <a:p>
                      <a:pPr marL="0" marR="0" hangingPunct="0">
                        <a:spcBef>
                          <a:spcPts val="300"/>
                        </a:spcBef>
                        <a:spcAft>
                          <a:spcPts val="300"/>
                        </a:spcAft>
                      </a:pPr>
                      <a:r>
                        <a:rPr lang="en-US" sz="2400"/>
                        <a:t>For a file or directory, different permissions can be assigned to</a:t>
                      </a:r>
                      <a:endParaRPr lang="en-US" sz="2400">
                        <a:latin typeface="Arial"/>
                        <a:ea typeface="Times New Roman"/>
                        <a:cs typeface="Times New Roman"/>
                      </a:endParaRPr>
                    </a:p>
                  </a:txBody>
                  <a:tcPr marL="83094" marR="83094" marT="0" marB="0"/>
                </a:tc>
                <a:tc>
                  <a:txBody>
                    <a:bodyPr/>
                    <a:lstStyle/>
                    <a:p>
                      <a:pPr marL="0" marR="0" hangingPunct="0">
                        <a:spcBef>
                          <a:spcPts val="300"/>
                        </a:spcBef>
                        <a:spcAft>
                          <a:spcPts val="300"/>
                        </a:spcAft>
                      </a:pPr>
                      <a:r>
                        <a:rPr lang="en-US" sz="2400" dirty="0"/>
                        <a:t>Any number of individual accounts and groups</a:t>
                      </a:r>
                      <a:endParaRPr lang="en-US" sz="2400" dirty="0">
                        <a:latin typeface="Arial"/>
                        <a:ea typeface="Times New Roman"/>
                        <a:cs typeface="Times New Roman"/>
                      </a:endParaRPr>
                    </a:p>
                  </a:txBody>
                  <a:tcPr marL="83094" marR="83094" marT="0" marB="0"/>
                </a:tc>
                <a:tc>
                  <a:txBody>
                    <a:bodyPr/>
                    <a:lstStyle/>
                    <a:p>
                      <a:pPr marL="0" marR="0" hangingPunct="0">
                        <a:spcBef>
                          <a:spcPts val="300"/>
                        </a:spcBef>
                        <a:spcAft>
                          <a:spcPts val="300"/>
                        </a:spcAft>
                      </a:pPr>
                      <a:r>
                        <a:rPr lang="en-US" sz="2400" dirty="0"/>
                        <a:t>The account owner</a:t>
                      </a:r>
                      <a:br>
                        <a:rPr lang="en-US" sz="2400" dirty="0"/>
                      </a:br>
                      <a:r>
                        <a:rPr lang="en-US" sz="2400" dirty="0"/>
                        <a:t>A single group, and</a:t>
                      </a:r>
                      <a:br>
                        <a:rPr lang="en-US" sz="2400" dirty="0"/>
                      </a:br>
                      <a:r>
                        <a:rPr lang="en-US" sz="2400" dirty="0"/>
                        <a:t>All other accounts</a:t>
                      </a:r>
                      <a:endParaRPr lang="en-US" sz="2400" dirty="0">
                        <a:latin typeface="Arial"/>
                        <a:ea typeface="Times New Roman"/>
                        <a:cs typeface="Times New Roman"/>
                      </a:endParaRPr>
                    </a:p>
                  </a:txBody>
                  <a:tcPr marL="83094" marR="83094" marT="0" marB="0"/>
                </a:tc>
              </a:tr>
            </a:tbl>
          </a:graphicData>
        </a:graphic>
      </p:graphicFrame>
      <p:sp>
        <p:nvSpPr>
          <p:cNvPr id="7" name="Title 6"/>
          <p:cNvSpPr>
            <a:spLocks noGrp="1"/>
          </p:cNvSpPr>
          <p:nvPr>
            <p:ph type="title"/>
          </p:nvPr>
        </p:nvSpPr>
        <p:spPr/>
        <p:txBody>
          <a:bodyPr/>
          <a:lstStyle/>
          <a:p>
            <a:r>
              <a:rPr lang="en-US" dirty="0" smtClean="0"/>
              <a:t>Windows vs. Unix</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Content Placeholder 1"/>
          <p:cNvSpPr>
            <a:spLocks noGrp="1"/>
          </p:cNvSpPr>
          <p:nvPr>
            <p:ph idx="1"/>
          </p:nvPr>
        </p:nvSpPr>
        <p:spPr/>
        <p:txBody>
          <a:bodyPr>
            <a:normAutofit lnSpcReduction="10000"/>
          </a:bodyPr>
          <a:lstStyle/>
          <a:p>
            <a:pPr eaLnBrk="1"/>
            <a:r>
              <a:rPr lang="en-US" b="1"/>
              <a:t>Mistakes Will Be Made in Hardening</a:t>
            </a:r>
          </a:p>
          <a:p>
            <a:pPr lvl="1" eaLnBrk="1"/>
            <a:r>
              <a:rPr lang="en-US">
                <a:ea typeface="ＭＳ Ｐゴシック" charset="-128"/>
              </a:rPr>
              <a:t>So do vulnerability testing</a:t>
            </a:r>
          </a:p>
          <a:p>
            <a:pPr eaLnBrk="1"/>
            <a:r>
              <a:rPr lang="en-US" b="1"/>
              <a:t>Run Vulnerability Testing Software on Another Computer</a:t>
            </a:r>
          </a:p>
          <a:p>
            <a:pPr lvl="1" eaLnBrk="1"/>
            <a:r>
              <a:rPr lang="en-US">
                <a:ea typeface="ＭＳ Ｐゴシック" charset="-128"/>
              </a:rPr>
              <a:t>Run the software against the hosts to be tested</a:t>
            </a:r>
          </a:p>
          <a:p>
            <a:pPr lvl="1" eaLnBrk="1"/>
            <a:r>
              <a:rPr lang="en-US">
                <a:ea typeface="ＭＳ Ｐゴシック" charset="-128"/>
              </a:rPr>
              <a:t>Interpret the reports about problems found on the server</a:t>
            </a:r>
          </a:p>
          <a:p>
            <a:pPr lvl="2" eaLnBrk="1"/>
            <a:r>
              <a:rPr lang="en-US">
                <a:ea typeface="ＭＳ Ｐゴシック" charset="-128"/>
              </a:rPr>
              <a:t>This requires extensive security expertise</a:t>
            </a:r>
          </a:p>
          <a:p>
            <a:pPr lvl="1" eaLnBrk="1"/>
            <a:r>
              <a:rPr lang="en-US">
                <a:ea typeface="ＭＳ Ｐゴシック" charset="-128"/>
              </a:rPr>
              <a:t>Fix them</a:t>
            </a:r>
          </a:p>
        </p:txBody>
      </p:sp>
      <p:sp>
        <p:nvSpPr>
          <p:cNvPr id="99331" name="Slide Number Placeholder 3"/>
          <p:cNvSpPr>
            <a:spLocks noGrp="1"/>
          </p:cNvSpPr>
          <p:nvPr>
            <p:ph type="sldNum" sz="quarter" idx="11"/>
          </p:nvPr>
        </p:nvSpPr>
        <p:spPr bwMode="auto">
          <a:noFill/>
          <a:ln>
            <a:miter lim="800000"/>
            <a:headEnd/>
            <a:tailEnd/>
          </a:ln>
        </p:spPr>
        <p:txBody>
          <a:bodyPr/>
          <a:lstStyle/>
          <a:p>
            <a:fld id="{D1F91489-8FB9-DA4A-9B33-AB04341A77C9}" type="slidenum">
              <a:rPr lang="en-US">
                <a:latin typeface="Lucida Sans Unicode" charset="0"/>
              </a:rPr>
              <a:pPr/>
              <a:t>33</a:t>
            </a:fld>
            <a:endParaRPr lang="en-US">
              <a:latin typeface="Lucida Sans Unicode" charset="0"/>
            </a:endParaRPr>
          </a:p>
        </p:txBody>
      </p:sp>
      <p:sp>
        <p:nvSpPr>
          <p:cNvPr id="7" name="Title 6"/>
          <p:cNvSpPr>
            <a:spLocks noGrp="1"/>
          </p:cNvSpPr>
          <p:nvPr>
            <p:ph type="title"/>
          </p:nvPr>
        </p:nvSpPr>
        <p:spPr/>
        <p:txBody>
          <a:bodyPr/>
          <a:lstStyle/>
          <a:p>
            <a:r>
              <a:rPr lang="en-US" dirty="0" smtClean="0"/>
              <a:t>Vulnerability Testing</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ntent Placeholder 1"/>
          <p:cNvSpPr>
            <a:spLocks noGrp="1"/>
          </p:cNvSpPr>
          <p:nvPr>
            <p:ph idx="1"/>
          </p:nvPr>
        </p:nvSpPr>
        <p:spPr>
          <a:xfrm>
            <a:off x="457200" y="1295400"/>
            <a:ext cx="8229600" cy="4711700"/>
          </a:xfrm>
        </p:spPr>
        <p:txBody>
          <a:bodyPr/>
          <a:lstStyle/>
          <a:p>
            <a:pPr lvl="1" eaLnBrk="1"/>
            <a:r>
              <a:rPr lang="en-US" dirty="0" smtClean="0">
                <a:ea typeface="ＭＳ Ｐゴシック" charset="-128"/>
              </a:rPr>
              <a:t>Looks </a:t>
            </a:r>
            <a:r>
              <a:rPr lang="en-US" dirty="0">
                <a:ea typeface="ＭＳ Ｐゴシック" charset="-128"/>
              </a:rPr>
              <a:t>like an attack</a:t>
            </a:r>
          </a:p>
          <a:p>
            <a:pPr lvl="2" eaLnBrk="1"/>
            <a:r>
              <a:rPr lang="en-US" dirty="0">
                <a:ea typeface="ＭＳ Ｐゴシック" charset="-128"/>
              </a:rPr>
              <a:t>Must get prior written agreement</a:t>
            </a:r>
          </a:p>
          <a:p>
            <a:pPr lvl="1" eaLnBrk="1"/>
            <a:r>
              <a:rPr lang="en-US" dirty="0">
                <a:ea typeface="ＭＳ Ｐゴシック" charset="-128"/>
              </a:rPr>
              <a:t>Vulnerability testing plan</a:t>
            </a:r>
          </a:p>
          <a:p>
            <a:pPr lvl="2" eaLnBrk="1"/>
            <a:r>
              <a:rPr lang="en-US" dirty="0">
                <a:ea typeface="ＭＳ Ｐゴシック" charset="-128"/>
              </a:rPr>
              <a:t>An exact list of testing activities</a:t>
            </a:r>
          </a:p>
          <a:p>
            <a:pPr lvl="2" eaLnBrk="1"/>
            <a:r>
              <a:rPr lang="en-US" dirty="0">
                <a:ea typeface="ＭＳ Ｐゴシック" charset="-128"/>
              </a:rPr>
              <a:t>Approval in writing to cover the tester</a:t>
            </a:r>
          </a:p>
          <a:p>
            <a:pPr lvl="2" eaLnBrk="1"/>
            <a:r>
              <a:rPr lang="en-US" dirty="0">
                <a:ea typeface="ＭＳ Ｐゴシック" charset="-128"/>
              </a:rPr>
              <a:t>Supervisor must agree, in writing, to hold the tester blameless if there is damage</a:t>
            </a:r>
          </a:p>
          <a:p>
            <a:pPr lvl="2" eaLnBrk="1"/>
            <a:r>
              <a:rPr lang="en-US" dirty="0">
                <a:ea typeface="ＭＳ Ｐゴシック" charset="-128"/>
              </a:rPr>
              <a:t>Tester must not diverge from the plan</a:t>
            </a:r>
          </a:p>
          <a:p>
            <a:pPr eaLnBrk="1" hangingPunct="1"/>
            <a:endParaRPr lang="en-US" dirty="0"/>
          </a:p>
        </p:txBody>
      </p:sp>
      <p:sp>
        <p:nvSpPr>
          <p:cNvPr id="100355" name="Slide Number Placeholder 3"/>
          <p:cNvSpPr>
            <a:spLocks noGrp="1"/>
          </p:cNvSpPr>
          <p:nvPr>
            <p:ph type="sldNum" sz="quarter" idx="11"/>
          </p:nvPr>
        </p:nvSpPr>
        <p:spPr bwMode="auto">
          <a:noFill/>
          <a:ln>
            <a:miter lim="800000"/>
            <a:headEnd/>
            <a:tailEnd/>
          </a:ln>
        </p:spPr>
        <p:txBody>
          <a:bodyPr/>
          <a:lstStyle/>
          <a:p>
            <a:fld id="{AF170B87-F0F9-714A-B455-CF6388AFB462}" type="slidenum">
              <a:rPr lang="en-US">
                <a:latin typeface="Lucida Sans Unicode" charset="0"/>
              </a:rPr>
              <a:pPr/>
              <a:t>34</a:t>
            </a:fld>
            <a:endParaRPr lang="en-US">
              <a:latin typeface="Lucida Sans Unicode" charset="0"/>
            </a:endParaRPr>
          </a:p>
        </p:txBody>
      </p:sp>
      <p:pic>
        <p:nvPicPr>
          <p:cNvPr id="100357" name="Picture 2" descr="C:\Users\Panko\Pictures\Microsoft Clip Organizer\j0397975.wmf"/>
          <p:cNvPicPr>
            <a:picLocks noChangeAspect="1" noChangeArrowheads="1"/>
          </p:cNvPicPr>
          <p:nvPr/>
        </p:nvPicPr>
        <p:blipFill>
          <a:blip r:embed="rId2"/>
          <a:srcRect/>
          <a:stretch>
            <a:fillRect/>
          </a:stretch>
        </p:blipFill>
        <p:spPr bwMode="auto">
          <a:xfrm>
            <a:off x="7781925" y="1295400"/>
            <a:ext cx="1057275" cy="1058863"/>
          </a:xfrm>
          <a:prstGeom prst="rect">
            <a:avLst/>
          </a:prstGeom>
          <a:noFill/>
          <a:ln w="9525">
            <a:noFill/>
            <a:miter lim="800000"/>
            <a:headEnd/>
            <a:tailEnd/>
          </a:ln>
        </p:spPr>
      </p:pic>
      <p:sp>
        <p:nvSpPr>
          <p:cNvPr id="7" name="Title 6"/>
          <p:cNvSpPr>
            <a:spLocks noGrp="1"/>
          </p:cNvSpPr>
          <p:nvPr>
            <p:ph type="title"/>
          </p:nvPr>
        </p:nvSpPr>
        <p:spPr>
          <a:xfrm>
            <a:off x="167725" y="274638"/>
            <a:ext cx="8519075" cy="1143000"/>
          </a:xfrm>
        </p:spPr>
        <p:txBody>
          <a:bodyPr>
            <a:normAutofit fontScale="90000"/>
          </a:bodyPr>
          <a:lstStyle/>
          <a:p>
            <a:r>
              <a:rPr lang="en-US" b="1" dirty="0" smtClean="0"/>
              <a:t>Get Permission for Vulnerability Testing</a:t>
            </a:r>
            <a:br>
              <a:rPr lang="en-US" b="1" dirty="0" smtClean="0"/>
            </a:b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Content Placeholder 1"/>
          <p:cNvSpPr>
            <a:spLocks noGrp="1"/>
          </p:cNvSpPr>
          <p:nvPr>
            <p:ph idx="1"/>
          </p:nvPr>
        </p:nvSpPr>
        <p:spPr/>
        <p:txBody>
          <a:bodyPr/>
          <a:lstStyle/>
          <a:p>
            <a:pPr eaLnBrk="1"/>
            <a:r>
              <a:rPr lang="en-US" b="1"/>
              <a:t>Client PC Security Baselines</a:t>
            </a:r>
          </a:p>
          <a:p>
            <a:pPr lvl="1" eaLnBrk="1"/>
            <a:r>
              <a:rPr lang="en-US">
                <a:ea typeface="ＭＳ Ｐゴシック" charset="-128"/>
              </a:rPr>
              <a:t>For each version of each operating system</a:t>
            </a:r>
          </a:p>
          <a:p>
            <a:pPr lvl="1" eaLnBrk="1"/>
            <a:r>
              <a:rPr lang="en-US">
                <a:ea typeface="ＭＳ Ｐゴシック" charset="-128"/>
              </a:rPr>
              <a:t>Within an operating system, for different types of computers (desktop versus notebook, in-site versus external, high-risk versus normal risk, and so forth)</a:t>
            </a:r>
          </a:p>
          <a:p>
            <a:pPr eaLnBrk="1"/>
            <a:r>
              <a:rPr lang="en-US" b="1"/>
              <a:t>Automatic Updates for Security Patches</a:t>
            </a:r>
          </a:p>
          <a:p>
            <a:pPr lvl="1" eaLnBrk="1"/>
            <a:r>
              <a:rPr lang="en-US">
                <a:ea typeface="ＭＳ Ｐゴシック" charset="-128"/>
              </a:rPr>
              <a:t>Completely automatic updating is the only reasonable policy</a:t>
            </a:r>
          </a:p>
        </p:txBody>
      </p:sp>
      <p:sp>
        <p:nvSpPr>
          <p:cNvPr id="101379" name="Slide Number Placeholder 3"/>
          <p:cNvSpPr>
            <a:spLocks noGrp="1"/>
          </p:cNvSpPr>
          <p:nvPr>
            <p:ph type="sldNum" sz="quarter" idx="11"/>
          </p:nvPr>
        </p:nvSpPr>
        <p:spPr bwMode="auto">
          <a:noFill/>
          <a:ln>
            <a:miter lim="800000"/>
            <a:headEnd/>
            <a:tailEnd/>
          </a:ln>
        </p:spPr>
        <p:txBody>
          <a:bodyPr/>
          <a:lstStyle/>
          <a:p>
            <a:fld id="{2A4E148E-A85E-194F-BFE7-2E34E488C041}" type="slidenum">
              <a:rPr lang="en-US">
                <a:latin typeface="Lucida Sans Unicode" charset="0"/>
              </a:rPr>
              <a:pPr/>
              <a:t>35</a:t>
            </a:fld>
            <a:endParaRPr lang="en-US">
              <a:latin typeface="Lucida Sans Unicode"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Windows Client PC Security</a:t>
            </a:r>
            <a:endParaRPr lang="en-US" dirty="0">
              <a:ea typeface="+mj-ea"/>
              <a:cs typeface="+mj-cs"/>
            </a:endParaRPr>
          </a:p>
        </p:txBody>
      </p:sp>
      <p:pic>
        <p:nvPicPr>
          <p:cNvPr id="101381" name="Picture 2" descr="C:\Users\Panko\Pictures\Microsoft Clip Organizer\j0434929.png"/>
          <p:cNvPicPr>
            <a:picLocks noChangeAspect="1" noChangeArrowheads="1"/>
          </p:cNvPicPr>
          <p:nvPr/>
        </p:nvPicPr>
        <p:blipFill>
          <a:blip r:embed="rId2"/>
          <a:srcRect/>
          <a:stretch>
            <a:fillRect/>
          </a:stretch>
        </p:blipFill>
        <p:spPr bwMode="auto">
          <a:xfrm>
            <a:off x="7239000" y="1143000"/>
            <a:ext cx="1371600" cy="1371600"/>
          </a:xfrm>
          <a:prstGeom prst="rect">
            <a:avLst/>
          </a:prstGeom>
          <a:noFill/>
          <a:ln w="9525">
            <a:noFill/>
            <a:miter lim="800000"/>
            <a:headEnd/>
            <a:tailEnd/>
          </a:ln>
        </p:spPr>
      </p:pic>
      <p:pic>
        <p:nvPicPr>
          <p:cNvPr id="101382" name="Picture 2" descr="C:\Users\Panko\Pictures\Microsoft Clip Organizer\j0424826.wmf"/>
          <p:cNvPicPr>
            <a:picLocks noChangeAspect="1" noChangeArrowheads="1"/>
          </p:cNvPicPr>
          <p:nvPr/>
        </p:nvPicPr>
        <p:blipFill>
          <a:blip r:embed="rId3"/>
          <a:srcRect/>
          <a:stretch>
            <a:fillRect/>
          </a:stretch>
        </p:blipFill>
        <p:spPr bwMode="auto">
          <a:xfrm>
            <a:off x="3810000" y="5029200"/>
            <a:ext cx="1841500" cy="163195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Content Placeholder 1"/>
          <p:cNvSpPr>
            <a:spLocks noGrp="1"/>
          </p:cNvSpPr>
          <p:nvPr>
            <p:ph idx="1"/>
          </p:nvPr>
        </p:nvSpPr>
        <p:spPr/>
        <p:txBody>
          <a:bodyPr>
            <a:normAutofit fontScale="92500"/>
          </a:bodyPr>
          <a:lstStyle/>
          <a:p>
            <a:pPr eaLnBrk="1"/>
            <a:r>
              <a:rPr lang="en-US" b="1"/>
              <a:t>Antivirus and Antispyware Protection</a:t>
            </a:r>
          </a:p>
          <a:p>
            <a:pPr lvl="1" eaLnBrk="1"/>
            <a:r>
              <a:rPr lang="en-US">
                <a:ea typeface="ＭＳ Ｐゴシック" charset="-128"/>
              </a:rPr>
              <a:t>Important to know the status of antivirus protection</a:t>
            </a:r>
          </a:p>
          <a:p>
            <a:pPr lvl="1" eaLnBrk="1"/>
            <a:r>
              <a:rPr lang="en-US">
                <a:ea typeface="ＭＳ Ｐゴシック" charset="-128"/>
              </a:rPr>
              <a:t>Users turn off deliberately or turn off automatic updating for virus signatures</a:t>
            </a:r>
          </a:p>
          <a:p>
            <a:pPr lvl="1" eaLnBrk="1"/>
            <a:r>
              <a:rPr lang="en-US">
                <a:ea typeface="ＭＳ Ｐゴシック" charset="-128"/>
              </a:rPr>
              <a:t>Users do not pay the annual subscription and so get no more updates</a:t>
            </a:r>
          </a:p>
          <a:p>
            <a:pPr eaLnBrk="1"/>
            <a:r>
              <a:rPr lang="en-US" b="1"/>
              <a:t>Windows Advanced Firewall</a:t>
            </a:r>
          </a:p>
          <a:p>
            <a:pPr lvl="1" eaLnBrk="1"/>
            <a:r>
              <a:rPr lang="en-US">
                <a:ea typeface="ＭＳ Ｐゴシック" charset="-128"/>
              </a:rPr>
              <a:t>Stateful inspection firewall</a:t>
            </a:r>
          </a:p>
          <a:p>
            <a:pPr lvl="1" eaLnBrk="1"/>
            <a:r>
              <a:rPr lang="en-US">
                <a:ea typeface="ＭＳ Ｐゴシック" charset="-128"/>
              </a:rPr>
              <a:t>Accessed through the Windows Action Center</a:t>
            </a:r>
          </a:p>
          <a:p>
            <a:pPr eaLnBrk="1" hangingPunct="1"/>
            <a:endParaRPr lang="en-US"/>
          </a:p>
        </p:txBody>
      </p:sp>
      <p:sp>
        <p:nvSpPr>
          <p:cNvPr id="105475" name="Slide Number Placeholder 3"/>
          <p:cNvSpPr>
            <a:spLocks noGrp="1"/>
          </p:cNvSpPr>
          <p:nvPr>
            <p:ph type="sldNum" sz="quarter" idx="11"/>
          </p:nvPr>
        </p:nvSpPr>
        <p:spPr bwMode="auto">
          <a:noFill/>
          <a:ln>
            <a:miter lim="800000"/>
            <a:headEnd/>
            <a:tailEnd/>
          </a:ln>
        </p:spPr>
        <p:txBody>
          <a:bodyPr/>
          <a:lstStyle/>
          <a:p>
            <a:fld id="{1CE9FE4B-C64D-924D-8E68-90C667717218}" type="slidenum">
              <a:rPr lang="en-US">
                <a:latin typeface="Lucida Sans Unicode" charset="0"/>
              </a:rPr>
              <a:pPr/>
              <a:t>36</a:t>
            </a:fld>
            <a:endParaRPr lang="en-US">
              <a:latin typeface="Lucida Sans Unicode"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Windows Client PC Security</a:t>
            </a:r>
            <a:endParaRPr lang="en-US" dirty="0">
              <a:ea typeface="+mj-ea"/>
              <a:cs typeface="+mj-cs"/>
            </a:endParaRPr>
          </a:p>
        </p:txBody>
      </p:sp>
      <p:pic>
        <p:nvPicPr>
          <p:cNvPr id="105477" name="Picture 2" descr="C:\Users\Panko\Pictures\Microsoft Clip Organizer\CG28BD.png"/>
          <p:cNvPicPr>
            <a:picLocks noChangeAspect="1" noChangeArrowheads="1"/>
          </p:cNvPicPr>
          <p:nvPr/>
        </p:nvPicPr>
        <p:blipFill>
          <a:blip r:embed="rId2"/>
          <a:srcRect/>
          <a:stretch>
            <a:fillRect/>
          </a:stretch>
        </p:blipFill>
        <p:spPr bwMode="auto">
          <a:xfrm>
            <a:off x="6248400" y="3810000"/>
            <a:ext cx="1219200" cy="1219200"/>
          </a:xfrm>
          <a:prstGeom prst="rect">
            <a:avLst/>
          </a:prstGeom>
          <a:noFill/>
          <a:ln w="9525">
            <a:noFill/>
            <a:miter lim="800000"/>
            <a:headEnd/>
            <a:tailEnd/>
          </a:ln>
        </p:spPr>
      </p:pic>
      <p:pic>
        <p:nvPicPr>
          <p:cNvPr id="105478" name="Picture 3" descr="C:\Users\Panko\Pictures\Microsoft Clip Organizer\j0234347.wmf"/>
          <p:cNvPicPr>
            <a:picLocks noChangeAspect="1" noChangeArrowheads="1"/>
          </p:cNvPicPr>
          <p:nvPr/>
        </p:nvPicPr>
        <p:blipFill>
          <a:blip r:embed="rId3"/>
          <a:srcRect/>
          <a:stretch>
            <a:fillRect/>
          </a:stretch>
        </p:blipFill>
        <p:spPr bwMode="auto">
          <a:xfrm>
            <a:off x="7239000" y="1039813"/>
            <a:ext cx="1155700" cy="1017587"/>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Content Placeholder 1"/>
          <p:cNvSpPr>
            <a:spLocks noGrp="1"/>
          </p:cNvSpPr>
          <p:nvPr>
            <p:ph idx="1"/>
          </p:nvPr>
        </p:nvSpPr>
        <p:spPr>
          <a:xfrm>
            <a:off x="457200" y="1676400"/>
            <a:ext cx="8229600" cy="4330700"/>
          </a:xfrm>
        </p:spPr>
        <p:txBody>
          <a:bodyPr/>
          <a:lstStyle/>
          <a:p>
            <a:pPr eaLnBrk="1"/>
            <a:r>
              <a:rPr lang="en-US" b="1"/>
              <a:t>Importance</a:t>
            </a:r>
          </a:p>
          <a:p>
            <a:pPr lvl="1" eaLnBrk="1"/>
            <a:r>
              <a:rPr lang="en-US">
                <a:ea typeface="ＭＳ Ｐゴシック" charset="-128"/>
              </a:rPr>
              <a:t>Ordinary users lack the knowledge to manage security on their PCs</a:t>
            </a:r>
          </a:p>
          <a:p>
            <a:pPr lvl="1" eaLnBrk="1"/>
            <a:r>
              <a:rPr lang="en-US">
                <a:ea typeface="ＭＳ Ｐゴシック" charset="-128"/>
              </a:rPr>
              <a:t>They sometimes knowingly violate security policies</a:t>
            </a:r>
          </a:p>
          <a:p>
            <a:pPr lvl="1" eaLnBrk="1"/>
            <a:r>
              <a:rPr lang="en-US">
                <a:ea typeface="ＭＳ Ｐゴシック" charset="-128"/>
              </a:rPr>
              <a:t>Also, centralized management often can reduce costs through automation</a:t>
            </a:r>
          </a:p>
        </p:txBody>
      </p:sp>
      <p:sp>
        <p:nvSpPr>
          <p:cNvPr id="114691" name="Slide Number Placeholder 3"/>
          <p:cNvSpPr>
            <a:spLocks noGrp="1"/>
          </p:cNvSpPr>
          <p:nvPr>
            <p:ph type="sldNum" sz="quarter" idx="11"/>
          </p:nvPr>
        </p:nvSpPr>
        <p:spPr bwMode="auto">
          <a:noFill/>
          <a:ln>
            <a:miter lim="800000"/>
            <a:headEnd/>
            <a:tailEnd/>
          </a:ln>
        </p:spPr>
        <p:txBody>
          <a:bodyPr/>
          <a:lstStyle/>
          <a:p>
            <a:fld id="{D683C48E-3F21-764A-B329-D05132995929}" type="slidenum">
              <a:rPr lang="en-US">
                <a:latin typeface="Lucida Sans Unicode" charset="0"/>
              </a:rPr>
              <a:pPr/>
              <a:t>37</a:t>
            </a:fld>
            <a:endParaRPr lang="en-US">
              <a:latin typeface="Lucida Sans Unicode" charset="0"/>
            </a:endParaRPr>
          </a:p>
        </p:txBody>
      </p:sp>
      <p:sp>
        <p:nvSpPr>
          <p:cNvPr id="5" name="Title 4"/>
          <p:cNvSpPr>
            <a:spLocks noGrp="1"/>
          </p:cNvSpPr>
          <p:nvPr>
            <p:ph type="title"/>
          </p:nvPr>
        </p:nvSpPr>
        <p:spPr>
          <a:xfrm>
            <a:off x="457200" y="274638"/>
            <a:ext cx="8382000" cy="1143000"/>
          </a:xfrm>
        </p:spPr>
        <p:txBody>
          <a:bodyPr>
            <a:normAutofit fontScale="90000"/>
          </a:bodyPr>
          <a:lstStyle/>
          <a:p>
            <a:pPr eaLnBrk="1" fontAlgn="auto" hangingPunct="1">
              <a:spcAft>
                <a:spcPts val="0"/>
              </a:spcAft>
              <a:defRPr/>
            </a:pPr>
            <a:r>
              <a:rPr lang="en-US" dirty="0" smtClean="0">
                <a:ea typeface="+mj-ea"/>
                <a:cs typeface="+mj-cs"/>
              </a:rPr>
              <a:t>Centralized PC Security Management</a:t>
            </a:r>
            <a:endParaRPr lang="en-US" dirty="0">
              <a:ea typeface="+mj-ea"/>
              <a:cs typeface="+mj-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Content Placeholder 1"/>
          <p:cNvSpPr>
            <a:spLocks noGrp="1"/>
          </p:cNvSpPr>
          <p:nvPr>
            <p:ph idx="1"/>
          </p:nvPr>
        </p:nvSpPr>
        <p:spPr>
          <a:xfrm>
            <a:off x="457200" y="1752600"/>
            <a:ext cx="8229600" cy="4254500"/>
          </a:xfrm>
        </p:spPr>
        <p:txBody>
          <a:bodyPr/>
          <a:lstStyle/>
          <a:p>
            <a:pPr lvl="1" eaLnBrk="1"/>
            <a:r>
              <a:rPr lang="en-US" dirty="0" smtClean="0">
                <a:ea typeface="ＭＳ Ｐゴシック" charset="-128"/>
              </a:rPr>
              <a:t>May </a:t>
            </a:r>
            <a:r>
              <a:rPr lang="en-US" dirty="0">
                <a:ea typeface="ＭＳ Ｐゴシック" charset="-128"/>
              </a:rPr>
              <a:t>restrict applications, configuration settings, and even the user interface</a:t>
            </a:r>
          </a:p>
          <a:p>
            <a:pPr lvl="1" eaLnBrk="1"/>
            <a:r>
              <a:rPr lang="en-US" dirty="0">
                <a:ea typeface="ＭＳ Ｐゴシック" charset="-128"/>
              </a:rPr>
              <a:t>Ensure that the software is configured safely</a:t>
            </a:r>
          </a:p>
          <a:p>
            <a:pPr lvl="1" eaLnBrk="1"/>
            <a:r>
              <a:rPr lang="en-US" dirty="0">
                <a:ea typeface="ＭＳ Ｐゴシック" charset="-128"/>
              </a:rPr>
              <a:t>Enforce policies</a:t>
            </a:r>
          </a:p>
          <a:p>
            <a:pPr lvl="1" eaLnBrk="1"/>
            <a:r>
              <a:rPr lang="en-US" dirty="0">
                <a:ea typeface="ＭＳ Ｐゴシック" charset="-128"/>
              </a:rPr>
              <a:t>More generally, reduce maintenance costs by making it easier to diagnose errors</a:t>
            </a:r>
          </a:p>
          <a:p>
            <a:pPr eaLnBrk="1" hangingPunct="1"/>
            <a:endParaRPr lang="en-US" dirty="0"/>
          </a:p>
        </p:txBody>
      </p:sp>
      <p:sp>
        <p:nvSpPr>
          <p:cNvPr id="115715" name="Slide Number Placeholder 3"/>
          <p:cNvSpPr>
            <a:spLocks noGrp="1"/>
          </p:cNvSpPr>
          <p:nvPr>
            <p:ph type="sldNum" sz="quarter" idx="11"/>
          </p:nvPr>
        </p:nvSpPr>
        <p:spPr bwMode="auto">
          <a:noFill/>
          <a:ln>
            <a:miter lim="800000"/>
            <a:headEnd/>
            <a:tailEnd/>
          </a:ln>
        </p:spPr>
        <p:txBody>
          <a:bodyPr/>
          <a:lstStyle/>
          <a:p>
            <a:fld id="{7B14E83E-76D5-9B4A-B4D6-79BEE77CD8EF}" type="slidenum">
              <a:rPr lang="en-US">
                <a:latin typeface="Lucida Sans Unicode" charset="0"/>
              </a:rPr>
              <a:pPr/>
              <a:t>38</a:t>
            </a:fld>
            <a:endParaRPr lang="en-US">
              <a:latin typeface="Lucida Sans Unicode" charset="0"/>
            </a:endParaRPr>
          </a:p>
        </p:txBody>
      </p:sp>
      <p:sp>
        <p:nvSpPr>
          <p:cNvPr id="7" name="Title 6"/>
          <p:cNvSpPr>
            <a:spLocks noGrp="1"/>
          </p:cNvSpPr>
          <p:nvPr>
            <p:ph type="title"/>
          </p:nvPr>
        </p:nvSpPr>
        <p:spPr/>
        <p:txBody>
          <a:bodyPr>
            <a:normAutofit/>
          </a:bodyPr>
          <a:lstStyle/>
          <a:p>
            <a:r>
              <a:rPr lang="en-US" b="1" dirty="0" smtClean="0"/>
              <a:t>Standard Configurations for PCs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Content Placeholder 1"/>
          <p:cNvSpPr>
            <a:spLocks noGrp="1"/>
          </p:cNvSpPr>
          <p:nvPr>
            <p:ph idx="1"/>
          </p:nvPr>
        </p:nvSpPr>
        <p:spPr>
          <a:xfrm>
            <a:off x="457200" y="1646238"/>
            <a:ext cx="8229600" cy="4525962"/>
          </a:xfrm>
        </p:spPr>
        <p:txBody>
          <a:bodyPr/>
          <a:lstStyle/>
          <a:p>
            <a:pPr eaLnBrk="1"/>
            <a:r>
              <a:rPr lang="en-US" b="1"/>
              <a:t>Network Access Control (NAC)</a:t>
            </a:r>
          </a:p>
          <a:p>
            <a:pPr lvl="1" eaLnBrk="1"/>
            <a:r>
              <a:rPr lang="en-US">
                <a:ea typeface="ＭＳ Ｐゴシック" charset="-128"/>
              </a:rPr>
              <a:t>Goal is to reduce the danger created by computers with malware</a:t>
            </a:r>
          </a:p>
          <a:p>
            <a:pPr lvl="1" eaLnBrk="1"/>
            <a:r>
              <a:rPr lang="en-US">
                <a:ea typeface="ＭＳ Ｐゴシック" charset="-128"/>
              </a:rPr>
              <a:t>Control their access to the network</a:t>
            </a:r>
          </a:p>
        </p:txBody>
      </p:sp>
      <p:sp>
        <p:nvSpPr>
          <p:cNvPr id="116739" name="Slide Number Placeholder 3"/>
          <p:cNvSpPr>
            <a:spLocks noGrp="1"/>
          </p:cNvSpPr>
          <p:nvPr>
            <p:ph type="sldNum" sz="quarter" idx="11"/>
          </p:nvPr>
        </p:nvSpPr>
        <p:spPr bwMode="auto">
          <a:noFill/>
          <a:ln>
            <a:miter lim="800000"/>
            <a:headEnd/>
            <a:tailEnd/>
          </a:ln>
        </p:spPr>
        <p:txBody>
          <a:bodyPr/>
          <a:lstStyle/>
          <a:p>
            <a:fld id="{87065F4D-C1EB-794B-B176-1218B1D44275}" type="slidenum">
              <a:rPr lang="en-US">
                <a:latin typeface="Lucida Sans Unicode" charset="0"/>
              </a:rPr>
              <a:pPr/>
              <a:t>39</a:t>
            </a:fld>
            <a:endParaRPr lang="en-US">
              <a:latin typeface="Lucida Sans Unicode" charset="0"/>
            </a:endParaRPr>
          </a:p>
        </p:txBody>
      </p:sp>
      <p:sp>
        <p:nvSpPr>
          <p:cNvPr id="5" name="Title 4"/>
          <p:cNvSpPr>
            <a:spLocks noGrp="1"/>
          </p:cNvSpPr>
          <p:nvPr>
            <p:ph type="title"/>
          </p:nvPr>
        </p:nvSpPr>
        <p:spPr>
          <a:xfrm>
            <a:off x="457200" y="274638"/>
            <a:ext cx="8458200" cy="1143000"/>
          </a:xfrm>
        </p:spPr>
        <p:txBody>
          <a:bodyPr>
            <a:normAutofit fontScale="90000"/>
          </a:bodyPr>
          <a:lstStyle/>
          <a:p>
            <a:pPr eaLnBrk="1" fontAlgn="auto" hangingPunct="1">
              <a:spcAft>
                <a:spcPts val="0"/>
              </a:spcAft>
              <a:defRPr/>
            </a:pPr>
            <a:r>
              <a:rPr lang="en-US" dirty="0" smtClean="0">
                <a:ea typeface="+mj-ea"/>
                <a:cs typeface="+mj-cs"/>
              </a:rPr>
              <a:t>Centralized PC Security Management</a:t>
            </a:r>
            <a:endParaRPr lang="en-US" dirty="0">
              <a:ea typeface="+mj-ea"/>
              <a:cs typeface="+mj-cs"/>
            </a:endParaRPr>
          </a:p>
        </p:txBody>
      </p:sp>
      <p:pic>
        <p:nvPicPr>
          <p:cNvPr id="116741" name="Picture 2" descr="C:\Users\Panko\Pictures\Microsoft Clip Organizer\CG258B.png"/>
          <p:cNvPicPr>
            <a:picLocks noChangeAspect="1" noChangeArrowheads="1"/>
          </p:cNvPicPr>
          <p:nvPr/>
        </p:nvPicPr>
        <p:blipFill>
          <a:blip r:embed="rId2"/>
          <a:srcRect/>
          <a:stretch>
            <a:fillRect/>
          </a:stretch>
        </p:blipFill>
        <p:spPr bwMode="auto">
          <a:xfrm>
            <a:off x="838200" y="3810000"/>
            <a:ext cx="2133600" cy="2133600"/>
          </a:xfrm>
          <a:prstGeom prst="rect">
            <a:avLst/>
          </a:prstGeom>
          <a:noFill/>
          <a:ln w="9525">
            <a:noFill/>
            <a:miter lim="800000"/>
            <a:headEnd/>
            <a:tailEnd/>
          </a:ln>
        </p:spPr>
      </p:pic>
      <p:sp>
        <p:nvSpPr>
          <p:cNvPr id="13315" name="Cloud"/>
          <p:cNvSpPr>
            <a:spLocks noChangeAspect="1" noEditPoints="1" noChangeArrowheads="1"/>
          </p:cNvSpPr>
          <p:nvPr/>
        </p:nvSpPr>
        <p:spPr bwMode="auto">
          <a:xfrm>
            <a:off x="5410200" y="3657600"/>
            <a:ext cx="2970213" cy="19907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pPr algn="ctr" fontAlgn="auto">
              <a:spcBef>
                <a:spcPts val="0"/>
              </a:spcBef>
              <a:spcAft>
                <a:spcPts val="0"/>
              </a:spcAft>
              <a:defRPr/>
            </a:pPr>
            <a:endParaRPr lang="en-US" dirty="0">
              <a:latin typeface="+mn-lt"/>
            </a:endParaRPr>
          </a:p>
          <a:p>
            <a:pPr algn="ctr" fontAlgn="auto">
              <a:spcBef>
                <a:spcPts val="0"/>
              </a:spcBef>
              <a:spcAft>
                <a:spcPts val="0"/>
              </a:spcAft>
              <a:defRPr/>
            </a:pPr>
            <a:endParaRPr lang="en-US" dirty="0">
              <a:latin typeface="+mn-lt"/>
            </a:endParaRPr>
          </a:p>
          <a:p>
            <a:pPr algn="ctr" fontAlgn="auto">
              <a:spcBef>
                <a:spcPts val="0"/>
              </a:spcBef>
              <a:spcAft>
                <a:spcPts val="0"/>
              </a:spcAft>
              <a:defRPr/>
            </a:pPr>
            <a:r>
              <a:rPr lang="en-US" dirty="0">
                <a:latin typeface="+mn-lt"/>
              </a:rPr>
              <a:t>Network</a:t>
            </a:r>
          </a:p>
        </p:txBody>
      </p:sp>
      <p:pic>
        <p:nvPicPr>
          <p:cNvPr id="116743" name="Picture 4" descr="C:\Users\Panko\Pictures\Microsoft Clip Organizer\j0433927.png"/>
          <p:cNvPicPr>
            <a:picLocks noChangeAspect="1" noChangeArrowheads="1"/>
          </p:cNvPicPr>
          <p:nvPr/>
        </p:nvPicPr>
        <p:blipFill>
          <a:blip r:embed="rId3"/>
          <a:srcRect/>
          <a:stretch>
            <a:fillRect/>
          </a:stretch>
        </p:blipFill>
        <p:spPr bwMode="auto">
          <a:xfrm>
            <a:off x="4572000" y="3886200"/>
            <a:ext cx="1371600" cy="1371600"/>
          </a:xfrm>
          <a:prstGeom prst="rect">
            <a:avLst/>
          </a:prstGeom>
          <a:noFill/>
          <a:ln w="9525">
            <a:noFill/>
            <a:miter lim="800000"/>
            <a:headEnd/>
            <a:tailEnd/>
          </a:ln>
        </p:spPr>
      </p:pic>
      <p:pic>
        <p:nvPicPr>
          <p:cNvPr id="116744" name="Picture 5" descr="C:\Users\Panko\Pictures\Microsoft Clip Organizer\CG3020.png"/>
          <p:cNvPicPr>
            <a:picLocks noChangeAspect="1" noChangeArrowheads="1"/>
          </p:cNvPicPr>
          <p:nvPr/>
        </p:nvPicPr>
        <p:blipFill>
          <a:blip r:embed="rId4"/>
          <a:srcRect/>
          <a:stretch>
            <a:fillRect/>
          </a:stretch>
        </p:blipFill>
        <p:spPr bwMode="auto">
          <a:xfrm>
            <a:off x="2819400" y="4038600"/>
            <a:ext cx="2057400" cy="15240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1"/>
          <p:cNvSpPr>
            <a:spLocks noGrp="1"/>
          </p:cNvSpPr>
          <p:nvPr>
            <p:ph idx="1"/>
          </p:nvPr>
        </p:nvSpPr>
        <p:spPr/>
        <p:txBody>
          <a:bodyPr/>
          <a:lstStyle/>
          <a:p>
            <a:pPr marL="623888" indent="-514350" eaLnBrk="1">
              <a:buFont typeface="Wingdings" charset="2"/>
              <a:buChar char="§"/>
            </a:pPr>
            <a:r>
              <a:rPr lang="en-US"/>
              <a:t>Backup</a:t>
            </a:r>
          </a:p>
          <a:p>
            <a:pPr marL="623888" indent="-514350" eaLnBrk="1">
              <a:buFont typeface="Wingdings" charset="2"/>
              <a:buChar char="§"/>
            </a:pPr>
            <a:r>
              <a:rPr lang="en-US"/>
              <a:t>Backup</a:t>
            </a:r>
          </a:p>
          <a:p>
            <a:pPr marL="623888" indent="-514350" eaLnBrk="1">
              <a:buFont typeface="Wingdings" charset="2"/>
              <a:buChar char="§"/>
            </a:pPr>
            <a:r>
              <a:rPr lang="en-US"/>
              <a:t>Backup</a:t>
            </a:r>
          </a:p>
          <a:p>
            <a:pPr marL="623888" indent="-514350" eaLnBrk="1">
              <a:buFont typeface="Wingdings" charset="2"/>
              <a:buChar char="§"/>
            </a:pPr>
            <a:r>
              <a:rPr lang="en-US"/>
              <a:t>Restrict physical access to hosts (see Chapter 5)</a:t>
            </a:r>
          </a:p>
          <a:p>
            <a:pPr marL="623888" indent="-514350" eaLnBrk="1">
              <a:buFont typeface="Wingdings" charset="2"/>
              <a:buChar char="§"/>
            </a:pPr>
            <a:r>
              <a:rPr lang="en-US"/>
              <a:t>Install the operating system with secure configuration options</a:t>
            </a:r>
          </a:p>
          <a:p>
            <a:pPr lvl="2" eaLnBrk="1"/>
            <a:r>
              <a:rPr lang="en-US">
                <a:ea typeface="ＭＳ Ｐゴシック" charset="-128"/>
              </a:rPr>
              <a:t>Change all default passwords, etc.</a:t>
            </a:r>
          </a:p>
        </p:txBody>
      </p:sp>
      <p:sp>
        <p:nvSpPr>
          <p:cNvPr id="34819" name="Slide Number Placeholder 3"/>
          <p:cNvSpPr>
            <a:spLocks noGrp="1"/>
          </p:cNvSpPr>
          <p:nvPr>
            <p:ph type="sldNum" sz="quarter" idx="11"/>
          </p:nvPr>
        </p:nvSpPr>
        <p:spPr bwMode="auto">
          <a:noFill/>
          <a:ln>
            <a:miter lim="800000"/>
            <a:headEnd/>
            <a:tailEnd/>
          </a:ln>
        </p:spPr>
        <p:txBody>
          <a:bodyPr/>
          <a:lstStyle/>
          <a:p>
            <a:fld id="{9FFF56B0-248D-4744-BBBA-E3036B9A1870}" type="slidenum">
              <a:rPr lang="en-US">
                <a:latin typeface="Lucida Sans Unicode" charset="0"/>
              </a:rPr>
              <a:pPr/>
              <a:t>4</a:t>
            </a:fld>
            <a:endParaRPr lang="en-US">
              <a:latin typeface="Lucida Sans Unicode"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Elements of Host Hardening</a:t>
            </a:r>
            <a:endParaRPr lang="en-US" dirty="0">
              <a:ea typeface="+mj-ea"/>
              <a:cs typeface="+mj-cs"/>
            </a:endParaRPr>
          </a:p>
        </p:txBody>
      </p:sp>
      <p:pic>
        <p:nvPicPr>
          <p:cNvPr id="34821" name="Picture 3" descr="C:\Users\Panko\Pictures\Microsoft Clip Organizer\CG5303.jpg"/>
          <p:cNvPicPr>
            <a:picLocks noChangeAspect="1" noChangeArrowheads="1"/>
          </p:cNvPicPr>
          <p:nvPr/>
        </p:nvPicPr>
        <p:blipFill>
          <a:blip r:embed="rId2"/>
          <a:srcRect/>
          <a:stretch>
            <a:fillRect/>
          </a:stretch>
        </p:blipFill>
        <p:spPr bwMode="auto">
          <a:xfrm>
            <a:off x="4953000" y="1447800"/>
            <a:ext cx="1651000" cy="175260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Content Placeholder 1"/>
          <p:cNvSpPr>
            <a:spLocks noGrp="1"/>
          </p:cNvSpPr>
          <p:nvPr>
            <p:ph idx="1"/>
          </p:nvPr>
        </p:nvSpPr>
        <p:spPr>
          <a:xfrm>
            <a:off x="457200" y="1646238"/>
            <a:ext cx="8229600" cy="4525962"/>
          </a:xfrm>
        </p:spPr>
        <p:txBody>
          <a:bodyPr/>
          <a:lstStyle/>
          <a:p>
            <a:pPr eaLnBrk="1"/>
            <a:r>
              <a:rPr lang="en-US" b="1"/>
              <a:t>Network Access Control (NAC)</a:t>
            </a:r>
          </a:p>
          <a:p>
            <a:pPr lvl="1" eaLnBrk="1"/>
            <a:r>
              <a:rPr lang="en-US">
                <a:ea typeface="ＭＳ Ｐゴシック" charset="-128"/>
              </a:rPr>
              <a:t>Stage 1: Initial Health Check</a:t>
            </a:r>
          </a:p>
          <a:p>
            <a:pPr lvl="2" eaLnBrk="1"/>
            <a:r>
              <a:rPr lang="en-US">
                <a:ea typeface="ＭＳ Ｐゴシック" charset="-128"/>
              </a:rPr>
              <a:t>Checks the “health” of the computer before allowing it into the network</a:t>
            </a:r>
          </a:p>
          <a:p>
            <a:pPr lvl="2" eaLnBrk="1"/>
            <a:r>
              <a:rPr lang="en-US">
                <a:ea typeface="ＭＳ Ｐゴシック" charset="-128"/>
              </a:rPr>
              <a:t>Choices:</a:t>
            </a:r>
          </a:p>
          <a:p>
            <a:pPr lvl="3" eaLnBrk="1">
              <a:spcBef>
                <a:spcPts val="1200"/>
              </a:spcBef>
            </a:pPr>
            <a:r>
              <a:rPr lang="en-US" sz="2400">
                <a:ea typeface="ＭＳ Ｐゴシック" charset="-128"/>
              </a:rPr>
              <a:t>Accept it</a:t>
            </a:r>
          </a:p>
          <a:p>
            <a:pPr lvl="3" eaLnBrk="1">
              <a:spcBef>
                <a:spcPts val="1200"/>
              </a:spcBef>
            </a:pPr>
            <a:r>
              <a:rPr lang="en-US" sz="2400">
                <a:ea typeface="ＭＳ Ｐゴシック" charset="-128"/>
              </a:rPr>
              <a:t>Reject it</a:t>
            </a:r>
          </a:p>
          <a:p>
            <a:pPr lvl="3" eaLnBrk="1">
              <a:spcBef>
                <a:spcPts val="1200"/>
              </a:spcBef>
            </a:pPr>
            <a:r>
              <a:rPr lang="en-US" sz="2400">
                <a:ea typeface="ＭＳ Ｐゴシック" charset="-128"/>
              </a:rPr>
              <a:t>Quarantine and pass it to a remediation server; retest after remediation</a:t>
            </a:r>
          </a:p>
        </p:txBody>
      </p:sp>
      <p:sp>
        <p:nvSpPr>
          <p:cNvPr id="117763" name="Slide Number Placeholder 3"/>
          <p:cNvSpPr>
            <a:spLocks noGrp="1"/>
          </p:cNvSpPr>
          <p:nvPr>
            <p:ph type="sldNum" sz="quarter" idx="11"/>
          </p:nvPr>
        </p:nvSpPr>
        <p:spPr bwMode="auto">
          <a:noFill/>
          <a:ln>
            <a:miter lim="800000"/>
            <a:headEnd/>
            <a:tailEnd/>
          </a:ln>
        </p:spPr>
        <p:txBody>
          <a:bodyPr/>
          <a:lstStyle/>
          <a:p>
            <a:fld id="{8DD4E3A3-087C-A648-BFB1-B2F2989AD65F}" type="slidenum">
              <a:rPr lang="en-US">
                <a:latin typeface="Lucida Sans Unicode" charset="0"/>
              </a:rPr>
              <a:pPr/>
              <a:t>40</a:t>
            </a:fld>
            <a:endParaRPr lang="en-US">
              <a:latin typeface="Lucida Sans Unicode" charset="0"/>
            </a:endParaRPr>
          </a:p>
        </p:txBody>
      </p:sp>
      <p:sp>
        <p:nvSpPr>
          <p:cNvPr id="5" name="Title 4"/>
          <p:cNvSpPr>
            <a:spLocks noGrp="1"/>
          </p:cNvSpPr>
          <p:nvPr>
            <p:ph type="title"/>
          </p:nvPr>
        </p:nvSpPr>
        <p:spPr>
          <a:xfrm>
            <a:off x="457200" y="274638"/>
            <a:ext cx="8458200" cy="1143000"/>
          </a:xfrm>
        </p:spPr>
        <p:txBody>
          <a:bodyPr>
            <a:normAutofit fontScale="90000"/>
          </a:bodyPr>
          <a:lstStyle/>
          <a:p>
            <a:pPr eaLnBrk="1" fontAlgn="auto" hangingPunct="1">
              <a:spcAft>
                <a:spcPts val="0"/>
              </a:spcAft>
              <a:defRPr/>
            </a:pPr>
            <a:r>
              <a:rPr lang="en-US" dirty="0" smtClean="0">
                <a:ea typeface="+mj-ea"/>
                <a:cs typeface="+mj-cs"/>
              </a:rPr>
              <a:t>Centralized PC Security Management</a:t>
            </a:r>
            <a:endParaRPr lang="en-US" dirty="0">
              <a:ea typeface="+mj-ea"/>
              <a:cs typeface="+mj-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Content Placeholder 1"/>
          <p:cNvSpPr>
            <a:spLocks noGrp="1"/>
          </p:cNvSpPr>
          <p:nvPr>
            <p:ph idx="1"/>
          </p:nvPr>
        </p:nvSpPr>
        <p:spPr/>
        <p:txBody>
          <a:bodyPr/>
          <a:lstStyle/>
          <a:p>
            <a:pPr eaLnBrk="1"/>
            <a:r>
              <a:rPr lang="en-US" b="1"/>
              <a:t>Network Access Control (NAC)</a:t>
            </a:r>
          </a:p>
          <a:p>
            <a:pPr lvl="1" eaLnBrk="1"/>
            <a:r>
              <a:rPr lang="en-US">
                <a:ea typeface="ＭＳ Ｐゴシック" charset="-128"/>
              </a:rPr>
              <a:t>Stage 2: Ongoing Traffic Monitoring</a:t>
            </a:r>
          </a:p>
          <a:p>
            <a:pPr lvl="2" eaLnBrk="1"/>
            <a:r>
              <a:rPr lang="en-US">
                <a:ea typeface="ＭＳ Ｐゴシック" charset="-128"/>
              </a:rPr>
              <a:t>If traffic after admission indicates malware on the client, drop or remediate</a:t>
            </a:r>
          </a:p>
          <a:p>
            <a:pPr lvl="2" eaLnBrk="1"/>
            <a:r>
              <a:rPr lang="en-US">
                <a:ea typeface="ＭＳ Ｐゴシック" charset="-128"/>
              </a:rPr>
              <a:t>Not all NAC systems do this</a:t>
            </a:r>
          </a:p>
          <a:p>
            <a:pPr eaLnBrk="1" hangingPunct="1"/>
            <a:endParaRPr lang="en-US"/>
          </a:p>
        </p:txBody>
      </p:sp>
      <p:sp>
        <p:nvSpPr>
          <p:cNvPr id="118787" name="Slide Number Placeholder 3"/>
          <p:cNvSpPr>
            <a:spLocks noGrp="1"/>
          </p:cNvSpPr>
          <p:nvPr>
            <p:ph type="sldNum" sz="quarter" idx="11"/>
          </p:nvPr>
        </p:nvSpPr>
        <p:spPr bwMode="auto">
          <a:noFill/>
          <a:ln>
            <a:miter lim="800000"/>
            <a:headEnd/>
            <a:tailEnd/>
          </a:ln>
        </p:spPr>
        <p:txBody>
          <a:bodyPr/>
          <a:lstStyle/>
          <a:p>
            <a:fld id="{E45F163B-2CA7-2942-AC79-DDBF76B88BCB}" type="slidenum">
              <a:rPr lang="en-US">
                <a:latin typeface="Lucida Sans Unicode" charset="0"/>
              </a:rPr>
              <a:pPr/>
              <a:t>41</a:t>
            </a:fld>
            <a:endParaRPr lang="en-US">
              <a:latin typeface="Lucida Sans Unicode" charset="0"/>
            </a:endParaRPr>
          </a:p>
        </p:txBody>
      </p:sp>
      <p:sp>
        <p:nvSpPr>
          <p:cNvPr id="5" name="Title 4"/>
          <p:cNvSpPr>
            <a:spLocks noGrp="1"/>
          </p:cNvSpPr>
          <p:nvPr>
            <p:ph type="title"/>
          </p:nvPr>
        </p:nvSpPr>
        <p:spPr>
          <a:xfrm>
            <a:off x="457200" y="274638"/>
            <a:ext cx="8458200" cy="1143000"/>
          </a:xfrm>
        </p:spPr>
        <p:txBody>
          <a:bodyPr>
            <a:normAutofit fontScale="90000"/>
          </a:bodyPr>
          <a:lstStyle/>
          <a:p>
            <a:pPr eaLnBrk="1" fontAlgn="auto" hangingPunct="1">
              <a:spcAft>
                <a:spcPts val="0"/>
              </a:spcAft>
              <a:defRPr/>
            </a:pPr>
            <a:r>
              <a:rPr lang="en-US" dirty="0" smtClean="0">
                <a:ea typeface="+mj-ea"/>
                <a:cs typeface="+mj-cs"/>
              </a:rPr>
              <a:t>Centralized PC Security Management</a:t>
            </a:r>
            <a:endParaRPr lang="en-US" dirty="0">
              <a:ea typeface="+mj-ea"/>
              <a:cs typeface="+mj-cs"/>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hlinkClick r:id="rId2"/>
              </a:rPr>
              <a:t>The Future is Now??</a:t>
            </a:r>
            <a:endParaRPr lang="en-US" dirty="0"/>
          </a:p>
        </p:txBody>
      </p:sp>
      <p:pic>
        <p:nvPicPr>
          <p:cNvPr id="4" name="Picture 3"/>
          <p:cNvPicPr>
            <a:picLocks noChangeAspect="1"/>
          </p:cNvPicPr>
          <p:nvPr/>
        </p:nvPicPr>
        <p:blipFill>
          <a:blip r:embed="rId3"/>
          <a:stretch>
            <a:fillRect/>
          </a:stretch>
        </p:blipFill>
        <p:spPr>
          <a:xfrm>
            <a:off x="1612598" y="1417637"/>
            <a:ext cx="5751163" cy="5391715"/>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RapportReportPublix.png"/>
          <p:cNvPicPr>
            <a:picLocks noChangeAspect="1"/>
          </p:cNvPicPr>
          <p:nvPr/>
        </p:nvPicPr>
        <p:blipFill>
          <a:blip r:embed="rId2"/>
          <a:stretch>
            <a:fillRect/>
          </a:stretch>
        </p:blipFill>
        <p:spPr>
          <a:xfrm>
            <a:off x="443119" y="0"/>
            <a:ext cx="8257761" cy="68580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800" y="1143000"/>
            <a:ext cx="8686800" cy="914400"/>
          </a:xfrm>
          <a:prstGeom prst="round2DiagRect">
            <a:avLst/>
          </a:prstGeom>
          <a:solidFill>
            <a:schemeClr val="bg1">
              <a:alpha val="90000"/>
            </a:schemeClr>
          </a:solidFill>
          <a:extLst/>
        </p:spPr>
        <p:txBody>
          <a:bodyPr rtlCol="0">
            <a:normAutofit/>
          </a:bodyPr>
          <a:lstStyle/>
          <a:p>
            <a:pPr algn="r" eaLnBrk="1" fontAlgn="auto" hangingPunct="1">
              <a:spcAft>
                <a:spcPts val="0"/>
              </a:spcAft>
              <a:defRPr/>
            </a:pPr>
            <a:r>
              <a:rPr lang="en-US" sz="4800" b="1" dirty="0" smtClean="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Application Security</a:t>
            </a:r>
            <a:endParaRPr lang="en-US" sz="4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endParaRPr>
          </a:p>
        </p:txBody>
      </p:sp>
      <p:sp>
        <p:nvSpPr>
          <p:cNvPr id="3" name="Subtitle 2"/>
          <p:cNvSpPr>
            <a:spLocks noGrp="1"/>
          </p:cNvSpPr>
          <p:nvPr>
            <p:ph type="subTitle" idx="1"/>
          </p:nvPr>
        </p:nvSpPr>
        <p:spPr>
          <a:xfrm>
            <a:off x="5511800" y="2289175"/>
            <a:ext cx="3352800" cy="685800"/>
          </a:xfrm>
          <a:prstGeom prst="round2DiagRect">
            <a:avLst/>
          </a:prstGeom>
          <a:solidFill>
            <a:schemeClr val="bg1">
              <a:alpha val="90000"/>
            </a:schemeClr>
          </a:solidFill>
          <a:extLst/>
        </p:spPr>
        <p:txBody>
          <a:bodyPr anchor="ctr">
            <a:normAutofit/>
          </a:bodyPr>
          <a:lstStyle/>
          <a:p>
            <a:pPr algn="r" eaLnBrk="1" hangingPunct="1">
              <a:spcBef>
                <a:spcPct val="0"/>
              </a:spcBef>
            </a:pPr>
            <a:r>
              <a:rPr lang="en-US" b="1">
                <a:solidFill>
                  <a:schemeClr val="tx2"/>
                </a:solidFill>
                <a:effectLst>
                  <a:outerShdw blurRad="38100" dist="38100" dir="2700000" algn="tl">
                    <a:srgbClr val="DDDDDD"/>
                  </a:outerShdw>
                </a:effectLst>
                <a:latin typeface="Lucida Sans Unicode" charset="0"/>
                <a:ea typeface="Lucida Sans Unicode" charset="0"/>
                <a:cs typeface="Lucida Sans Unicode" charset="0"/>
              </a:rPr>
              <a:t>Chapter 8</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1"/>
          <p:cNvSpPr>
            <a:spLocks noGrp="1"/>
          </p:cNvSpPr>
          <p:nvPr>
            <p:ph idx="1"/>
          </p:nvPr>
        </p:nvSpPr>
        <p:spPr>
          <a:xfrm>
            <a:off x="457200" y="1481138"/>
            <a:ext cx="8229600" cy="4691062"/>
          </a:xfrm>
        </p:spPr>
        <p:txBody>
          <a:bodyPr/>
          <a:lstStyle/>
          <a:p>
            <a:pPr eaLnBrk="1" hangingPunct="1"/>
            <a:r>
              <a:rPr lang="en-US"/>
              <a:t>Some attacks inevitably get through network protections and reach individual hosts</a:t>
            </a:r>
          </a:p>
          <a:p>
            <a:pPr eaLnBrk="1" hangingPunct="1"/>
            <a:r>
              <a:rPr lang="en-US"/>
              <a:t>In Chapter 7, we looked at host hardening</a:t>
            </a:r>
          </a:p>
          <a:p>
            <a:pPr eaLnBrk="1" hangingPunct="1"/>
            <a:r>
              <a:rPr lang="en-US"/>
              <a:t>In Chapter 8, we look at application hardening</a:t>
            </a:r>
          </a:p>
          <a:p>
            <a:pPr eaLnBrk="1" hangingPunct="1"/>
            <a:r>
              <a:rPr lang="en-US"/>
              <a:t>In Chapter 9, we will look at data protection</a:t>
            </a:r>
          </a:p>
        </p:txBody>
      </p:sp>
      <p:sp>
        <p:nvSpPr>
          <p:cNvPr id="30723" name="Slide Number Placeholder 3"/>
          <p:cNvSpPr>
            <a:spLocks noGrp="1"/>
          </p:cNvSpPr>
          <p:nvPr>
            <p:ph type="sldNum" sz="quarter" idx="11"/>
          </p:nvPr>
        </p:nvSpPr>
        <p:spPr bwMode="auto">
          <a:noFill/>
          <a:ln>
            <a:miter lim="800000"/>
            <a:headEnd/>
            <a:tailEnd/>
          </a:ln>
        </p:spPr>
        <p:txBody>
          <a:bodyPr/>
          <a:lstStyle/>
          <a:p>
            <a:fld id="{0C327A4F-BA11-7641-AE99-AA4F90D707CC}" type="slidenum">
              <a:rPr lang="en-US">
                <a:latin typeface="Lucida Sans Unicode" charset="0"/>
              </a:rPr>
              <a:pPr/>
              <a:t>45</a:t>
            </a:fld>
            <a:endParaRPr lang="en-US">
              <a:latin typeface="Lucida Sans Unicode" charset="0"/>
            </a:endParaRPr>
          </a:p>
        </p:txBody>
      </p:sp>
      <p:pic>
        <p:nvPicPr>
          <p:cNvPr id="30724" name="Title 4"/>
          <p:cNvPicPr>
            <a:picLocks noGrp="1" noChangeArrowheads="1"/>
          </p:cNvPicPr>
          <p:nvPr>
            <p:ph type="title"/>
          </p:nvPr>
        </p:nvPicPr>
        <p:blipFill>
          <a:blip r:embed="rId2"/>
          <a:srcRect/>
          <a:stretch>
            <a:fillRect/>
          </a:stretch>
        </p:blipFill>
        <p:spPr bwMode="auto">
          <a:xfrm>
            <a:off x="195263" y="268288"/>
            <a:ext cx="8497887" cy="1158875"/>
          </a:xfr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228601"/>
            <a:ext cx="7313613" cy="1264024"/>
          </a:xfrm>
        </p:spPr>
        <p:txBody>
          <a:bodyPr>
            <a:sp3d extrusionH="12700">
              <a:extrusionClr>
                <a:schemeClr val="bg1"/>
              </a:extrusionClr>
            </a:sp3d>
          </a:bodyPr>
          <a:lstStyle/>
          <a:p>
            <a:pPr fontAlgn="auto">
              <a:spcAft>
                <a:spcPts val="0"/>
              </a:spcAft>
              <a:defRPr/>
            </a:pPr>
            <a:r>
              <a:rPr lang="en-US" dirty="0" smtClean="0">
                <a:ea typeface="+mj-ea"/>
                <a:cs typeface="+mj-cs"/>
              </a:rPr>
              <a:t>Application Security Threats</a:t>
            </a:r>
            <a:endParaRPr lang="en-US" dirty="0">
              <a:ea typeface="+mj-ea"/>
              <a:cs typeface="+mj-cs"/>
            </a:endParaRPr>
          </a:p>
        </p:txBody>
      </p:sp>
      <p:sp>
        <p:nvSpPr>
          <p:cNvPr id="17411" name="Content Placeholder 1"/>
          <p:cNvSpPr>
            <a:spLocks noGrp="1"/>
          </p:cNvSpPr>
          <p:nvPr>
            <p:ph idx="1"/>
          </p:nvPr>
        </p:nvSpPr>
        <p:spPr>
          <a:xfrm>
            <a:off x="152400" y="1804664"/>
            <a:ext cx="6858000" cy="4092899"/>
          </a:xfrm>
        </p:spPr>
        <p:txBody>
          <a:bodyPr rtlCol="0">
            <a:scene3d>
              <a:camera prst="orthographicFront"/>
              <a:lightRig rig="chilly" dir="t"/>
            </a:scene3d>
            <a:sp3d extrusionH="6350">
              <a:extrusionClr>
                <a:schemeClr val="bg1"/>
              </a:extrusionClr>
            </a:sp3d>
          </a:bodyPr>
          <a:lstStyle/>
          <a:p>
            <a:pPr fontAlgn="auto">
              <a:lnSpc>
                <a:spcPct val="80000"/>
              </a:lnSpc>
              <a:spcAft>
                <a:spcPts val="0"/>
              </a:spcAft>
              <a:buFont typeface="Wingdings" pitchFamily="2" charset="2"/>
              <a:buChar char="l"/>
              <a:defRPr/>
            </a:pPr>
            <a:r>
              <a:rPr lang="en-US" sz="2300" b="1" dirty="0">
                <a:ea typeface="+mn-ea"/>
                <a:cs typeface="+mn-cs"/>
              </a:rPr>
              <a:t>Executing Commands with the Privileges of a Compromised Application</a:t>
            </a:r>
          </a:p>
          <a:p>
            <a:pPr lvl="1" fontAlgn="auto">
              <a:lnSpc>
                <a:spcPct val="80000"/>
              </a:lnSpc>
              <a:spcBef>
                <a:spcPts val="1800"/>
              </a:spcBef>
              <a:spcAft>
                <a:spcPts val="0"/>
              </a:spcAft>
              <a:buFont typeface="Wingdings" pitchFamily="2" charset="2"/>
              <a:buChar char="l"/>
              <a:defRPr/>
            </a:pPr>
            <a:r>
              <a:rPr lang="en-US" sz="2000" dirty="0">
                <a:ea typeface="+mn-ea"/>
              </a:rPr>
              <a:t>If an attacker takes over an application, the attacker can execute commands with the privileges of that application</a:t>
            </a:r>
          </a:p>
          <a:p>
            <a:pPr lvl="1" fontAlgn="auto">
              <a:lnSpc>
                <a:spcPct val="80000"/>
              </a:lnSpc>
              <a:spcBef>
                <a:spcPts val="1800"/>
              </a:spcBef>
              <a:spcAft>
                <a:spcPts val="0"/>
              </a:spcAft>
              <a:buFont typeface="Wingdings" pitchFamily="2" charset="2"/>
              <a:buChar char="l"/>
              <a:defRPr/>
            </a:pPr>
            <a:r>
              <a:rPr lang="en-US" sz="2000" dirty="0">
                <a:ea typeface="+mn-ea"/>
              </a:rPr>
              <a:t>Many applications run with super user (root) </a:t>
            </a:r>
            <a:r>
              <a:rPr lang="en-US" sz="2000" dirty="0" smtClean="0">
                <a:ea typeface="+mn-ea"/>
              </a:rPr>
              <a:t>privileges</a:t>
            </a:r>
          </a:p>
        </p:txBody>
      </p:sp>
      <p:sp>
        <p:nvSpPr>
          <p:cNvPr id="31749" name="Slide Number Placeholder 3"/>
          <p:cNvSpPr>
            <a:spLocks noGrp="1"/>
          </p:cNvSpPr>
          <p:nvPr>
            <p:ph type="sldNum" sz="quarter" idx="11"/>
          </p:nvPr>
        </p:nvSpPr>
        <p:spPr bwMode="auto">
          <a:xfrm>
            <a:off x="6553200" y="6226175"/>
            <a:ext cx="2133600" cy="277813"/>
          </a:xfrm>
          <a:noFill/>
          <a:ln>
            <a:miter lim="800000"/>
            <a:headEnd/>
            <a:tailEnd/>
          </a:ln>
        </p:spPr>
        <p:txBody>
          <a:bodyPr/>
          <a:lstStyle/>
          <a:p>
            <a:fld id="{129F4D61-545D-F04A-A92E-F490F650246A}" type="slidenum">
              <a:rPr lang="en-US" sz="1000">
                <a:solidFill>
                  <a:schemeClr val="tx1"/>
                </a:solidFill>
                <a:latin typeface="Lucida Sans Unicode" charset="0"/>
              </a:rPr>
              <a:pPr/>
              <a:t>46</a:t>
            </a:fld>
            <a:endParaRPr lang="en-US" sz="1000">
              <a:solidFill>
                <a:schemeClr val="tx1"/>
              </a:solidFill>
              <a:latin typeface="Lucida Sans Unicode" charset="0"/>
            </a:endParaRPr>
          </a:p>
        </p:txBody>
      </p:sp>
      <p:pic>
        <p:nvPicPr>
          <p:cNvPr id="31750" name="Picture 3" descr="C:\Users\Panko\Pictures\Microsoft Clip Organizer\j0432593.png"/>
          <p:cNvPicPr>
            <a:picLocks noChangeAspect="1" noChangeArrowheads="1"/>
          </p:cNvPicPr>
          <p:nvPr/>
        </p:nvPicPr>
        <p:blipFill>
          <a:blip r:embed="rId2"/>
          <a:srcRect/>
          <a:stretch>
            <a:fillRect/>
          </a:stretch>
        </p:blipFill>
        <p:spPr bwMode="auto">
          <a:xfrm>
            <a:off x="7391400" y="1371600"/>
            <a:ext cx="1219200" cy="1219200"/>
          </a:xfrm>
          <a:prstGeom prst="rect">
            <a:avLst/>
          </a:prstGeom>
          <a:noFill/>
          <a:ln w="9525">
            <a:noFill/>
            <a:miter lim="800000"/>
            <a:headEnd/>
            <a:tailEnd/>
          </a:ln>
        </p:spPr>
      </p:pic>
      <p:pic>
        <p:nvPicPr>
          <p:cNvPr id="31751" name="Picture 2" descr="C:\Users\Panko\Pictures\Microsoft Clip Organizer\j0433191.jpg"/>
          <p:cNvPicPr>
            <a:picLocks noChangeAspect="1" noChangeArrowheads="1"/>
          </p:cNvPicPr>
          <p:nvPr/>
        </p:nvPicPr>
        <p:blipFill>
          <a:blip r:embed="rId3"/>
          <a:srcRect/>
          <a:stretch>
            <a:fillRect/>
          </a:stretch>
        </p:blipFill>
        <p:spPr bwMode="auto">
          <a:xfrm>
            <a:off x="6964363" y="3962400"/>
            <a:ext cx="2179637" cy="198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228601"/>
            <a:ext cx="7313613" cy="1264024"/>
          </a:xfrm>
        </p:spPr>
        <p:txBody>
          <a:bodyPr>
            <a:sp3d extrusionH="12700">
              <a:extrusionClr>
                <a:schemeClr val="bg1"/>
              </a:extrusionClr>
            </a:sp3d>
          </a:bodyPr>
          <a:lstStyle/>
          <a:p>
            <a:pPr fontAlgn="auto">
              <a:spcAft>
                <a:spcPts val="0"/>
              </a:spcAft>
              <a:defRPr/>
            </a:pPr>
            <a:r>
              <a:rPr lang="en-US" dirty="0" smtClean="0">
                <a:ea typeface="+mj-ea"/>
                <a:cs typeface="+mj-cs"/>
              </a:rPr>
              <a:t>Hardening Applications</a:t>
            </a:r>
            <a:endParaRPr lang="en-US" dirty="0">
              <a:ea typeface="+mj-ea"/>
              <a:cs typeface="+mj-cs"/>
            </a:endParaRPr>
          </a:p>
        </p:txBody>
      </p:sp>
      <p:sp>
        <p:nvSpPr>
          <p:cNvPr id="39938" name="Content Placeholder 1"/>
          <p:cNvSpPr>
            <a:spLocks noGrp="1"/>
          </p:cNvSpPr>
          <p:nvPr>
            <p:ph idx="1"/>
          </p:nvPr>
        </p:nvSpPr>
        <p:spPr>
          <a:xfrm>
            <a:off x="383372" y="1747838"/>
            <a:ext cx="8303428" cy="4303338"/>
          </a:xfrm>
        </p:spPr>
        <p:txBody>
          <a:bodyPr rtlCol="0">
            <a:normAutofit/>
            <a:scene3d>
              <a:camera prst="orthographicFront"/>
              <a:lightRig rig="chilly" dir="t"/>
            </a:scene3d>
            <a:sp3d extrusionH="6350">
              <a:extrusionClr>
                <a:schemeClr val="bg1"/>
              </a:extrusionClr>
            </a:sp3d>
          </a:bodyPr>
          <a:lstStyle/>
          <a:p>
            <a:pPr fontAlgn="auto">
              <a:spcAft>
                <a:spcPts val="0"/>
              </a:spcAft>
              <a:buFont typeface="Wingdings" pitchFamily="2" charset="2"/>
              <a:buChar char="l"/>
              <a:defRPr/>
            </a:pPr>
            <a:r>
              <a:rPr lang="en-US" b="1" dirty="0">
                <a:ea typeface="+mn-ea"/>
                <a:cs typeface="+mn-cs"/>
              </a:rPr>
              <a:t>Add Application Layer Authentication, Authorizations, and Auditing</a:t>
            </a:r>
          </a:p>
          <a:p>
            <a:pPr lvl="1" fontAlgn="auto">
              <a:spcAft>
                <a:spcPts val="0"/>
              </a:spcAft>
              <a:buFont typeface="Wingdings" pitchFamily="2" charset="2"/>
              <a:buChar char="l"/>
              <a:defRPr/>
            </a:pPr>
            <a:r>
              <a:rPr lang="en-US" dirty="0">
                <a:ea typeface="+mn-ea"/>
              </a:rPr>
              <a:t>More specific to the needs of the application than general operating system logins</a:t>
            </a:r>
          </a:p>
          <a:p>
            <a:pPr lvl="1" fontAlgn="auto">
              <a:spcAft>
                <a:spcPts val="0"/>
              </a:spcAft>
              <a:buFont typeface="Wingdings" pitchFamily="2" charset="2"/>
              <a:buChar char="l"/>
              <a:defRPr/>
            </a:pPr>
            <a:r>
              <a:rPr lang="en-US" dirty="0">
                <a:ea typeface="+mn-ea"/>
              </a:rPr>
              <a:t>Can lead to different permissions for different users</a:t>
            </a:r>
          </a:p>
          <a:p>
            <a:pPr fontAlgn="auto">
              <a:spcAft>
                <a:spcPts val="0"/>
              </a:spcAft>
              <a:buFont typeface="Wingdings" pitchFamily="2" charset="2"/>
              <a:buChar char="l"/>
              <a:defRPr/>
            </a:pPr>
            <a:r>
              <a:rPr lang="en-US" b="1" dirty="0">
                <a:ea typeface="+mn-ea"/>
                <a:cs typeface="+mn-cs"/>
              </a:rPr>
              <a:t>Implement Cryptographic Systems</a:t>
            </a:r>
          </a:p>
          <a:p>
            <a:pPr lvl="1" fontAlgn="auto">
              <a:spcAft>
                <a:spcPts val="0"/>
              </a:spcAft>
              <a:buFont typeface="Wingdings" pitchFamily="2" charset="2"/>
              <a:buChar char="l"/>
              <a:defRPr/>
            </a:pPr>
            <a:r>
              <a:rPr lang="en-US" dirty="0">
                <a:ea typeface="+mn-ea"/>
              </a:rPr>
              <a:t>For communication with users</a:t>
            </a:r>
          </a:p>
          <a:p>
            <a:pPr fontAlgn="auto">
              <a:spcAft>
                <a:spcPts val="0"/>
              </a:spcAft>
              <a:buFont typeface="Wingdings" pitchFamily="2" charset="2"/>
              <a:buChar char="l"/>
              <a:defRPr/>
            </a:pPr>
            <a:endParaRPr lang="en-US" dirty="0">
              <a:ea typeface="+mn-ea"/>
              <a:cs typeface="+mn-cs"/>
            </a:endParaRPr>
          </a:p>
        </p:txBody>
      </p:sp>
      <p:sp>
        <p:nvSpPr>
          <p:cNvPr id="32773" name="Slide Number Placeholder 3"/>
          <p:cNvSpPr>
            <a:spLocks noGrp="1"/>
          </p:cNvSpPr>
          <p:nvPr>
            <p:ph type="sldNum" sz="quarter" idx="11"/>
          </p:nvPr>
        </p:nvSpPr>
        <p:spPr bwMode="auto">
          <a:xfrm>
            <a:off x="6553200" y="6226175"/>
            <a:ext cx="2133600" cy="277813"/>
          </a:xfrm>
          <a:noFill/>
          <a:ln>
            <a:miter lim="800000"/>
            <a:headEnd/>
            <a:tailEnd/>
          </a:ln>
        </p:spPr>
        <p:txBody>
          <a:bodyPr/>
          <a:lstStyle/>
          <a:p>
            <a:fld id="{901C55EF-928B-3249-B2E0-3E7BC0F7BD13}" type="slidenum">
              <a:rPr lang="en-US" sz="1000">
                <a:solidFill>
                  <a:schemeClr val="tx1"/>
                </a:solidFill>
                <a:latin typeface="Lucida Sans Unicode" charset="0"/>
              </a:rPr>
              <a:pPr/>
              <a:t>47</a:t>
            </a:fld>
            <a:endParaRPr lang="en-US" sz="1000">
              <a:solidFill>
                <a:schemeClr val="tx1"/>
              </a:solidFill>
              <a:latin typeface="Lucida Sans Unicode"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8600"/>
            <a:ext cx="8229600" cy="1143000"/>
          </a:xfrm>
        </p:spPr>
        <p:txBody>
          <a:bodyPr>
            <a:sp3d extrusionH="12700">
              <a:extrusionClr>
                <a:schemeClr val="bg1"/>
              </a:extrusionClr>
            </a:sp3d>
          </a:bodyPr>
          <a:lstStyle/>
          <a:p>
            <a:pPr fontAlgn="auto">
              <a:spcAft>
                <a:spcPts val="0"/>
              </a:spcAft>
              <a:defRPr/>
            </a:pPr>
            <a:r>
              <a:rPr lang="en-US" dirty="0" smtClean="0">
                <a:ea typeface="+mj-ea"/>
                <a:cs typeface="+mj-cs"/>
              </a:rPr>
              <a:t>Hardening Applications</a:t>
            </a:r>
            <a:endParaRPr lang="en-US" dirty="0">
              <a:ea typeface="+mj-ea"/>
              <a:cs typeface="+mj-cs"/>
            </a:endParaRPr>
          </a:p>
        </p:txBody>
      </p:sp>
      <p:sp>
        <p:nvSpPr>
          <p:cNvPr id="37890" name="Content Placeholder 1"/>
          <p:cNvSpPr>
            <a:spLocks noGrp="1"/>
          </p:cNvSpPr>
          <p:nvPr>
            <p:ph idx="1"/>
          </p:nvPr>
        </p:nvSpPr>
        <p:spPr>
          <a:xfrm>
            <a:off x="457200" y="1295400"/>
            <a:ext cx="8229600" cy="4525963"/>
          </a:xfrm>
        </p:spPr>
        <p:txBody>
          <a:bodyPr rtlCol="0">
            <a:normAutofit lnSpcReduction="10000"/>
            <a:scene3d>
              <a:camera prst="orthographicFront"/>
              <a:lightRig rig="chilly" dir="t"/>
            </a:scene3d>
            <a:sp3d extrusionH="6350">
              <a:extrusionClr>
                <a:schemeClr val="bg1"/>
              </a:extrusionClr>
            </a:sp3d>
          </a:bodyPr>
          <a:lstStyle/>
          <a:p>
            <a:pPr fontAlgn="auto">
              <a:lnSpc>
                <a:spcPct val="80000"/>
              </a:lnSpc>
              <a:spcAft>
                <a:spcPts val="0"/>
              </a:spcAft>
              <a:buFont typeface="Wingdings" pitchFamily="2" charset="2"/>
              <a:buChar char="l"/>
              <a:defRPr/>
            </a:pPr>
            <a:r>
              <a:rPr lang="en-US" b="1" dirty="0">
                <a:ea typeface="+mn-ea"/>
                <a:cs typeface="+mn-cs"/>
              </a:rPr>
              <a:t>Basics</a:t>
            </a:r>
          </a:p>
          <a:p>
            <a:pPr lvl="1" fontAlgn="auto">
              <a:lnSpc>
                <a:spcPct val="80000"/>
              </a:lnSpc>
              <a:spcAft>
                <a:spcPts val="0"/>
              </a:spcAft>
              <a:buFont typeface="Wingdings" pitchFamily="2" charset="2"/>
              <a:buChar char="l"/>
              <a:defRPr/>
            </a:pPr>
            <a:r>
              <a:rPr lang="en-US" dirty="0">
                <a:ea typeface="+mn-ea"/>
              </a:rPr>
              <a:t>Physical Security</a:t>
            </a:r>
          </a:p>
          <a:p>
            <a:pPr lvl="1" fontAlgn="auto">
              <a:lnSpc>
                <a:spcPct val="80000"/>
              </a:lnSpc>
              <a:spcAft>
                <a:spcPts val="0"/>
              </a:spcAft>
              <a:buFont typeface="Wingdings" pitchFamily="2" charset="2"/>
              <a:buChar char="l"/>
              <a:defRPr/>
            </a:pPr>
            <a:r>
              <a:rPr lang="en-US" dirty="0">
                <a:ea typeface="+mn-ea"/>
              </a:rPr>
              <a:t>Backup</a:t>
            </a:r>
          </a:p>
          <a:p>
            <a:pPr lvl="1" fontAlgn="auto">
              <a:lnSpc>
                <a:spcPct val="80000"/>
              </a:lnSpc>
              <a:spcAft>
                <a:spcPts val="0"/>
              </a:spcAft>
              <a:buFont typeface="Wingdings" pitchFamily="2" charset="2"/>
              <a:buChar char="l"/>
              <a:defRPr/>
            </a:pPr>
            <a:r>
              <a:rPr lang="en-US" dirty="0">
                <a:ea typeface="+mn-ea"/>
              </a:rPr>
              <a:t>Harden the Operating System</a:t>
            </a:r>
          </a:p>
          <a:p>
            <a:pPr lvl="1" fontAlgn="auto">
              <a:lnSpc>
                <a:spcPct val="80000"/>
              </a:lnSpc>
              <a:spcAft>
                <a:spcPts val="0"/>
              </a:spcAft>
              <a:buFont typeface="Wingdings" pitchFamily="2" charset="2"/>
              <a:buChar char="l"/>
              <a:defRPr/>
            </a:pPr>
            <a:r>
              <a:rPr lang="en-US" dirty="0">
                <a:ea typeface="+mn-ea"/>
              </a:rPr>
              <a:t>Etc.</a:t>
            </a:r>
          </a:p>
          <a:p>
            <a:pPr fontAlgn="auto">
              <a:lnSpc>
                <a:spcPct val="80000"/>
              </a:lnSpc>
              <a:spcAft>
                <a:spcPts val="0"/>
              </a:spcAft>
              <a:buFont typeface="Wingdings" pitchFamily="2" charset="2"/>
              <a:buChar char="l"/>
              <a:defRPr/>
            </a:pPr>
            <a:r>
              <a:rPr lang="en-US" b="1" dirty="0">
                <a:ea typeface="+mn-ea"/>
                <a:cs typeface="+mn-cs"/>
              </a:rPr>
              <a:t>Minimize Applications</a:t>
            </a:r>
          </a:p>
          <a:p>
            <a:pPr lvl="1" fontAlgn="auto">
              <a:lnSpc>
                <a:spcPct val="80000"/>
              </a:lnSpc>
              <a:spcAft>
                <a:spcPts val="0"/>
              </a:spcAft>
              <a:buFont typeface="Wingdings" pitchFamily="2" charset="2"/>
              <a:buChar char="l"/>
              <a:defRPr/>
            </a:pPr>
            <a:r>
              <a:rPr lang="en-US" dirty="0">
                <a:ea typeface="+mn-ea"/>
              </a:rPr>
              <a:t>Main applications</a:t>
            </a:r>
          </a:p>
          <a:p>
            <a:pPr lvl="1" fontAlgn="auto">
              <a:lnSpc>
                <a:spcPct val="80000"/>
              </a:lnSpc>
              <a:spcAft>
                <a:spcPts val="0"/>
              </a:spcAft>
              <a:buFont typeface="Wingdings" pitchFamily="2" charset="2"/>
              <a:buChar char="l"/>
              <a:defRPr/>
            </a:pPr>
            <a:r>
              <a:rPr lang="en-US" dirty="0">
                <a:ea typeface="+mn-ea"/>
              </a:rPr>
              <a:t>Subsidiary applications</a:t>
            </a:r>
          </a:p>
          <a:p>
            <a:pPr lvl="2" fontAlgn="auto">
              <a:lnSpc>
                <a:spcPct val="80000"/>
              </a:lnSpc>
              <a:spcAft>
                <a:spcPts val="0"/>
              </a:spcAft>
              <a:buFont typeface="Wingdings" pitchFamily="2" charset="2"/>
              <a:buChar char="l"/>
              <a:defRPr/>
            </a:pPr>
            <a:r>
              <a:rPr lang="en-US" dirty="0" err="1"/>
              <a:t>Wordpress</a:t>
            </a:r>
            <a:r>
              <a:rPr lang="en-US" dirty="0"/>
              <a:t> </a:t>
            </a:r>
            <a:r>
              <a:rPr lang="en-US" dirty="0" err="1"/>
              <a:t>Plugins</a:t>
            </a:r>
            <a:r>
              <a:rPr lang="en-US" dirty="0"/>
              <a:t> (</a:t>
            </a:r>
            <a:r>
              <a:rPr lang="en-US" dirty="0" err="1"/>
              <a:t>mydebitcredit.com</a:t>
            </a:r>
            <a:r>
              <a:rPr lang="en-US" dirty="0" smtClean="0"/>
              <a:t>)</a:t>
            </a:r>
          </a:p>
          <a:p>
            <a:pPr lvl="2" fontAlgn="auto">
              <a:lnSpc>
                <a:spcPct val="80000"/>
              </a:lnSpc>
              <a:spcAft>
                <a:spcPts val="0"/>
              </a:spcAft>
              <a:buFont typeface="Wingdings" pitchFamily="2" charset="2"/>
              <a:buChar char="l"/>
              <a:defRPr/>
            </a:pPr>
            <a:r>
              <a:rPr lang="en-US" dirty="0" smtClean="0"/>
              <a:t>Will see why later….</a:t>
            </a:r>
          </a:p>
          <a:p>
            <a:pPr lvl="1" fontAlgn="auto">
              <a:lnSpc>
                <a:spcPct val="80000"/>
              </a:lnSpc>
              <a:spcAft>
                <a:spcPts val="0"/>
              </a:spcAft>
              <a:buFont typeface="Wingdings" pitchFamily="2" charset="2"/>
              <a:buChar char="l"/>
              <a:defRPr/>
            </a:pPr>
            <a:r>
              <a:rPr lang="en-US" dirty="0">
                <a:ea typeface="+mn-ea"/>
              </a:rPr>
              <a:t>Be guided by security baselines</a:t>
            </a:r>
          </a:p>
          <a:p>
            <a:pPr lvl="1" fontAlgn="auto">
              <a:lnSpc>
                <a:spcPct val="80000"/>
              </a:lnSpc>
              <a:spcAft>
                <a:spcPts val="0"/>
              </a:spcAft>
              <a:buFont typeface="Verdana" pitchFamily="-84" charset="0"/>
              <a:buNone/>
              <a:defRPr/>
            </a:pPr>
            <a:endParaRPr lang="en-US" dirty="0">
              <a:ea typeface="+mn-ea"/>
            </a:endParaRPr>
          </a:p>
          <a:p>
            <a:pPr fontAlgn="auto">
              <a:lnSpc>
                <a:spcPct val="80000"/>
              </a:lnSpc>
              <a:spcAft>
                <a:spcPts val="0"/>
              </a:spcAft>
              <a:buFont typeface="Wingdings" pitchFamily="2" charset="2"/>
              <a:buChar char="l"/>
              <a:defRPr/>
            </a:pPr>
            <a:endParaRPr lang="en-US" dirty="0">
              <a:ea typeface="+mn-ea"/>
              <a:cs typeface="+mn-cs"/>
            </a:endParaRPr>
          </a:p>
          <a:p>
            <a:pPr fontAlgn="auto">
              <a:lnSpc>
                <a:spcPct val="80000"/>
              </a:lnSpc>
              <a:spcAft>
                <a:spcPts val="0"/>
              </a:spcAft>
              <a:buFont typeface="Wingdings" pitchFamily="2" charset="2"/>
              <a:buChar char="l"/>
              <a:defRPr/>
            </a:pPr>
            <a:endParaRPr lang="en-US" dirty="0">
              <a:ea typeface="+mn-ea"/>
              <a:cs typeface="+mn-cs"/>
            </a:endParaRPr>
          </a:p>
        </p:txBody>
      </p:sp>
      <p:sp>
        <p:nvSpPr>
          <p:cNvPr id="33797" name="Slide Number Placeholder 3"/>
          <p:cNvSpPr>
            <a:spLocks noGrp="1"/>
          </p:cNvSpPr>
          <p:nvPr>
            <p:ph type="sldNum" sz="quarter" idx="11"/>
          </p:nvPr>
        </p:nvSpPr>
        <p:spPr bwMode="auto">
          <a:xfrm>
            <a:off x="6553200" y="6226175"/>
            <a:ext cx="2133600" cy="277813"/>
          </a:xfrm>
          <a:noFill/>
          <a:ln>
            <a:miter lim="800000"/>
            <a:headEnd/>
            <a:tailEnd/>
          </a:ln>
        </p:spPr>
        <p:txBody>
          <a:bodyPr/>
          <a:lstStyle/>
          <a:p>
            <a:fld id="{4004477C-4669-A34E-82A4-591B418F468D}" type="slidenum">
              <a:rPr lang="en-US" sz="1000">
                <a:solidFill>
                  <a:schemeClr val="tx1"/>
                </a:solidFill>
                <a:latin typeface="Lucida Sans Unicode" charset="0"/>
              </a:rPr>
              <a:pPr/>
              <a:t>48</a:t>
            </a:fld>
            <a:endParaRPr lang="en-US" sz="1000">
              <a:solidFill>
                <a:schemeClr val="tx1"/>
              </a:solidFill>
              <a:latin typeface="Lucida Sans Unicode"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228601"/>
            <a:ext cx="7313613" cy="1264024"/>
          </a:xfrm>
        </p:spPr>
        <p:txBody>
          <a:bodyPr>
            <a:sp3d extrusionH="12700">
              <a:extrusionClr>
                <a:schemeClr val="bg1"/>
              </a:extrusionClr>
            </a:sp3d>
          </a:bodyPr>
          <a:lstStyle/>
          <a:p>
            <a:pPr fontAlgn="auto">
              <a:spcAft>
                <a:spcPts val="0"/>
              </a:spcAft>
              <a:defRPr/>
            </a:pPr>
            <a:r>
              <a:rPr lang="en-US" dirty="0" smtClean="0">
                <a:ea typeface="+mj-ea"/>
                <a:cs typeface="+mj-cs"/>
              </a:rPr>
              <a:t>Hardening Applications</a:t>
            </a:r>
            <a:endParaRPr lang="en-US" dirty="0">
              <a:ea typeface="+mj-ea"/>
              <a:cs typeface="+mj-cs"/>
            </a:endParaRPr>
          </a:p>
        </p:txBody>
      </p:sp>
      <p:sp>
        <p:nvSpPr>
          <p:cNvPr id="38914" name="Content Placeholder 1"/>
          <p:cNvSpPr>
            <a:spLocks noGrp="1"/>
          </p:cNvSpPr>
          <p:nvPr>
            <p:ph idx="1"/>
          </p:nvPr>
        </p:nvSpPr>
        <p:spPr>
          <a:xfrm>
            <a:off x="457200" y="1371600"/>
            <a:ext cx="8229600" cy="4876800"/>
          </a:xfrm>
        </p:spPr>
        <p:txBody>
          <a:bodyPr rtlCol="0">
            <a:normAutofit lnSpcReduction="10000"/>
            <a:scene3d>
              <a:camera prst="orthographicFront"/>
              <a:lightRig rig="chilly" dir="t"/>
            </a:scene3d>
            <a:sp3d extrusionH="6350">
              <a:extrusionClr>
                <a:schemeClr val="bg1"/>
              </a:extrusionClr>
            </a:sp3d>
          </a:bodyPr>
          <a:lstStyle/>
          <a:p>
            <a:pPr fontAlgn="auto">
              <a:spcAft>
                <a:spcPts val="0"/>
              </a:spcAft>
              <a:buFont typeface="Wingdings" pitchFamily="2" charset="2"/>
              <a:buChar char="l"/>
              <a:defRPr/>
            </a:pPr>
            <a:r>
              <a:rPr lang="en-US" b="1" dirty="0">
                <a:ea typeface="+mn-ea"/>
                <a:cs typeface="+mn-cs"/>
              </a:rPr>
              <a:t>Create Secure Application Program Configurations</a:t>
            </a:r>
          </a:p>
          <a:p>
            <a:pPr lvl="1" fontAlgn="auto">
              <a:spcAft>
                <a:spcPts val="0"/>
              </a:spcAft>
              <a:buFont typeface="Wingdings" pitchFamily="2" charset="2"/>
              <a:buChar char="l"/>
              <a:defRPr/>
            </a:pPr>
            <a:r>
              <a:rPr lang="en-US" dirty="0">
                <a:ea typeface="+mn-ea"/>
              </a:rPr>
              <a:t>Use baselines to go beyond default installation configurations for high-value targets</a:t>
            </a:r>
          </a:p>
          <a:p>
            <a:pPr lvl="1" fontAlgn="auto">
              <a:spcAft>
                <a:spcPts val="0"/>
              </a:spcAft>
              <a:buFont typeface="Wingdings" pitchFamily="2" charset="2"/>
              <a:buChar char="l"/>
              <a:defRPr/>
            </a:pPr>
            <a:r>
              <a:rPr lang="en-US" dirty="0">
                <a:ea typeface="+mn-ea"/>
              </a:rPr>
              <a:t>Avoid blank passwords or well-known default passwords</a:t>
            </a:r>
          </a:p>
          <a:p>
            <a:pPr fontAlgn="auto">
              <a:spcAft>
                <a:spcPts val="0"/>
              </a:spcAft>
              <a:buFont typeface="Wingdings" pitchFamily="2" charset="2"/>
              <a:buChar char="l"/>
              <a:defRPr/>
            </a:pPr>
            <a:r>
              <a:rPr lang="en-US" b="1" dirty="0">
                <a:ea typeface="+mn-ea"/>
                <a:cs typeface="+mn-cs"/>
              </a:rPr>
              <a:t>Install Patches for All Applications</a:t>
            </a:r>
          </a:p>
          <a:p>
            <a:pPr fontAlgn="auto">
              <a:spcAft>
                <a:spcPts val="0"/>
              </a:spcAft>
              <a:buFont typeface="Wingdings" pitchFamily="2" charset="2"/>
              <a:buChar char="l"/>
              <a:defRPr/>
            </a:pPr>
            <a:r>
              <a:rPr lang="en-US" b="1" dirty="0">
                <a:ea typeface="+mn-ea"/>
                <a:cs typeface="+mn-cs"/>
              </a:rPr>
              <a:t>Minimize the Permissions of Applications</a:t>
            </a:r>
          </a:p>
          <a:p>
            <a:pPr lvl="1" fontAlgn="auto">
              <a:spcAft>
                <a:spcPts val="0"/>
              </a:spcAft>
              <a:buFont typeface="Wingdings" pitchFamily="2" charset="2"/>
              <a:buChar char="l"/>
              <a:defRPr/>
            </a:pPr>
            <a:r>
              <a:rPr lang="en-US" dirty="0">
                <a:ea typeface="+mn-ea"/>
              </a:rPr>
              <a:t>If an attack compromises an application with low permissions, will not own the computer</a:t>
            </a:r>
          </a:p>
          <a:p>
            <a:pPr fontAlgn="auto">
              <a:spcAft>
                <a:spcPts val="0"/>
              </a:spcAft>
              <a:buFont typeface="Wingdings" pitchFamily="2" charset="2"/>
              <a:buChar char="l"/>
              <a:defRPr/>
            </a:pPr>
            <a:endParaRPr lang="en-US" dirty="0">
              <a:ea typeface="+mn-ea"/>
              <a:cs typeface="+mn-cs"/>
            </a:endParaRPr>
          </a:p>
          <a:p>
            <a:pPr fontAlgn="auto">
              <a:spcAft>
                <a:spcPts val="0"/>
              </a:spcAft>
              <a:buFont typeface="Wingdings" pitchFamily="2" charset="2"/>
              <a:buChar char="l"/>
              <a:defRPr/>
            </a:pPr>
            <a:endParaRPr lang="en-US" dirty="0">
              <a:ea typeface="+mn-ea"/>
              <a:cs typeface="+mn-cs"/>
            </a:endParaRPr>
          </a:p>
        </p:txBody>
      </p:sp>
      <p:sp>
        <p:nvSpPr>
          <p:cNvPr id="34821" name="Slide Number Placeholder 3"/>
          <p:cNvSpPr>
            <a:spLocks noGrp="1"/>
          </p:cNvSpPr>
          <p:nvPr>
            <p:ph type="sldNum" sz="quarter" idx="11"/>
          </p:nvPr>
        </p:nvSpPr>
        <p:spPr bwMode="auto">
          <a:xfrm>
            <a:off x="6553200" y="6226175"/>
            <a:ext cx="2133600" cy="277813"/>
          </a:xfrm>
          <a:noFill/>
          <a:ln>
            <a:miter lim="800000"/>
            <a:headEnd/>
            <a:tailEnd/>
          </a:ln>
        </p:spPr>
        <p:txBody>
          <a:bodyPr/>
          <a:lstStyle/>
          <a:p>
            <a:fld id="{DF2C7F6E-B2FD-8943-85D2-16FC0CE9540D}" type="slidenum">
              <a:rPr lang="en-US" sz="1000">
                <a:solidFill>
                  <a:schemeClr val="tx1"/>
                </a:solidFill>
                <a:latin typeface="Lucida Sans Unicode" charset="0"/>
              </a:rPr>
              <a:pPr/>
              <a:t>49</a:t>
            </a:fld>
            <a:endParaRPr lang="en-US" sz="1000">
              <a:solidFill>
                <a:schemeClr val="tx1"/>
              </a:solidFill>
              <a:latin typeface="Lucida Sans Unicode"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All Default Passwords</a:t>
            </a:r>
            <a:endParaRPr lang="en-US" dirty="0"/>
          </a:p>
        </p:txBody>
      </p:sp>
      <p:sp>
        <p:nvSpPr>
          <p:cNvPr id="3" name="Content Placeholder 2"/>
          <p:cNvSpPr>
            <a:spLocks noGrp="1"/>
          </p:cNvSpPr>
          <p:nvPr>
            <p:ph idx="1"/>
          </p:nvPr>
        </p:nvSpPr>
        <p:spPr>
          <a:xfrm>
            <a:off x="239607" y="1600200"/>
            <a:ext cx="8447193" cy="4977729"/>
          </a:xfrm>
        </p:spPr>
        <p:txBody>
          <a:bodyPr>
            <a:normAutofit fontScale="77500" lnSpcReduction="20000"/>
          </a:bodyPr>
          <a:lstStyle/>
          <a:p>
            <a:pPr>
              <a:spcAft>
                <a:spcPts val="600"/>
              </a:spcAft>
            </a:pPr>
            <a:r>
              <a:rPr lang="en-US" dirty="0" smtClean="0">
                <a:hlinkClick r:id="rId2"/>
              </a:rPr>
              <a:t>Internet Census 2012</a:t>
            </a:r>
            <a:endParaRPr lang="en-US" dirty="0" smtClean="0"/>
          </a:p>
          <a:p>
            <a:pPr lvl="2">
              <a:spcAft>
                <a:spcPts val="600"/>
              </a:spcAft>
            </a:pPr>
            <a:r>
              <a:rPr lang="en-US" dirty="0" smtClean="0"/>
              <a:t>A huge Hack!</a:t>
            </a:r>
          </a:p>
          <a:p>
            <a:pPr lvl="2">
              <a:spcAft>
                <a:spcPts val="600"/>
              </a:spcAft>
            </a:pPr>
            <a:r>
              <a:rPr lang="en-US" dirty="0" smtClean="0"/>
              <a:t>“While playing around with the </a:t>
            </a:r>
            <a:r>
              <a:rPr lang="en-US" dirty="0" err="1" smtClean="0"/>
              <a:t>Nmap</a:t>
            </a:r>
            <a:r>
              <a:rPr lang="en-US" dirty="0" smtClean="0"/>
              <a:t> Scripting Engine (NSE) we discovered an amazing number of open embedded devices on the Internet.”</a:t>
            </a:r>
          </a:p>
          <a:p>
            <a:pPr lvl="2">
              <a:spcAft>
                <a:spcPts val="600"/>
              </a:spcAft>
            </a:pPr>
            <a:r>
              <a:rPr lang="en-US" dirty="0" smtClean="0"/>
              <a:t>“Two years ago while spending some time with the </a:t>
            </a:r>
            <a:r>
              <a:rPr lang="en-US" dirty="0" err="1" smtClean="0"/>
              <a:t>Nmap</a:t>
            </a:r>
            <a:r>
              <a:rPr lang="en-US" dirty="0" smtClean="0"/>
              <a:t> Scripting Engine (NSE) someone mentioned that we should try the classic telnet login </a:t>
            </a:r>
            <a:r>
              <a:rPr lang="en-US" dirty="0" err="1" smtClean="0"/>
              <a:t>root:root</a:t>
            </a:r>
            <a:r>
              <a:rPr lang="en-US" dirty="0" smtClean="0"/>
              <a:t> on random IP addresses.”</a:t>
            </a:r>
          </a:p>
          <a:p>
            <a:pPr lvl="3">
              <a:spcAft>
                <a:spcPts val="600"/>
              </a:spcAft>
            </a:pPr>
            <a:r>
              <a:rPr lang="en-US" dirty="0" smtClean="0"/>
              <a:t>Also looked fro </a:t>
            </a:r>
            <a:r>
              <a:rPr lang="en-US" dirty="0" err="1" smtClean="0"/>
              <a:t>admin:admin</a:t>
            </a:r>
            <a:r>
              <a:rPr lang="en-US" dirty="0" smtClean="0"/>
              <a:t>; </a:t>
            </a:r>
            <a:r>
              <a:rPr lang="en-US" dirty="0" err="1" smtClean="0"/>
              <a:t>admin:blank</a:t>
            </a:r>
            <a:r>
              <a:rPr lang="en-US" dirty="0" smtClean="0"/>
              <a:t>; </a:t>
            </a:r>
            <a:r>
              <a:rPr lang="en-US" dirty="0" err="1" smtClean="0"/>
              <a:t>root:blank</a:t>
            </a:r>
            <a:r>
              <a:rPr lang="en-US" dirty="0" smtClean="0"/>
              <a:t>; </a:t>
            </a:r>
            <a:r>
              <a:rPr lang="en-US" dirty="0" err="1" smtClean="0"/>
              <a:t>blank:blank</a:t>
            </a:r>
            <a:endParaRPr lang="en-US" dirty="0" smtClean="0"/>
          </a:p>
          <a:p>
            <a:pPr lvl="2">
              <a:spcAft>
                <a:spcPts val="600"/>
              </a:spcAft>
            </a:pPr>
            <a:r>
              <a:rPr lang="en-US" dirty="0" smtClean="0"/>
              <a:t>The vast majority of all unprotected devices are consumer routers or set-top boxes which can be found in groups of thousands of devices. A group consists of machines that have the same CPU and the same amount of RAM. However, there are many small groups of machines that are only available a few to a few hundred times. We took a closer look at some of those devices to see what their purpose might be and quickly found IPSec routers, BGP routers, x86 equipment with crypto accelerator cards, industrial control systems, physical door security systems, big Cisco/Juniper equipment and so on.</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228601"/>
            <a:ext cx="7313613" cy="1264024"/>
          </a:xfrm>
        </p:spPr>
        <p:txBody>
          <a:bodyPr>
            <a:normAutofit/>
            <a:sp3d extrusionH="12700">
              <a:extrusionClr>
                <a:schemeClr val="bg1"/>
              </a:extrusionClr>
            </a:sp3d>
          </a:bodyPr>
          <a:lstStyle/>
          <a:p>
            <a:pPr fontAlgn="auto">
              <a:spcAft>
                <a:spcPts val="0"/>
              </a:spcAft>
              <a:defRPr/>
            </a:pPr>
            <a:r>
              <a:rPr lang="en-US" dirty="0" smtClean="0">
                <a:ea typeface="+mj-ea"/>
                <a:cs typeface="+mj-cs"/>
              </a:rPr>
              <a:t>Securing Custom Applications</a:t>
            </a:r>
            <a:endParaRPr lang="en-US" dirty="0">
              <a:ea typeface="+mj-ea"/>
              <a:cs typeface="+mj-cs"/>
            </a:endParaRPr>
          </a:p>
        </p:txBody>
      </p:sp>
      <p:sp>
        <p:nvSpPr>
          <p:cNvPr id="40963" name="Content Placeholder 1"/>
          <p:cNvSpPr>
            <a:spLocks noGrp="1"/>
          </p:cNvSpPr>
          <p:nvPr>
            <p:ph idx="1"/>
          </p:nvPr>
        </p:nvSpPr>
        <p:spPr>
          <a:xfrm>
            <a:off x="457200" y="2132110"/>
            <a:ext cx="8229600" cy="2516089"/>
          </a:xfrm>
        </p:spPr>
        <p:txBody>
          <a:bodyPr rtlCol="0">
            <a:normAutofit fontScale="85000" lnSpcReduction="20000"/>
            <a:scene3d>
              <a:camera prst="orthographicFront"/>
              <a:lightRig rig="chilly" dir="t"/>
            </a:scene3d>
            <a:sp3d extrusionH="6350">
              <a:extrusionClr>
                <a:schemeClr val="bg1"/>
              </a:extrusionClr>
            </a:sp3d>
          </a:bodyPr>
          <a:lstStyle/>
          <a:p>
            <a:pPr fontAlgn="auto">
              <a:spcAft>
                <a:spcPts val="0"/>
              </a:spcAft>
              <a:buFont typeface="Wingdings" pitchFamily="2" charset="2"/>
              <a:buChar char="l"/>
              <a:defRPr/>
            </a:pPr>
            <a:r>
              <a:rPr lang="en-US" b="1" dirty="0">
                <a:ea typeface="+mn-ea"/>
                <a:cs typeface="+mn-cs"/>
              </a:rPr>
              <a:t>Custom Applications</a:t>
            </a:r>
          </a:p>
          <a:p>
            <a:pPr lvl="1" fontAlgn="auto">
              <a:spcAft>
                <a:spcPts val="0"/>
              </a:spcAft>
              <a:buFont typeface="Wingdings" pitchFamily="2" charset="2"/>
              <a:buChar char="l"/>
              <a:defRPr/>
            </a:pPr>
            <a:r>
              <a:rPr lang="en-US" dirty="0">
                <a:ea typeface="+mn-ea"/>
              </a:rPr>
              <a:t>Written by a </a:t>
            </a:r>
            <a:r>
              <a:rPr lang="en-US" dirty="0" smtClean="0">
                <a:ea typeface="+mn-ea"/>
              </a:rPr>
              <a:t>firm</a:t>
            </a:r>
            <a:r>
              <a:rPr lang="en-US" altLang="ja-JP" dirty="0" smtClean="0">
                <a:ea typeface="+mn-ea"/>
              </a:rPr>
              <a:t>s </a:t>
            </a:r>
            <a:r>
              <a:rPr lang="en-US" altLang="ja-JP" dirty="0">
                <a:ea typeface="+mn-ea"/>
              </a:rPr>
              <a:t>programmers</a:t>
            </a:r>
          </a:p>
          <a:p>
            <a:pPr lvl="1" fontAlgn="auto">
              <a:spcAft>
                <a:spcPts val="0"/>
              </a:spcAft>
              <a:buFont typeface="Wingdings" pitchFamily="2" charset="2"/>
              <a:buChar char="l"/>
              <a:defRPr/>
            </a:pPr>
            <a:r>
              <a:rPr lang="en-US" dirty="0">
                <a:ea typeface="+mn-ea"/>
              </a:rPr>
              <a:t>Not likely to be well trained in secure coding</a:t>
            </a:r>
          </a:p>
          <a:p>
            <a:pPr fontAlgn="auto">
              <a:spcAft>
                <a:spcPts val="0"/>
              </a:spcAft>
              <a:buFont typeface="Wingdings" pitchFamily="2" charset="2"/>
              <a:buChar char="l"/>
              <a:defRPr/>
            </a:pPr>
            <a:r>
              <a:rPr lang="en-US" b="1" dirty="0">
                <a:ea typeface="+mn-ea"/>
                <a:cs typeface="+mn-cs"/>
              </a:rPr>
              <a:t>The Key Principle</a:t>
            </a:r>
          </a:p>
          <a:p>
            <a:pPr lvl="1" fontAlgn="auto">
              <a:spcAft>
                <a:spcPts val="0"/>
              </a:spcAft>
              <a:buFont typeface="Wingdings" pitchFamily="2" charset="2"/>
              <a:buChar char="l"/>
              <a:defRPr/>
            </a:pPr>
            <a:r>
              <a:rPr lang="en-US" dirty="0">
                <a:ea typeface="+mn-ea"/>
              </a:rPr>
              <a:t>Never trust user input</a:t>
            </a:r>
          </a:p>
          <a:p>
            <a:pPr lvl="1" fontAlgn="auto">
              <a:spcAft>
                <a:spcPts val="0"/>
              </a:spcAft>
              <a:buFont typeface="Wingdings" pitchFamily="2" charset="2"/>
              <a:buChar char="l"/>
              <a:defRPr/>
            </a:pPr>
            <a:r>
              <a:rPr lang="en-US" dirty="0">
                <a:ea typeface="+mn-ea"/>
              </a:rPr>
              <a:t>Filter user input for inappropriate content</a:t>
            </a:r>
          </a:p>
          <a:p>
            <a:pPr lvl="1" fontAlgn="auto">
              <a:spcAft>
                <a:spcPts val="0"/>
              </a:spcAft>
              <a:buFont typeface="Wingdings" pitchFamily="2" charset="2"/>
              <a:buChar char="l"/>
              <a:defRPr/>
            </a:pPr>
            <a:endParaRPr lang="en-US" dirty="0">
              <a:ea typeface="+mn-ea"/>
            </a:endParaRPr>
          </a:p>
          <a:p>
            <a:pPr fontAlgn="auto">
              <a:spcAft>
                <a:spcPts val="0"/>
              </a:spcAft>
              <a:buFont typeface="Wingdings" pitchFamily="2" charset="2"/>
              <a:buChar char="l"/>
              <a:defRPr/>
            </a:pPr>
            <a:endParaRPr lang="en-US" dirty="0">
              <a:ea typeface="+mn-ea"/>
              <a:cs typeface="+mn-cs"/>
            </a:endParaRPr>
          </a:p>
        </p:txBody>
      </p:sp>
      <p:sp>
        <p:nvSpPr>
          <p:cNvPr id="35845" name="Slide Number Placeholder 3"/>
          <p:cNvSpPr>
            <a:spLocks noGrp="1"/>
          </p:cNvSpPr>
          <p:nvPr>
            <p:ph type="sldNum" sz="quarter" idx="11"/>
          </p:nvPr>
        </p:nvSpPr>
        <p:spPr bwMode="auto">
          <a:xfrm>
            <a:off x="6553200" y="6226175"/>
            <a:ext cx="2133600" cy="277813"/>
          </a:xfrm>
          <a:noFill/>
          <a:ln>
            <a:miter lim="800000"/>
            <a:headEnd/>
            <a:tailEnd/>
          </a:ln>
        </p:spPr>
        <p:txBody>
          <a:bodyPr/>
          <a:lstStyle/>
          <a:p>
            <a:fld id="{B4015B66-E9FD-964B-A2F5-CC1605CCEB4D}" type="slidenum">
              <a:rPr lang="en-US" sz="1000">
                <a:solidFill>
                  <a:schemeClr val="tx1"/>
                </a:solidFill>
                <a:latin typeface="Lucida Sans Unicode" charset="0"/>
              </a:rPr>
              <a:pPr/>
              <a:t>50</a:t>
            </a:fld>
            <a:endParaRPr lang="en-US" sz="1000">
              <a:solidFill>
                <a:schemeClr val="tx1"/>
              </a:solidFill>
              <a:latin typeface="Lucida Sans Unicode" charset="0"/>
            </a:endParaRPr>
          </a:p>
        </p:txBody>
      </p:sp>
      <p:sp>
        <p:nvSpPr>
          <p:cNvPr id="6" name="Rounded Rectangle 5"/>
          <p:cNvSpPr>
            <a:spLocks noChangeArrowheads="1"/>
          </p:cNvSpPr>
          <p:nvPr/>
        </p:nvSpPr>
        <p:spPr bwMode="auto">
          <a:xfrm>
            <a:off x="381000" y="3223065"/>
            <a:ext cx="7620000" cy="1425134"/>
          </a:xfrm>
          <a:prstGeom prst="roundRect">
            <a:avLst>
              <a:gd name="adj" fmla="val 16667"/>
            </a:avLst>
          </a:prstGeom>
          <a:noFill/>
          <a:ln w="55000" cmpd="thickThin">
            <a:solidFill>
              <a:schemeClr val="accent2"/>
            </a:solidFill>
            <a:round/>
            <a:headEnd/>
            <a:tailEnd/>
          </a:ln>
          <a:effectLst>
            <a:outerShdw blurRad="63500" dist="38100" dir="2700000" algn="tl" rotWithShape="0">
              <a:srgbClr val="000000">
                <a:alpha val="39999"/>
              </a:srgbClr>
            </a:outerShdw>
          </a:effectLst>
        </p:spPr>
        <p:txBody>
          <a:bodyPr anchor="ctr"/>
          <a:lstStyle/>
          <a:p>
            <a:pPr algn="ctr" fontAlgn="auto">
              <a:spcBef>
                <a:spcPts val="0"/>
              </a:spcBef>
              <a:spcAft>
                <a:spcPts val="0"/>
              </a:spcAft>
              <a:defRPr/>
            </a:pPr>
            <a:endParaRPr lang="en-US">
              <a:solidFill>
                <a:schemeClr val="lt1"/>
              </a:solidFill>
              <a:latin typeface="+mn-lt"/>
            </a:endParaRPr>
          </a:p>
        </p:txBody>
      </p:sp>
      <p:pic>
        <p:nvPicPr>
          <p:cNvPr id="35847" name="Picture 4" descr="C:\Users\Panko\Pictures\Microsoft Clip Organizer\j0433942.png"/>
          <p:cNvPicPr>
            <a:picLocks noChangeAspect="1" noChangeArrowheads="1"/>
          </p:cNvPicPr>
          <p:nvPr/>
        </p:nvPicPr>
        <p:blipFill>
          <a:blip r:embed="rId2"/>
          <a:srcRect/>
          <a:stretch>
            <a:fillRect/>
          </a:stretch>
        </p:blipFill>
        <p:spPr bwMode="auto">
          <a:xfrm>
            <a:off x="6858000" y="1016000"/>
            <a:ext cx="1981200" cy="198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228601"/>
            <a:ext cx="7313613" cy="1264024"/>
          </a:xfrm>
        </p:spPr>
        <p:txBody>
          <a:bodyPr>
            <a:normAutofit fontScale="90000"/>
            <a:sp3d extrusionH="12700">
              <a:extrusionClr>
                <a:schemeClr val="bg1"/>
              </a:extrusionClr>
            </a:sp3d>
          </a:bodyPr>
          <a:lstStyle/>
          <a:p>
            <a:pPr fontAlgn="auto">
              <a:spcAft>
                <a:spcPts val="0"/>
              </a:spcAft>
              <a:defRPr/>
            </a:pPr>
            <a:r>
              <a:rPr lang="en-US" dirty="0" smtClean="0">
                <a:ea typeface="+mj-ea"/>
                <a:cs typeface="+mj-cs"/>
              </a:rPr>
              <a:t>Secure Coding vs. Software Quality</a:t>
            </a:r>
            <a:endParaRPr lang="en-US" dirty="0">
              <a:ea typeface="+mj-ea"/>
              <a:cs typeface="+mj-cs"/>
            </a:endParaRPr>
          </a:p>
        </p:txBody>
      </p:sp>
      <p:sp>
        <p:nvSpPr>
          <p:cNvPr id="41985" name="Content Placeholder 1"/>
          <p:cNvSpPr>
            <a:spLocks noGrp="1"/>
          </p:cNvSpPr>
          <p:nvPr>
            <p:ph idx="1"/>
          </p:nvPr>
        </p:nvSpPr>
        <p:spPr>
          <a:xfrm>
            <a:off x="914400" y="1747838"/>
            <a:ext cx="7313613" cy="4303338"/>
          </a:xfrm>
        </p:spPr>
        <p:txBody>
          <a:bodyPr rtlCol="0">
            <a:normAutofit/>
            <a:scene3d>
              <a:camera prst="orthographicFront"/>
              <a:lightRig rig="chilly" dir="t"/>
            </a:scene3d>
            <a:sp3d extrusionH="6350">
              <a:extrusionClr>
                <a:schemeClr val="bg1"/>
              </a:extrusionClr>
            </a:sp3d>
          </a:bodyPr>
          <a:lstStyle/>
          <a:p>
            <a:pPr fontAlgn="auto">
              <a:lnSpc>
                <a:spcPct val="80000"/>
              </a:lnSpc>
              <a:spcAft>
                <a:spcPts val="0"/>
              </a:spcAft>
              <a:buFont typeface="Wingdings" pitchFamily="2" charset="2"/>
              <a:buChar char="l"/>
              <a:defRPr/>
            </a:pPr>
            <a:r>
              <a:rPr lang="en-US" sz="2500" dirty="0">
                <a:ea typeface="+mn-ea"/>
                <a:cs typeface="+mn-cs"/>
              </a:rPr>
              <a:t>Software Quality Testing</a:t>
            </a:r>
          </a:p>
          <a:p>
            <a:pPr lvl="1" fontAlgn="auto">
              <a:lnSpc>
                <a:spcPct val="80000"/>
              </a:lnSpc>
              <a:spcAft>
                <a:spcPts val="0"/>
              </a:spcAft>
              <a:buFont typeface="Wingdings" pitchFamily="2" charset="2"/>
              <a:buChar char="l"/>
              <a:defRPr/>
            </a:pPr>
            <a:r>
              <a:rPr lang="en-US" sz="2100" dirty="0">
                <a:ea typeface="+mn-ea"/>
              </a:rPr>
              <a:t>Use of Structured Design Process (SAD)</a:t>
            </a:r>
          </a:p>
          <a:p>
            <a:pPr lvl="1" fontAlgn="auto">
              <a:lnSpc>
                <a:spcPct val="80000"/>
              </a:lnSpc>
              <a:spcAft>
                <a:spcPts val="0"/>
              </a:spcAft>
              <a:buFont typeface="Wingdings" pitchFamily="2" charset="2"/>
              <a:buChar char="l"/>
              <a:defRPr/>
            </a:pPr>
            <a:r>
              <a:rPr lang="en-US" sz="2100" dirty="0">
                <a:ea typeface="+mn-ea"/>
              </a:rPr>
              <a:t>Testing to eliminate as many bugs as possible</a:t>
            </a:r>
          </a:p>
          <a:p>
            <a:pPr lvl="2" fontAlgn="auto">
              <a:lnSpc>
                <a:spcPct val="80000"/>
              </a:lnSpc>
              <a:spcAft>
                <a:spcPts val="0"/>
              </a:spcAft>
              <a:buFont typeface="Wingdings" pitchFamily="2" charset="2"/>
              <a:buChar char="l"/>
              <a:defRPr/>
            </a:pPr>
            <a:r>
              <a:rPr lang="en-US" sz="2200" dirty="0"/>
              <a:t>Variations of </a:t>
            </a:r>
            <a:r>
              <a:rPr lang="en-US" sz="2200" dirty="0">
                <a:solidFill>
                  <a:srgbClr val="FF0000"/>
                </a:solidFill>
              </a:rPr>
              <a:t>likely</a:t>
            </a:r>
            <a:r>
              <a:rPr lang="en-US" sz="2200" dirty="0"/>
              <a:t> data input to uncover bugs</a:t>
            </a:r>
          </a:p>
          <a:p>
            <a:pPr lvl="2" fontAlgn="auto">
              <a:lnSpc>
                <a:spcPct val="80000"/>
              </a:lnSpc>
              <a:spcAft>
                <a:spcPts val="0"/>
              </a:spcAft>
              <a:buFont typeface="Wingdings" pitchFamily="2" charset="2"/>
              <a:buChar char="l"/>
              <a:defRPr/>
            </a:pPr>
            <a:r>
              <a:rPr lang="en-US" sz="2200" dirty="0"/>
              <a:t>Focus is on triggering bugs and fixing flaw</a:t>
            </a:r>
          </a:p>
          <a:p>
            <a:pPr fontAlgn="auto">
              <a:lnSpc>
                <a:spcPct val="80000"/>
              </a:lnSpc>
              <a:spcAft>
                <a:spcPts val="0"/>
              </a:spcAft>
              <a:buFont typeface="Wingdings" pitchFamily="2" charset="2"/>
              <a:buChar char="l"/>
              <a:defRPr/>
            </a:pPr>
            <a:r>
              <a:rPr lang="en-US" sz="2500" dirty="0">
                <a:ea typeface="+mn-ea"/>
                <a:cs typeface="+mn-cs"/>
              </a:rPr>
              <a:t>Secure Coding</a:t>
            </a:r>
          </a:p>
          <a:p>
            <a:pPr lvl="1" fontAlgn="auto">
              <a:lnSpc>
                <a:spcPct val="80000"/>
              </a:lnSpc>
              <a:spcAft>
                <a:spcPts val="0"/>
              </a:spcAft>
              <a:buFont typeface="Wingdings" pitchFamily="2" charset="2"/>
              <a:buChar char="l"/>
              <a:defRPr/>
            </a:pPr>
            <a:r>
              <a:rPr lang="en-US" sz="2100" dirty="0">
                <a:ea typeface="+mn-ea"/>
              </a:rPr>
              <a:t>Attacker targets a known bug and exploits it</a:t>
            </a:r>
          </a:p>
          <a:p>
            <a:pPr lvl="1" fontAlgn="auto">
              <a:lnSpc>
                <a:spcPct val="80000"/>
              </a:lnSpc>
              <a:spcAft>
                <a:spcPts val="0"/>
              </a:spcAft>
              <a:buFont typeface="Wingdings" pitchFamily="2" charset="2"/>
              <a:buChar char="l"/>
              <a:defRPr/>
            </a:pPr>
            <a:r>
              <a:rPr lang="en-US" sz="2100" dirty="0">
                <a:ea typeface="+mn-ea"/>
              </a:rPr>
              <a:t>Triggered by input much different than that tested for</a:t>
            </a:r>
            <a:r>
              <a:rPr lang="en-US" sz="2100" dirty="0" smtClean="0">
                <a:ea typeface="+mn-ea"/>
              </a:rPr>
              <a:t> during software </a:t>
            </a:r>
            <a:r>
              <a:rPr lang="en-US" sz="2100" dirty="0">
                <a:ea typeface="+mn-ea"/>
              </a:rPr>
              <a:t>quality, thus not likely caught during QA</a:t>
            </a:r>
          </a:p>
          <a:p>
            <a:pPr lvl="1" fontAlgn="auto">
              <a:lnSpc>
                <a:spcPct val="80000"/>
              </a:lnSpc>
              <a:spcAft>
                <a:spcPts val="0"/>
              </a:spcAft>
              <a:buFont typeface="Wingdings" pitchFamily="2" charset="2"/>
              <a:buChar char="l"/>
              <a:defRPr/>
            </a:pPr>
            <a:r>
              <a:rPr lang="en-US" sz="2100" dirty="0">
                <a:ea typeface="+mn-ea"/>
              </a:rPr>
              <a:t>Increase Time and amount of Code needed</a:t>
            </a:r>
          </a:p>
          <a:p>
            <a:pPr lvl="2" fontAlgn="auto">
              <a:lnSpc>
                <a:spcPct val="80000"/>
              </a:lnSpc>
              <a:spcAft>
                <a:spcPts val="0"/>
              </a:spcAft>
              <a:buFont typeface="Wingdings" pitchFamily="2" charset="2"/>
              <a:buChar char="l"/>
              <a:defRPr/>
            </a:pPr>
            <a:r>
              <a:rPr lang="en-US" sz="2200" dirty="0"/>
              <a:t>Conflicts with Business pressures for SAD</a:t>
            </a:r>
          </a:p>
        </p:txBody>
      </p:sp>
      <p:sp>
        <p:nvSpPr>
          <p:cNvPr id="36868" name="Slide Number Placeholder 3"/>
          <p:cNvSpPr>
            <a:spLocks noGrp="1"/>
          </p:cNvSpPr>
          <p:nvPr>
            <p:ph type="sldNum" sz="quarter" idx="11"/>
          </p:nvPr>
        </p:nvSpPr>
        <p:spPr bwMode="auto">
          <a:xfrm>
            <a:off x="6553200" y="6226175"/>
            <a:ext cx="2133600" cy="277813"/>
          </a:xfrm>
          <a:noFill/>
          <a:ln>
            <a:miter lim="800000"/>
            <a:headEnd/>
            <a:tailEnd/>
          </a:ln>
        </p:spPr>
        <p:txBody>
          <a:bodyPr/>
          <a:lstStyle/>
          <a:p>
            <a:fld id="{DC389A26-F4CF-994F-BF25-E8EEEB228BCF}" type="slidenum">
              <a:rPr lang="en-US" sz="1000">
                <a:solidFill>
                  <a:schemeClr val="tx1"/>
                </a:solidFill>
                <a:latin typeface="Lucida Sans Unicode" charset="0"/>
              </a:rPr>
              <a:pPr/>
              <a:t>51</a:t>
            </a:fld>
            <a:endParaRPr lang="en-US" sz="1000">
              <a:solidFill>
                <a:schemeClr val="tx1"/>
              </a:solidFill>
              <a:latin typeface="Lucida Sans Unicode"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228601"/>
            <a:ext cx="7313613" cy="1264024"/>
          </a:xfrm>
        </p:spPr>
        <p:txBody>
          <a:bodyPr>
            <a:sp3d extrusionH="12700">
              <a:extrusionClr>
                <a:schemeClr val="bg1"/>
              </a:extrusionClr>
            </a:sp3d>
          </a:bodyPr>
          <a:lstStyle/>
          <a:p>
            <a:pPr fontAlgn="auto">
              <a:spcAft>
                <a:spcPts val="0"/>
              </a:spcAft>
              <a:defRPr/>
            </a:pPr>
            <a:r>
              <a:rPr lang="en-US" dirty="0" smtClean="0">
                <a:ea typeface="+mj-ea"/>
                <a:cs typeface="+mj-cs"/>
              </a:rPr>
              <a:t>Programming</a:t>
            </a:r>
            <a:endParaRPr lang="en-US" dirty="0">
              <a:ea typeface="+mj-ea"/>
              <a:cs typeface="+mj-cs"/>
            </a:endParaRPr>
          </a:p>
        </p:txBody>
      </p:sp>
      <p:sp>
        <p:nvSpPr>
          <p:cNvPr id="43009" name="Content Placeholder 1"/>
          <p:cNvSpPr>
            <a:spLocks noGrp="1"/>
          </p:cNvSpPr>
          <p:nvPr>
            <p:ph idx="1"/>
          </p:nvPr>
        </p:nvSpPr>
        <p:spPr>
          <a:xfrm>
            <a:off x="914400" y="1747838"/>
            <a:ext cx="7313613" cy="4303338"/>
          </a:xfrm>
        </p:spPr>
        <p:txBody>
          <a:bodyPr rtlCol="0">
            <a:scene3d>
              <a:camera prst="orthographicFront"/>
              <a:lightRig rig="chilly" dir="t"/>
            </a:scene3d>
            <a:sp3d extrusionH="6350">
              <a:extrusionClr>
                <a:schemeClr val="bg1"/>
              </a:extrusionClr>
            </a:sp3d>
          </a:bodyPr>
          <a:lstStyle/>
          <a:p>
            <a:pPr fontAlgn="auto">
              <a:spcAft>
                <a:spcPts val="0"/>
              </a:spcAft>
              <a:buFont typeface="Wingdings" pitchFamily="2" charset="2"/>
              <a:buChar char="l"/>
              <a:defRPr/>
            </a:pPr>
            <a:r>
              <a:rPr lang="en-US">
                <a:ea typeface="+mn-ea"/>
                <a:cs typeface="+mn-cs"/>
              </a:rPr>
              <a:t>Input</a:t>
            </a:r>
          </a:p>
          <a:p>
            <a:pPr fontAlgn="auto">
              <a:spcAft>
                <a:spcPts val="0"/>
              </a:spcAft>
              <a:buFont typeface="Wingdings" pitchFamily="2" charset="2"/>
              <a:buChar char="l"/>
              <a:defRPr/>
            </a:pPr>
            <a:r>
              <a:rPr lang="en-US">
                <a:ea typeface="+mn-ea"/>
                <a:cs typeface="+mn-cs"/>
              </a:rPr>
              <a:t>Processing</a:t>
            </a:r>
          </a:p>
          <a:p>
            <a:pPr fontAlgn="auto">
              <a:spcAft>
                <a:spcPts val="0"/>
              </a:spcAft>
              <a:buFont typeface="Wingdings" pitchFamily="2" charset="2"/>
              <a:buChar char="l"/>
              <a:defRPr/>
            </a:pPr>
            <a:r>
              <a:rPr lang="en-US">
                <a:ea typeface="+mn-ea"/>
                <a:cs typeface="+mn-cs"/>
              </a:rPr>
              <a:t>Output</a:t>
            </a:r>
          </a:p>
          <a:p>
            <a:pPr fontAlgn="auto">
              <a:spcAft>
                <a:spcPts val="0"/>
              </a:spcAft>
              <a:buFont typeface="Wingdings" pitchFamily="2" charset="2"/>
              <a:buChar char="l"/>
              <a:defRPr/>
            </a:pPr>
            <a:endParaRPr lang="en-US">
              <a:ea typeface="+mn-ea"/>
              <a:cs typeface="+mn-cs"/>
            </a:endParaRPr>
          </a:p>
          <a:p>
            <a:pPr fontAlgn="auto">
              <a:spcAft>
                <a:spcPts val="0"/>
              </a:spcAft>
              <a:buFont typeface="Wingdings" pitchFamily="2" charset="2"/>
              <a:buChar char="l"/>
              <a:defRPr/>
            </a:pPr>
            <a:r>
              <a:rPr lang="en-US">
                <a:ea typeface="+mn-ea"/>
                <a:cs typeface="+mn-cs"/>
              </a:rPr>
              <a:t>We</a:t>
            </a:r>
            <a:r>
              <a:rPr lang="ja-JP" altLang="en-US">
                <a:ea typeface="+mn-ea"/>
                <a:cs typeface="+mn-cs"/>
              </a:rPr>
              <a:t>’</a:t>
            </a:r>
            <a:r>
              <a:rPr lang="en-US" altLang="ja-JP">
                <a:ea typeface="+mn-ea"/>
                <a:cs typeface="+mn-cs"/>
              </a:rPr>
              <a:t>ll examine only Input…</a:t>
            </a:r>
            <a:endParaRPr lang="en-US">
              <a:ea typeface="+mn-ea"/>
              <a:cs typeface="+mn-cs"/>
            </a:endParaRPr>
          </a:p>
        </p:txBody>
      </p:sp>
      <p:sp>
        <p:nvSpPr>
          <p:cNvPr id="37892" name="Slide Number Placeholder 3"/>
          <p:cNvSpPr>
            <a:spLocks noGrp="1"/>
          </p:cNvSpPr>
          <p:nvPr>
            <p:ph type="sldNum" sz="quarter" idx="11"/>
          </p:nvPr>
        </p:nvSpPr>
        <p:spPr bwMode="auto">
          <a:xfrm>
            <a:off x="6553200" y="6226175"/>
            <a:ext cx="2133600" cy="277813"/>
          </a:xfrm>
          <a:noFill/>
          <a:ln>
            <a:miter lim="800000"/>
            <a:headEnd/>
            <a:tailEnd/>
          </a:ln>
        </p:spPr>
        <p:txBody>
          <a:bodyPr/>
          <a:lstStyle/>
          <a:p>
            <a:fld id="{A2AB9361-3DC0-F349-BB0C-F0D95AED942F}" type="slidenum">
              <a:rPr lang="en-US" sz="1000">
                <a:solidFill>
                  <a:schemeClr val="tx1"/>
                </a:solidFill>
                <a:latin typeface="Lucida Sans Unicode" charset="0"/>
              </a:rPr>
              <a:pPr/>
              <a:t>52</a:t>
            </a:fld>
            <a:endParaRPr lang="en-US" sz="1000">
              <a:solidFill>
                <a:schemeClr val="tx1"/>
              </a:solidFill>
              <a:latin typeface="Lucida Sans Unicode"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228601"/>
            <a:ext cx="7313613" cy="1264024"/>
          </a:xfrm>
        </p:spPr>
        <p:txBody>
          <a:bodyPr>
            <a:sp3d extrusionH="12700">
              <a:extrusionClr>
                <a:schemeClr val="bg1"/>
              </a:extrusionClr>
            </a:sp3d>
          </a:bodyPr>
          <a:lstStyle/>
          <a:p>
            <a:pPr fontAlgn="auto">
              <a:spcAft>
                <a:spcPts val="0"/>
              </a:spcAft>
              <a:defRPr/>
            </a:pPr>
            <a:r>
              <a:rPr lang="en-US" dirty="0" smtClean="0">
                <a:ea typeface="+mj-ea"/>
                <a:cs typeface="+mj-cs"/>
              </a:rPr>
              <a:t>Program Input</a:t>
            </a:r>
            <a:endParaRPr lang="en-US" dirty="0">
              <a:ea typeface="+mj-ea"/>
              <a:cs typeface="+mj-cs"/>
            </a:endParaRPr>
          </a:p>
        </p:txBody>
      </p:sp>
      <p:sp>
        <p:nvSpPr>
          <p:cNvPr id="44033" name="Content Placeholder 1"/>
          <p:cNvSpPr>
            <a:spLocks noGrp="1"/>
          </p:cNvSpPr>
          <p:nvPr>
            <p:ph idx="1"/>
          </p:nvPr>
        </p:nvSpPr>
        <p:spPr>
          <a:xfrm>
            <a:off x="914400" y="1747838"/>
            <a:ext cx="7313613" cy="4303338"/>
          </a:xfrm>
        </p:spPr>
        <p:txBody>
          <a:bodyPr rtlCol="0">
            <a:normAutofit/>
            <a:scene3d>
              <a:camera prst="orthographicFront"/>
              <a:lightRig rig="chilly" dir="t"/>
            </a:scene3d>
            <a:sp3d extrusionH="6350">
              <a:extrusionClr>
                <a:schemeClr val="bg1"/>
              </a:extrusionClr>
            </a:sp3d>
          </a:bodyPr>
          <a:lstStyle/>
          <a:p>
            <a:pPr fontAlgn="auto">
              <a:lnSpc>
                <a:spcPct val="90000"/>
              </a:lnSpc>
              <a:spcAft>
                <a:spcPts val="0"/>
              </a:spcAft>
              <a:buFont typeface="Wingdings" pitchFamily="2" charset="2"/>
              <a:buChar char="l"/>
              <a:defRPr/>
            </a:pPr>
            <a:r>
              <a:rPr lang="en-US" sz="2500" dirty="0">
                <a:ea typeface="+mn-ea"/>
                <a:cs typeface="+mn-cs"/>
              </a:rPr>
              <a:t>Most common points of failure</a:t>
            </a:r>
          </a:p>
          <a:p>
            <a:pPr fontAlgn="auto">
              <a:lnSpc>
                <a:spcPct val="90000"/>
              </a:lnSpc>
              <a:spcAft>
                <a:spcPts val="0"/>
              </a:spcAft>
              <a:buFont typeface="Wingdings" pitchFamily="2" charset="2"/>
              <a:buChar char="l"/>
              <a:defRPr/>
            </a:pPr>
            <a:r>
              <a:rPr lang="en-US" sz="2500" dirty="0">
                <a:ea typeface="+mn-ea"/>
                <a:cs typeface="+mn-cs"/>
              </a:rPr>
              <a:t>Input is:</a:t>
            </a:r>
          </a:p>
          <a:p>
            <a:pPr lvl="1" fontAlgn="auto">
              <a:lnSpc>
                <a:spcPct val="90000"/>
              </a:lnSpc>
              <a:spcAft>
                <a:spcPts val="0"/>
              </a:spcAft>
              <a:buFont typeface="Wingdings" pitchFamily="2" charset="2"/>
              <a:buChar char="l"/>
              <a:defRPr/>
            </a:pPr>
            <a:r>
              <a:rPr lang="en-US" sz="2100" dirty="0">
                <a:ea typeface="+mn-ea"/>
              </a:rPr>
              <a:t>Any data that originates from outside of the application</a:t>
            </a:r>
          </a:p>
          <a:p>
            <a:pPr lvl="2" fontAlgn="auto">
              <a:lnSpc>
                <a:spcPct val="90000"/>
              </a:lnSpc>
              <a:spcAft>
                <a:spcPts val="0"/>
              </a:spcAft>
              <a:buFont typeface="Wingdings" pitchFamily="2" charset="2"/>
              <a:buChar char="l"/>
              <a:defRPr/>
            </a:pPr>
            <a:r>
              <a:rPr lang="en-US" sz="2200" dirty="0"/>
              <a:t>Keyboard</a:t>
            </a:r>
          </a:p>
          <a:p>
            <a:pPr lvl="2" fontAlgn="auto">
              <a:lnSpc>
                <a:spcPct val="90000"/>
              </a:lnSpc>
              <a:spcAft>
                <a:spcPts val="0"/>
              </a:spcAft>
              <a:buFont typeface="Wingdings" pitchFamily="2" charset="2"/>
              <a:buChar char="l"/>
              <a:defRPr/>
            </a:pPr>
            <a:r>
              <a:rPr lang="en-US" sz="2200" dirty="0"/>
              <a:t>Files</a:t>
            </a:r>
          </a:p>
          <a:p>
            <a:pPr lvl="2" fontAlgn="auto">
              <a:lnSpc>
                <a:spcPct val="90000"/>
              </a:lnSpc>
              <a:spcAft>
                <a:spcPts val="0"/>
              </a:spcAft>
              <a:buFont typeface="Wingdings" pitchFamily="2" charset="2"/>
              <a:buChar char="l"/>
              <a:defRPr/>
            </a:pPr>
            <a:r>
              <a:rPr lang="en-US" sz="2200" dirty="0"/>
              <a:t>Network connections</a:t>
            </a:r>
          </a:p>
          <a:p>
            <a:pPr lvl="2" fontAlgn="auto">
              <a:lnSpc>
                <a:spcPct val="90000"/>
              </a:lnSpc>
              <a:spcAft>
                <a:spcPts val="0"/>
              </a:spcAft>
              <a:buFont typeface="Wingdings" pitchFamily="2" charset="2"/>
              <a:buChar char="l"/>
              <a:defRPr/>
            </a:pPr>
            <a:r>
              <a:rPr lang="en-US" sz="2200" dirty="0"/>
              <a:t>Data from operating environment</a:t>
            </a:r>
          </a:p>
          <a:p>
            <a:pPr lvl="2" fontAlgn="auto">
              <a:lnSpc>
                <a:spcPct val="90000"/>
              </a:lnSpc>
              <a:spcAft>
                <a:spcPts val="0"/>
              </a:spcAft>
              <a:buFont typeface="Wingdings" pitchFamily="2" charset="2"/>
              <a:buChar char="l"/>
              <a:defRPr/>
            </a:pPr>
            <a:r>
              <a:rPr lang="en-US" sz="2200" dirty="0"/>
              <a:t>Configuration settings</a:t>
            </a:r>
          </a:p>
          <a:p>
            <a:pPr lvl="1" fontAlgn="auto">
              <a:lnSpc>
                <a:spcPct val="90000"/>
              </a:lnSpc>
              <a:spcAft>
                <a:spcPts val="0"/>
              </a:spcAft>
              <a:buFont typeface="Wingdings" pitchFamily="2" charset="2"/>
              <a:buChar char="l"/>
              <a:defRPr/>
            </a:pPr>
            <a:r>
              <a:rPr lang="en-US" sz="2100" dirty="0">
                <a:ea typeface="+mn-ea"/>
              </a:rPr>
              <a:t>Data value </a:t>
            </a:r>
            <a:r>
              <a:rPr lang="en-US" sz="2100" dirty="0">
                <a:solidFill>
                  <a:srgbClr val="FF0000"/>
                </a:solidFill>
                <a:ea typeface="+mn-ea"/>
              </a:rPr>
              <a:t>is not known </a:t>
            </a:r>
            <a:r>
              <a:rPr lang="en-US" sz="2100" dirty="0">
                <a:ea typeface="+mn-ea"/>
              </a:rPr>
              <a:t>by the programmer when code is written (a variable)</a:t>
            </a:r>
          </a:p>
          <a:p>
            <a:pPr lvl="1" fontAlgn="auto">
              <a:lnSpc>
                <a:spcPct val="90000"/>
              </a:lnSpc>
              <a:spcAft>
                <a:spcPts val="0"/>
              </a:spcAft>
              <a:buFont typeface="Wingdings" pitchFamily="2" charset="2"/>
              <a:buChar char="l"/>
              <a:defRPr/>
            </a:pPr>
            <a:r>
              <a:rPr lang="en-US" sz="2100" dirty="0">
                <a:ea typeface="+mn-ea"/>
              </a:rPr>
              <a:t>Data </a:t>
            </a:r>
            <a:r>
              <a:rPr lang="en-US" sz="2100" dirty="0">
                <a:solidFill>
                  <a:srgbClr val="FF0000"/>
                </a:solidFill>
                <a:ea typeface="+mn-ea"/>
              </a:rPr>
              <a:t>size</a:t>
            </a:r>
            <a:r>
              <a:rPr lang="en-US" sz="2100" dirty="0">
                <a:ea typeface="+mn-ea"/>
              </a:rPr>
              <a:t> and Data </a:t>
            </a:r>
            <a:r>
              <a:rPr lang="en-US" sz="2100" dirty="0">
                <a:solidFill>
                  <a:srgbClr val="FF0000"/>
                </a:solidFill>
                <a:ea typeface="+mn-ea"/>
              </a:rPr>
              <a:t>type</a:t>
            </a:r>
            <a:r>
              <a:rPr lang="en-US" sz="2100" dirty="0">
                <a:ea typeface="+mn-ea"/>
              </a:rPr>
              <a:t> have to be verified by code</a:t>
            </a:r>
          </a:p>
          <a:p>
            <a:pPr lvl="1" fontAlgn="auto">
              <a:lnSpc>
                <a:spcPct val="90000"/>
              </a:lnSpc>
              <a:spcAft>
                <a:spcPts val="0"/>
              </a:spcAft>
              <a:buFont typeface="Verdana" pitchFamily="-84" charset="0"/>
              <a:buNone/>
              <a:defRPr/>
            </a:pPr>
            <a:endParaRPr lang="en-US" sz="2100" dirty="0">
              <a:ea typeface="+mn-ea"/>
            </a:endParaRPr>
          </a:p>
        </p:txBody>
      </p:sp>
      <p:sp>
        <p:nvSpPr>
          <p:cNvPr id="38916" name="Slide Number Placeholder 3"/>
          <p:cNvSpPr>
            <a:spLocks noGrp="1"/>
          </p:cNvSpPr>
          <p:nvPr>
            <p:ph type="sldNum" sz="quarter" idx="11"/>
          </p:nvPr>
        </p:nvSpPr>
        <p:spPr bwMode="auto">
          <a:xfrm>
            <a:off x="6553200" y="6226175"/>
            <a:ext cx="2133600" cy="277813"/>
          </a:xfrm>
          <a:noFill/>
          <a:ln>
            <a:miter lim="800000"/>
            <a:headEnd/>
            <a:tailEnd/>
          </a:ln>
        </p:spPr>
        <p:txBody>
          <a:bodyPr/>
          <a:lstStyle/>
          <a:p>
            <a:fld id="{3BDD02CC-B01C-7844-B6C0-035BBC9C5BFF}" type="slidenum">
              <a:rPr lang="en-US" sz="1000">
                <a:solidFill>
                  <a:schemeClr val="tx1"/>
                </a:solidFill>
                <a:latin typeface="Lucida Sans Unicode" charset="0"/>
              </a:rPr>
              <a:pPr/>
              <a:t>53</a:t>
            </a:fld>
            <a:endParaRPr lang="en-US" sz="1000">
              <a:solidFill>
                <a:schemeClr val="tx1"/>
              </a:solidFill>
              <a:latin typeface="Lucida Sans Unicode"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228601"/>
            <a:ext cx="7313613" cy="1264024"/>
          </a:xfrm>
        </p:spPr>
        <p:txBody>
          <a:bodyPr>
            <a:sp3d extrusionH="12700">
              <a:extrusionClr>
                <a:schemeClr val="bg1"/>
              </a:extrusionClr>
            </a:sp3d>
          </a:bodyPr>
          <a:lstStyle/>
          <a:p>
            <a:pPr fontAlgn="auto">
              <a:spcAft>
                <a:spcPts val="0"/>
              </a:spcAft>
              <a:defRPr/>
            </a:pPr>
            <a:r>
              <a:rPr lang="en-US" dirty="0" smtClean="0">
                <a:ea typeface="+mj-ea"/>
                <a:cs typeface="+mj-cs"/>
              </a:rPr>
              <a:t>Program Input</a:t>
            </a:r>
            <a:endParaRPr lang="en-US" dirty="0">
              <a:ea typeface="+mj-ea"/>
              <a:cs typeface="+mj-cs"/>
            </a:endParaRPr>
          </a:p>
        </p:txBody>
      </p:sp>
      <p:sp>
        <p:nvSpPr>
          <p:cNvPr id="45057" name="Content Placeholder 1"/>
          <p:cNvSpPr>
            <a:spLocks noGrp="1"/>
          </p:cNvSpPr>
          <p:nvPr>
            <p:ph idx="1"/>
          </p:nvPr>
        </p:nvSpPr>
        <p:spPr>
          <a:xfrm>
            <a:off x="914400" y="1747838"/>
            <a:ext cx="7313613" cy="4303338"/>
          </a:xfrm>
        </p:spPr>
        <p:txBody>
          <a:bodyPr rtlCol="0">
            <a:scene3d>
              <a:camera prst="orthographicFront"/>
              <a:lightRig rig="chilly" dir="t"/>
            </a:scene3d>
            <a:sp3d extrusionH="6350">
              <a:extrusionClr>
                <a:schemeClr val="bg1"/>
              </a:extrusionClr>
            </a:sp3d>
          </a:bodyPr>
          <a:lstStyle/>
          <a:p>
            <a:pPr fontAlgn="auto">
              <a:lnSpc>
                <a:spcPct val="80000"/>
              </a:lnSpc>
              <a:spcAft>
                <a:spcPts val="0"/>
              </a:spcAft>
              <a:buFont typeface="Wingdings" pitchFamily="2" charset="2"/>
              <a:buChar char="l"/>
              <a:defRPr/>
            </a:pPr>
            <a:r>
              <a:rPr lang="en-US" sz="1900" dirty="0">
                <a:ea typeface="+mn-ea"/>
                <a:cs typeface="+mn-cs"/>
              </a:rPr>
              <a:t>Data Interpretation</a:t>
            </a:r>
          </a:p>
          <a:p>
            <a:pPr lvl="1" fontAlgn="auto">
              <a:lnSpc>
                <a:spcPct val="80000"/>
              </a:lnSpc>
              <a:spcAft>
                <a:spcPts val="0"/>
              </a:spcAft>
              <a:buFont typeface="Wingdings" pitchFamily="2" charset="2"/>
              <a:buChar char="l"/>
              <a:defRPr/>
            </a:pPr>
            <a:r>
              <a:rPr lang="en-US" sz="1600" dirty="0">
                <a:ea typeface="+mn-ea"/>
              </a:rPr>
              <a:t>What data is being input</a:t>
            </a:r>
          </a:p>
          <a:p>
            <a:pPr lvl="1" fontAlgn="auto">
              <a:lnSpc>
                <a:spcPct val="80000"/>
              </a:lnSpc>
              <a:spcAft>
                <a:spcPts val="0"/>
              </a:spcAft>
              <a:buFont typeface="Wingdings" pitchFamily="2" charset="2"/>
              <a:buChar char="l"/>
              <a:defRPr/>
            </a:pPr>
            <a:r>
              <a:rPr lang="en-US" sz="1600" dirty="0">
                <a:ea typeface="+mn-ea"/>
              </a:rPr>
              <a:t>What is the meaning of the data</a:t>
            </a:r>
          </a:p>
          <a:p>
            <a:pPr fontAlgn="auto">
              <a:lnSpc>
                <a:spcPct val="80000"/>
              </a:lnSpc>
              <a:spcAft>
                <a:spcPts val="0"/>
              </a:spcAft>
              <a:buFont typeface="Wingdings" pitchFamily="2" charset="2"/>
              <a:buChar char="l"/>
              <a:defRPr/>
            </a:pPr>
            <a:r>
              <a:rPr lang="en-US" sz="1900" dirty="0">
                <a:ea typeface="+mn-ea"/>
                <a:cs typeface="+mn-cs"/>
              </a:rPr>
              <a:t>Data Input can be:</a:t>
            </a:r>
          </a:p>
          <a:p>
            <a:pPr lvl="1" fontAlgn="auto">
              <a:lnSpc>
                <a:spcPct val="80000"/>
              </a:lnSpc>
              <a:spcAft>
                <a:spcPts val="0"/>
              </a:spcAft>
              <a:buFont typeface="Wingdings" pitchFamily="2" charset="2"/>
              <a:buChar char="l"/>
              <a:defRPr/>
            </a:pPr>
            <a:r>
              <a:rPr lang="en-US" sz="1600" dirty="0">
                <a:ea typeface="+mn-ea"/>
              </a:rPr>
              <a:t>Textual</a:t>
            </a:r>
          </a:p>
          <a:p>
            <a:pPr lvl="1" fontAlgn="auto">
              <a:lnSpc>
                <a:spcPct val="80000"/>
              </a:lnSpc>
              <a:spcAft>
                <a:spcPts val="0"/>
              </a:spcAft>
              <a:buFont typeface="Wingdings" pitchFamily="2" charset="2"/>
              <a:buChar char="l"/>
              <a:defRPr/>
            </a:pPr>
            <a:r>
              <a:rPr lang="en-US" sz="1600" dirty="0">
                <a:ea typeface="+mn-ea"/>
              </a:rPr>
              <a:t>Binary</a:t>
            </a:r>
          </a:p>
          <a:p>
            <a:pPr lvl="2" fontAlgn="auto">
              <a:lnSpc>
                <a:spcPct val="80000"/>
              </a:lnSpc>
              <a:spcAft>
                <a:spcPts val="0"/>
              </a:spcAft>
              <a:buFont typeface="Wingdings" pitchFamily="2" charset="2"/>
              <a:buChar char="l"/>
              <a:defRPr/>
            </a:pPr>
            <a:r>
              <a:rPr lang="en-US" sz="1700" dirty="0" smtClean="0"/>
              <a:t>0’s </a:t>
            </a:r>
            <a:r>
              <a:rPr lang="en-US" sz="1700" dirty="0"/>
              <a:t>and </a:t>
            </a:r>
            <a:r>
              <a:rPr lang="en-US" sz="1700" dirty="0" smtClean="0"/>
              <a:t>1’s </a:t>
            </a:r>
            <a:r>
              <a:rPr lang="en-US" sz="1700" dirty="0"/>
              <a:t>are interpreted as:</a:t>
            </a:r>
          </a:p>
          <a:p>
            <a:pPr lvl="3" fontAlgn="auto">
              <a:lnSpc>
                <a:spcPct val="80000"/>
              </a:lnSpc>
              <a:spcAft>
                <a:spcPts val="0"/>
              </a:spcAft>
              <a:buFont typeface="Wingdings" pitchFamily="2" charset="2"/>
              <a:buChar char="l"/>
              <a:defRPr/>
            </a:pPr>
            <a:r>
              <a:rPr lang="en-US" sz="1300" dirty="0"/>
              <a:t>Integers, floating point numbers, character strings</a:t>
            </a:r>
          </a:p>
          <a:p>
            <a:pPr lvl="3" fontAlgn="auto">
              <a:lnSpc>
                <a:spcPct val="80000"/>
              </a:lnSpc>
              <a:spcAft>
                <a:spcPts val="0"/>
              </a:spcAft>
              <a:buFont typeface="Wingdings" pitchFamily="2" charset="2"/>
              <a:buChar char="l"/>
              <a:defRPr/>
            </a:pPr>
            <a:r>
              <a:rPr lang="en-US" sz="1300" dirty="0"/>
              <a:t>Must be validated</a:t>
            </a:r>
          </a:p>
          <a:p>
            <a:pPr fontAlgn="auto">
              <a:lnSpc>
                <a:spcPct val="80000"/>
              </a:lnSpc>
              <a:spcAft>
                <a:spcPts val="0"/>
              </a:spcAft>
              <a:buFont typeface="Wingdings" pitchFamily="2" charset="2"/>
              <a:buChar char="l"/>
              <a:defRPr/>
            </a:pPr>
            <a:r>
              <a:rPr lang="en-US" sz="1900" dirty="0">
                <a:ea typeface="+mn-ea"/>
                <a:cs typeface="+mn-cs"/>
              </a:rPr>
              <a:t>Meaning of Data</a:t>
            </a:r>
          </a:p>
          <a:p>
            <a:pPr lvl="1" fontAlgn="auto">
              <a:lnSpc>
                <a:spcPct val="80000"/>
              </a:lnSpc>
              <a:spcAft>
                <a:spcPts val="0"/>
              </a:spcAft>
              <a:buFont typeface="Wingdings" pitchFamily="2" charset="2"/>
              <a:buChar char="l"/>
              <a:defRPr/>
            </a:pPr>
            <a:r>
              <a:rPr lang="en-US" sz="1600" dirty="0">
                <a:ea typeface="+mn-ea"/>
              </a:rPr>
              <a:t>Is it a URL</a:t>
            </a:r>
          </a:p>
          <a:p>
            <a:pPr lvl="1" fontAlgn="auto">
              <a:lnSpc>
                <a:spcPct val="80000"/>
              </a:lnSpc>
              <a:spcAft>
                <a:spcPts val="0"/>
              </a:spcAft>
              <a:buFont typeface="Wingdings" pitchFamily="2" charset="2"/>
              <a:buChar char="l"/>
              <a:defRPr/>
            </a:pPr>
            <a:r>
              <a:rPr lang="en-US" sz="1600" dirty="0">
                <a:ea typeface="+mn-ea"/>
              </a:rPr>
              <a:t>Email Address</a:t>
            </a:r>
          </a:p>
          <a:p>
            <a:pPr lvl="1" fontAlgn="auto">
              <a:lnSpc>
                <a:spcPct val="80000"/>
              </a:lnSpc>
              <a:spcAft>
                <a:spcPts val="0"/>
              </a:spcAft>
              <a:buFont typeface="Wingdings" pitchFamily="2" charset="2"/>
              <a:buChar char="l"/>
              <a:defRPr/>
            </a:pPr>
            <a:r>
              <a:rPr lang="en-US" sz="1600" dirty="0">
                <a:ea typeface="+mn-ea"/>
              </a:rPr>
              <a:t>Integer</a:t>
            </a:r>
          </a:p>
        </p:txBody>
      </p:sp>
      <p:sp>
        <p:nvSpPr>
          <p:cNvPr id="39940" name="Slide Number Placeholder 3"/>
          <p:cNvSpPr>
            <a:spLocks noGrp="1"/>
          </p:cNvSpPr>
          <p:nvPr>
            <p:ph type="sldNum" sz="quarter" idx="11"/>
          </p:nvPr>
        </p:nvSpPr>
        <p:spPr bwMode="auto">
          <a:xfrm>
            <a:off x="6553200" y="6226175"/>
            <a:ext cx="2133600" cy="277813"/>
          </a:xfrm>
          <a:noFill/>
          <a:ln>
            <a:miter lim="800000"/>
            <a:headEnd/>
            <a:tailEnd/>
          </a:ln>
        </p:spPr>
        <p:txBody>
          <a:bodyPr/>
          <a:lstStyle/>
          <a:p>
            <a:fld id="{7BF49E8E-2450-6248-852E-9A3D59B47FEA}" type="slidenum">
              <a:rPr lang="en-US" sz="1000">
                <a:solidFill>
                  <a:schemeClr val="tx1"/>
                </a:solidFill>
                <a:latin typeface="Lucida Sans Unicode" charset="0"/>
              </a:rPr>
              <a:pPr/>
              <a:t>54</a:t>
            </a:fld>
            <a:endParaRPr lang="en-US" sz="1000">
              <a:solidFill>
                <a:schemeClr val="tx1"/>
              </a:solidFill>
              <a:latin typeface="Lucida Sans Unicode"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228601"/>
            <a:ext cx="7313613" cy="1264024"/>
          </a:xfrm>
        </p:spPr>
        <p:txBody>
          <a:bodyPr>
            <a:sp3d extrusionH="12700">
              <a:extrusionClr>
                <a:schemeClr val="bg1"/>
              </a:extrusionClr>
            </a:sp3d>
          </a:bodyPr>
          <a:lstStyle/>
          <a:p>
            <a:pPr fontAlgn="auto">
              <a:spcAft>
                <a:spcPts val="0"/>
              </a:spcAft>
              <a:defRPr/>
            </a:pPr>
            <a:r>
              <a:rPr lang="en-US" dirty="0" smtClean="0">
                <a:ea typeface="+mj-ea"/>
                <a:cs typeface="+mj-cs"/>
              </a:rPr>
              <a:t>Fuzzing</a:t>
            </a:r>
            <a:endParaRPr lang="en-US" dirty="0">
              <a:ea typeface="+mj-ea"/>
              <a:cs typeface="+mj-cs"/>
            </a:endParaRPr>
          </a:p>
        </p:txBody>
      </p:sp>
      <p:sp>
        <p:nvSpPr>
          <p:cNvPr id="2" name="Content Placeholder 1"/>
          <p:cNvSpPr>
            <a:spLocks noGrp="1"/>
          </p:cNvSpPr>
          <p:nvPr>
            <p:ph idx="1"/>
          </p:nvPr>
        </p:nvSpPr>
        <p:spPr>
          <a:xfrm>
            <a:off x="381000" y="1524000"/>
            <a:ext cx="7847013" cy="4527176"/>
          </a:xfrm>
        </p:spPr>
        <p:txBody>
          <a:bodyPr rtlCol="0">
            <a:normAutofit fontScale="92500" lnSpcReduction="10000"/>
            <a:scene3d>
              <a:camera prst="orthographicFront"/>
              <a:lightRig rig="chilly" dir="t"/>
            </a:scene3d>
            <a:sp3d extrusionH="6350">
              <a:extrusionClr>
                <a:schemeClr val="bg1"/>
              </a:extrusionClr>
            </a:sp3d>
          </a:bodyPr>
          <a:lstStyle/>
          <a:p>
            <a:pPr fontAlgn="auto">
              <a:lnSpc>
                <a:spcPct val="90000"/>
              </a:lnSpc>
              <a:spcAft>
                <a:spcPts val="0"/>
              </a:spcAft>
              <a:buFont typeface="Wingdings" pitchFamily="2" charset="2"/>
              <a:buChar char="l"/>
              <a:defRPr/>
            </a:pPr>
            <a:r>
              <a:rPr lang="en-US" dirty="0">
                <a:ea typeface="+mn-ea"/>
                <a:cs typeface="+mn-cs"/>
              </a:rPr>
              <a:t>Professor Barton Miller – University of Wisconsin Madison</a:t>
            </a:r>
          </a:p>
          <a:p>
            <a:pPr lvl="1" fontAlgn="auto">
              <a:lnSpc>
                <a:spcPct val="90000"/>
              </a:lnSpc>
              <a:spcAft>
                <a:spcPts val="0"/>
              </a:spcAft>
              <a:buFont typeface="Wingdings" pitchFamily="2" charset="2"/>
              <a:buChar char="l"/>
              <a:defRPr/>
            </a:pPr>
            <a:r>
              <a:rPr lang="en-US" dirty="0">
                <a:ea typeface="+mn-ea"/>
              </a:rPr>
              <a:t>Software that randomly generates data as test input</a:t>
            </a:r>
          </a:p>
          <a:p>
            <a:pPr lvl="2" fontAlgn="auto">
              <a:lnSpc>
                <a:spcPct val="90000"/>
              </a:lnSpc>
              <a:spcAft>
                <a:spcPts val="0"/>
              </a:spcAft>
              <a:buFont typeface="Wingdings" pitchFamily="2" charset="2"/>
              <a:buChar char="l"/>
              <a:defRPr/>
            </a:pPr>
            <a:r>
              <a:rPr lang="en-US" dirty="0"/>
              <a:t>Textual</a:t>
            </a:r>
          </a:p>
          <a:p>
            <a:pPr lvl="2" fontAlgn="auto">
              <a:lnSpc>
                <a:spcPct val="90000"/>
              </a:lnSpc>
              <a:spcAft>
                <a:spcPts val="0"/>
              </a:spcAft>
              <a:buFont typeface="Wingdings" pitchFamily="2" charset="2"/>
              <a:buChar char="l"/>
              <a:defRPr/>
            </a:pPr>
            <a:r>
              <a:rPr lang="en-US" dirty="0"/>
              <a:t>Graphical</a:t>
            </a:r>
          </a:p>
          <a:p>
            <a:pPr lvl="2" fontAlgn="auto">
              <a:lnSpc>
                <a:spcPct val="90000"/>
              </a:lnSpc>
              <a:spcAft>
                <a:spcPts val="0"/>
              </a:spcAft>
              <a:buFont typeface="Wingdings" pitchFamily="2" charset="2"/>
              <a:buChar char="l"/>
              <a:defRPr/>
            </a:pPr>
            <a:r>
              <a:rPr lang="en-US" dirty="0"/>
              <a:t>Network Requests</a:t>
            </a:r>
          </a:p>
          <a:p>
            <a:pPr lvl="2" fontAlgn="auto">
              <a:lnSpc>
                <a:spcPct val="90000"/>
              </a:lnSpc>
              <a:spcAft>
                <a:spcPts val="0"/>
              </a:spcAft>
              <a:buFont typeface="Wingdings" pitchFamily="2" charset="2"/>
              <a:buChar char="l"/>
              <a:defRPr/>
            </a:pPr>
            <a:r>
              <a:rPr lang="en-US" dirty="0"/>
              <a:t>Parameter Values</a:t>
            </a:r>
          </a:p>
          <a:p>
            <a:pPr lvl="1" fontAlgn="auto">
              <a:lnSpc>
                <a:spcPct val="90000"/>
              </a:lnSpc>
              <a:spcAft>
                <a:spcPts val="0"/>
              </a:spcAft>
              <a:buFont typeface="Wingdings" pitchFamily="2" charset="2"/>
              <a:buChar char="l"/>
              <a:defRPr/>
            </a:pPr>
            <a:r>
              <a:rPr lang="en-US" dirty="0">
                <a:ea typeface="+mn-ea"/>
              </a:rPr>
              <a:t>Identifies simple faults related to improper input validation</a:t>
            </a:r>
          </a:p>
          <a:p>
            <a:pPr lvl="1" fontAlgn="auto">
              <a:lnSpc>
                <a:spcPct val="90000"/>
              </a:lnSpc>
              <a:spcAft>
                <a:spcPts val="0"/>
              </a:spcAft>
              <a:buFont typeface="Wingdings" pitchFamily="2" charset="2"/>
              <a:buChar char="l"/>
              <a:defRPr/>
            </a:pPr>
            <a:r>
              <a:rPr lang="en-US" dirty="0">
                <a:ea typeface="+mn-ea"/>
              </a:rPr>
              <a:t>If a bug exists that is only triggered by a small number of very specific input it might not be found</a:t>
            </a:r>
          </a:p>
        </p:txBody>
      </p:sp>
      <p:sp>
        <p:nvSpPr>
          <p:cNvPr id="40964" name="Slide Number Placeholder 3"/>
          <p:cNvSpPr>
            <a:spLocks noGrp="1"/>
          </p:cNvSpPr>
          <p:nvPr>
            <p:ph type="sldNum" sz="quarter" idx="11"/>
          </p:nvPr>
        </p:nvSpPr>
        <p:spPr bwMode="auto">
          <a:xfrm>
            <a:off x="6553200" y="6226175"/>
            <a:ext cx="2133600" cy="277813"/>
          </a:xfrm>
          <a:noFill/>
          <a:ln>
            <a:miter lim="800000"/>
            <a:headEnd/>
            <a:tailEnd/>
          </a:ln>
        </p:spPr>
        <p:txBody>
          <a:bodyPr/>
          <a:lstStyle/>
          <a:p>
            <a:fld id="{7D42100B-2DA4-A94D-83AE-548A4E7A3434}" type="slidenum">
              <a:rPr lang="en-US" sz="1000">
                <a:solidFill>
                  <a:schemeClr val="tx1"/>
                </a:solidFill>
                <a:latin typeface="Lucida Sans Unicode" charset="0"/>
              </a:rPr>
              <a:pPr/>
              <a:t>55</a:t>
            </a:fld>
            <a:endParaRPr lang="en-US" sz="1000">
              <a:solidFill>
                <a:schemeClr val="tx1"/>
              </a:solidFill>
              <a:latin typeface="Lucida Sans Unicode"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228601"/>
            <a:ext cx="7313613" cy="1264024"/>
          </a:xfrm>
        </p:spPr>
        <p:txBody>
          <a:bodyPr>
            <a:sp3d extrusionH="12700">
              <a:extrusionClr>
                <a:schemeClr val="bg1"/>
              </a:extrusionClr>
            </a:sp3d>
          </a:bodyPr>
          <a:lstStyle/>
          <a:p>
            <a:pPr fontAlgn="auto">
              <a:spcAft>
                <a:spcPts val="0"/>
              </a:spcAft>
              <a:defRPr/>
            </a:pPr>
            <a:r>
              <a:rPr lang="en-US" sz="3200" dirty="0" smtClean="0">
                <a:ea typeface="+mj-ea"/>
                <a:cs typeface="+mj-cs"/>
              </a:rPr>
              <a:t>When developing Applications</a:t>
            </a:r>
            <a:endParaRPr lang="en-US" sz="3200" dirty="0">
              <a:ea typeface="+mj-ea"/>
              <a:cs typeface="+mj-cs"/>
            </a:endParaRPr>
          </a:p>
        </p:txBody>
      </p:sp>
      <p:sp>
        <p:nvSpPr>
          <p:cNvPr id="41988" name="Slide Number Placeholder 3"/>
          <p:cNvSpPr>
            <a:spLocks noGrp="1"/>
          </p:cNvSpPr>
          <p:nvPr>
            <p:ph type="sldNum" sz="quarter" idx="11"/>
          </p:nvPr>
        </p:nvSpPr>
        <p:spPr bwMode="auto">
          <a:xfrm>
            <a:off x="6553200" y="6226175"/>
            <a:ext cx="2133600" cy="277813"/>
          </a:xfrm>
          <a:noFill/>
          <a:ln>
            <a:miter lim="800000"/>
            <a:headEnd/>
            <a:tailEnd/>
          </a:ln>
        </p:spPr>
        <p:txBody>
          <a:bodyPr/>
          <a:lstStyle/>
          <a:p>
            <a:fld id="{36C8EDAE-7F96-D14A-A8C5-9B4FD74339F7}" type="slidenum">
              <a:rPr lang="en-US" sz="1000">
                <a:solidFill>
                  <a:schemeClr val="tx1"/>
                </a:solidFill>
                <a:latin typeface="Lucida Sans Unicode" charset="0"/>
              </a:rPr>
              <a:pPr/>
              <a:t>56</a:t>
            </a:fld>
            <a:endParaRPr lang="en-US" sz="1000">
              <a:solidFill>
                <a:schemeClr val="tx1"/>
              </a:solidFill>
              <a:latin typeface="Lucida Sans Unicode" charset="0"/>
            </a:endParaRPr>
          </a:p>
        </p:txBody>
      </p:sp>
      <p:pic>
        <p:nvPicPr>
          <p:cNvPr id="41989" name="Picture 2" descr="Figure_8-10 Staging Servers"/>
          <p:cNvPicPr>
            <a:picLocks noChangeAspect="1" noChangeArrowheads="1"/>
          </p:cNvPicPr>
          <p:nvPr/>
        </p:nvPicPr>
        <p:blipFill>
          <a:blip r:embed="rId2"/>
          <a:srcRect l="4376" t="3175" r="1974" b="3175"/>
          <a:stretch>
            <a:fillRect/>
          </a:stretch>
        </p:blipFill>
        <p:spPr bwMode="auto">
          <a:xfrm>
            <a:off x="0" y="1143000"/>
            <a:ext cx="8991600" cy="49577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228601"/>
            <a:ext cx="7313613" cy="1264024"/>
          </a:xfrm>
        </p:spPr>
        <p:txBody>
          <a:bodyPr>
            <a:sp3d extrusionH="12700">
              <a:extrusionClr>
                <a:schemeClr val="bg1"/>
              </a:extrusionClr>
            </a:sp3d>
          </a:bodyPr>
          <a:lstStyle/>
          <a:p>
            <a:pPr fontAlgn="auto">
              <a:spcAft>
                <a:spcPts val="0"/>
              </a:spcAft>
              <a:defRPr/>
            </a:pPr>
            <a:r>
              <a:rPr lang="en-US" dirty="0" smtClean="0">
                <a:ea typeface="+mj-ea"/>
                <a:cs typeface="+mj-cs"/>
              </a:rPr>
              <a:t>SANS Institute</a:t>
            </a:r>
            <a:endParaRPr lang="en-US" dirty="0">
              <a:ea typeface="+mj-ea"/>
              <a:cs typeface="+mj-cs"/>
            </a:endParaRPr>
          </a:p>
        </p:txBody>
      </p:sp>
      <p:sp>
        <p:nvSpPr>
          <p:cNvPr id="18433" name="Content Placeholder 1"/>
          <p:cNvSpPr>
            <a:spLocks noGrp="1"/>
          </p:cNvSpPr>
          <p:nvPr>
            <p:ph idx="1"/>
          </p:nvPr>
        </p:nvSpPr>
        <p:spPr>
          <a:xfrm>
            <a:off x="914400" y="1747838"/>
            <a:ext cx="7313613" cy="4303338"/>
          </a:xfrm>
        </p:spPr>
        <p:txBody>
          <a:bodyPr rtlCol="0">
            <a:scene3d>
              <a:camera prst="orthographicFront"/>
              <a:lightRig rig="chilly" dir="t"/>
            </a:scene3d>
            <a:sp3d extrusionH="6350">
              <a:extrusionClr>
                <a:schemeClr val="bg1"/>
              </a:extrusionClr>
            </a:sp3d>
          </a:bodyPr>
          <a:lstStyle/>
          <a:p>
            <a:pPr fontAlgn="auto">
              <a:spcAft>
                <a:spcPts val="0"/>
              </a:spcAft>
              <a:buFont typeface="Wingdings" pitchFamily="2" charset="2"/>
              <a:buChar char="l"/>
              <a:defRPr/>
            </a:pPr>
            <a:r>
              <a:rPr lang="en-US" sz="2800">
                <a:solidFill>
                  <a:srgbClr val="434343"/>
                </a:solidFill>
                <a:latin typeface="ArialMT" charset="0"/>
                <a:ea typeface="+mn-ea"/>
                <a:cs typeface="+mn-cs"/>
              </a:rPr>
              <a:t>One of the most important findings in cybersecurity over the past several years has been the understanding most often asserted by White House officials that "offense must inform defense." Only people who understand how attacks are carried out can be expected to be effective defenders.</a:t>
            </a:r>
            <a:endParaRPr lang="en-US">
              <a:ea typeface="+mn-ea"/>
              <a:cs typeface="+mn-cs"/>
            </a:endParaRPr>
          </a:p>
        </p:txBody>
      </p:sp>
      <p:sp>
        <p:nvSpPr>
          <p:cNvPr id="43013" name="Slide Number Placeholder 4"/>
          <p:cNvSpPr>
            <a:spLocks noGrp="1"/>
          </p:cNvSpPr>
          <p:nvPr>
            <p:ph type="sldNum" sz="quarter" idx="11"/>
          </p:nvPr>
        </p:nvSpPr>
        <p:spPr bwMode="auto">
          <a:xfrm>
            <a:off x="6553200" y="6226175"/>
            <a:ext cx="2133600" cy="277813"/>
          </a:xfrm>
          <a:noFill/>
          <a:ln>
            <a:miter lim="800000"/>
            <a:headEnd/>
            <a:tailEnd/>
          </a:ln>
        </p:spPr>
        <p:txBody>
          <a:bodyPr/>
          <a:lstStyle/>
          <a:p>
            <a:fld id="{F03A6B37-B303-A14E-A59E-9FF0E651F7E7}" type="slidenum">
              <a:rPr lang="en-US" sz="1000">
                <a:solidFill>
                  <a:schemeClr val="tx1"/>
                </a:solidFill>
                <a:latin typeface="Lucida Sans Unicode" charset="0"/>
              </a:rPr>
              <a:pPr/>
              <a:t>57</a:t>
            </a:fld>
            <a:endParaRPr lang="en-US" sz="1000">
              <a:solidFill>
                <a:schemeClr val="tx1"/>
              </a:solidFill>
              <a:latin typeface="Lucida Sans Unicode"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11"/>
          </p:nvPr>
        </p:nvSpPr>
        <p:spPr bwMode="auto">
          <a:noFill/>
          <a:ln>
            <a:miter lim="800000"/>
            <a:headEnd/>
            <a:tailEnd/>
          </a:ln>
        </p:spPr>
        <p:txBody>
          <a:bodyPr/>
          <a:lstStyle/>
          <a:p>
            <a:r>
              <a:rPr lang="en-US">
                <a:latin typeface="Lucida Sans Unicode" charset="0"/>
                <a:ea typeface="ＭＳ Ｐゴシック" charset="-128"/>
                <a:cs typeface="ＭＳ Ｐゴシック" charset="-128"/>
              </a:rPr>
              <a:t>Copyright Pearson Prentice-Hall 2010</a:t>
            </a:r>
          </a:p>
        </p:txBody>
      </p:sp>
      <p:sp>
        <p:nvSpPr>
          <p:cNvPr id="44035" name="Slide Number Placeholder 4"/>
          <p:cNvSpPr>
            <a:spLocks noGrp="1"/>
          </p:cNvSpPr>
          <p:nvPr>
            <p:ph type="sldNum" sz="quarter" idx="12"/>
          </p:nvPr>
        </p:nvSpPr>
        <p:spPr bwMode="auto">
          <a:noFill/>
          <a:ln>
            <a:miter lim="800000"/>
            <a:headEnd/>
            <a:tailEnd/>
          </a:ln>
        </p:spPr>
        <p:txBody>
          <a:bodyPr/>
          <a:lstStyle/>
          <a:p>
            <a:fld id="{E7801B89-E2AE-2A4B-B1D1-62104616A648}" type="slidenum">
              <a:rPr lang="en-US">
                <a:latin typeface="Lucida Sans Unicode" charset="0"/>
              </a:rPr>
              <a:pPr/>
              <a:t>58</a:t>
            </a:fld>
            <a:endParaRPr lang="en-US">
              <a:latin typeface="Lucida Sans Unicode" charset="0"/>
            </a:endParaRPr>
          </a:p>
        </p:txBody>
      </p:sp>
      <p:sp>
        <p:nvSpPr>
          <p:cNvPr id="3" name="Title 2"/>
          <p:cNvSpPr>
            <a:spLocks noGrp="1"/>
          </p:cNvSpPr>
          <p:nvPr>
            <p:ph type="title" idx="4294967295"/>
          </p:nvPr>
        </p:nvSpPr>
        <p:spPr>
          <a:xfrm>
            <a:off x="0" y="274638"/>
            <a:ext cx="8229600" cy="1143000"/>
          </a:xfrm>
        </p:spPr>
        <p:txBody>
          <a:bodyPr rtlCol="0">
            <a:sp3d extrusionH="12700">
              <a:extrusionClr>
                <a:schemeClr val="bg1"/>
              </a:extrusionClr>
            </a:sp3d>
          </a:bodyPr>
          <a:lstStyle/>
          <a:p>
            <a:pPr fontAlgn="auto">
              <a:spcAft>
                <a:spcPts val="0"/>
              </a:spcAft>
              <a:defRPr/>
            </a:pPr>
            <a:r>
              <a:rPr lang="en-US" dirty="0" smtClean="0">
                <a:ea typeface="+mj-ea"/>
                <a:cs typeface="+mj-cs"/>
              </a:rPr>
              <a:t>SANS Institute</a:t>
            </a:r>
            <a:endParaRPr lang="en-US" dirty="0">
              <a:ea typeface="+mj-ea"/>
              <a:cs typeface="+mj-cs"/>
            </a:endParaRPr>
          </a:p>
        </p:txBody>
      </p:sp>
      <p:pic>
        <p:nvPicPr>
          <p:cNvPr id="44037" name="Picture 5"/>
          <p:cNvPicPr>
            <a:picLocks noChangeAspect="1"/>
          </p:cNvPicPr>
          <p:nvPr/>
        </p:nvPicPr>
        <p:blipFill>
          <a:blip r:embed="rId2"/>
          <a:srcRect/>
          <a:stretch>
            <a:fillRect/>
          </a:stretch>
        </p:blipFill>
        <p:spPr bwMode="auto">
          <a:xfrm>
            <a:off x="1746250" y="1422400"/>
            <a:ext cx="5651500" cy="401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1"/>
          <p:cNvSpPr>
            <a:spLocks noGrp="1"/>
          </p:cNvSpPr>
          <p:nvPr>
            <p:ph type="ftr" sz="quarter" idx="11"/>
          </p:nvPr>
        </p:nvSpPr>
        <p:spPr bwMode="auto">
          <a:noFill/>
          <a:ln>
            <a:miter lim="800000"/>
            <a:headEnd/>
            <a:tailEnd/>
          </a:ln>
        </p:spPr>
        <p:txBody>
          <a:bodyPr/>
          <a:lstStyle/>
          <a:p>
            <a:r>
              <a:rPr lang="en-US">
                <a:latin typeface="Lucida Sans Unicode" charset="0"/>
                <a:ea typeface="ＭＳ Ｐゴシック" charset="-128"/>
                <a:cs typeface="ＭＳ Ｐゴシック" charset="-128"/>
              </a:rPr>
              <a:t>Copyright Pearson Prentice-Hall 2009</a:t>
            </a:r>
          </a:p>
        </p:txBody>
      </p:sp>
      <p:sp>
        <p:nvSpPr>
          <p:cNvPr id="45059" name="Slide Number Placeholder 2"/>
          <p:cNvSpPr>
            <a:spLocks noGrp="1"/>
          </p:cNvSpPr>
          <p:nvPr>
            <p:ph type="sldNum" sz="quarter" idx="12"/>
          </p:nvPr>
        </p:nvSpPr>
        <p:spPr bwMode="auto">
          <a:noFill/>
          <a:ln>
            <a:miter lim="800000"/>
            <a:headEnd/>
            <a:tailEnd/>
          </a:ln>
        </p:spPr>
        <p:txBody>
          <a:bodyPr/>
          <a:lstStyle/>
          <a:p>
            <a:fld id="{81D2DC3E-FD5B-C544-87FA-B56CCBD82998}" type="slidenum">
              <a:rPr lang="en-US">
                <a:latin typeface="Lucida Sans Unicode" charset="0"/>
              </a:rPr>
              <a:pPr/>
              <a:t>59</a:t>
            </a:fld>
            <a:endParaRPr lang="en-US">
              <a:latin typeface="Lucida Sans Unicode" charset="0"/>
            </a:endParaRPr>
          </a:p>
        </p:txBody>
      </p:sp>
      <p:sp>
        <p:nvSpPr>
          <p:cNvPr id="4" name="Title 3"/>
          <p:cNvSpPr>
            <a:spLocks noGrp="1"/>
          </p:cNvSpPr>
          <p:nvPr>
            <p:ph type="title" idx="4294967295"/>
          </p:nvPr>
        </p:nvSpPr>
        <p:spPr>
          <a:xfrm>
            <a:off x="0" y="0"/>
            <a:ext cx="8839200" cy="639763"/>
          </a:xfrm>
        </p:spPr>
        <p:txBody>
          <a:bodyPr rtlCol="0">
            <a:normAutofit fontScale="90000"/>
            <a:sp3d extrusionH="12700">
              <a:extrusionClr>
                <a:schemeClr val="bg1"/>
              </a:extrusionClr>
            </a:sp3d>
          </a:bodyPr>
          <a:lstStyle/>
          <a:p>
            <a:pPr fontAlgn="auto">
              <a:spcAft>
                <a:spcPts val="0"/>
              </a:spcAft>
              <a:defRPr/>
            </a:pPr>
            <a:r>
              <a:rPr lang="en-US" sz="4000" dirty="0" smtClean="0">
                <a:ea typeface="+mj-ea"/>
                <a:cs typeface="+mj-cs"/>
              </a:rPr>
              <a:t>Top 25 Application Vulnerabilities </a:t>
            </a:r>
            <a:r>
              <a:rPr lang="en-US" sz="1778" dirty="0" smtClean="0">
                <a:ea typeface="+mj-ea"/>
                <a:cs typeface="+mj-cs"/>
              </a:rPr>
              <a:t>(</a:t>
            </a:r>
            <a:r>
              <a:rPr lang="en-US" sz="1778" dirty="0" smtClean="0">
                <a:ea typeface="+mj-ea"/>
                <a:cs typeface="+mj-cs"/>
                <a:hlinkClick r:id="rId2"/>
              </a:rPr>
              <a:t>Sans Institute</a:t>
            </a:r>
            <a:r>
              <a:rPr lang="en-US" sz="1778" dirty="0" smtClean="0">
                <a:ea typeface="+mj-ea"/>
                <a:cs typeface="+mj-cs"/>
              </a:rPr>
              <a:t>)</a:t>
            </a:r>
            <a:endParaRPr lang="en-US" sz="1778" dirty="0">
              <a:ea typeface="+mj-ea"/>
              <a:cs typeface="+mj-cs"/>
            </a:endParaRPr>
          </a:p>
        </p:txBody>
      </p:sp>
      <p:pic>
        <p:nvPicPr>
          <p:cNvPr id="45061" name="Picture 5" descr="Top25ApplicationVulnerabilities.png"/>
          <p:cNvPicPr>
            <a:picLocks noChangeAspect="1"/>
          </p:cNvPicPr>
          <p:nvPr/>
        </p:nvPicPr>
        <p:blipFill>
          <a:blip r:embed="rId3"/>
          <a:srcRect/>
          <a:stretch>
            <a:fillRect/>
          </a:stretch>
        </p:blipFill>
        <p:spPr bwMode="auto">
          <a:xfrm>
            <a:off x="0" y="809625"/>
            <a:ext cx="8839200" cy="6048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1"/>
          <p:cNvSpPr>
            <a:spLocks noGrp="1"/>
          </p:cNvSpPr>
          <p:nvPr>
            <p:ph idx="1"/>
          </p:nvPr>
        </p:nvSpPr>
        <p:spPr/>
        <p:txBody>
          <a:bodyPr/>
          <a:lstStyle/>
          <a:p>
            <a:pPr eaLnBrk="1">
              <a:lnSpc>
                <a:spcPct val="90000"/>
              </a:lnSpc>
              <a:buFont typeface="Wingdings" charset="2"/>
              <a:buChar char="§"/>
            </a:pPr>
            <a:r>
              <a:rPr lang="en-US"/>
              <a:t>Minimize the applications that run on the host</a:t>
            </a:r>
          </a:p>
          <a:p>
            <a:pPr eaLnBrk="1">
              <a:lnSpc>
                <a:spcPct val="90000"/>
              </a:lnSpc>
              <a:buFont typeface="Wingdings" charset="2"/>
              <a:buChar char="§"/>
            </a:pPr>
            <a:r>
              <a:rPr lang="en-US"/>
              <a:t>Harden all remaining applications on the host (see Chapter 8)</a:t>
            </a:r>
          </a:p>
          <a:p>
            <a:pPr eaLnBrk="1">
              <a:lnSpc>
                <a:spcPct val="90000"/>
              </a:lnSpc>
              <a:buFont typeface="Wingdings" charset="2"/>
              <a:buChar char="§"/>
            </a:pPr>
            <a:r>
              <a:rPr lang="en-US"/>
              <a:t>Download and install patches for operating vulnerabilities</a:t>
            </a:r>
          </a:p>
          <a:p>
            <a:pPr eaLnBrk="1">
              <a:lnSpc>
                <a:spcPct val="90000"/>
              </a:lnSpc>
              <a:buFont typeface="Wingdings" charset="2"/>
              <a:buChar char="§"/>
            </a:pPr>
            <a:r>
              <a:rPr lang="en-US"/>
              <a:t>Manage users and groups securely</a:t>
            </a:r>
          </a:p>
          <a:p>
            <a:pPr eaLnBrk="1">
              <a:lnSpc>
                <a:spcPct val="90000"/>
              </a:lnSpc>
              <a:buFont typeface="Wingdings" charset="2"/>
              <a:buChar char="§"/>
            </a:pPr>
            <a:r>
              <a:rPr lang="en-US"/>
              <a:t>Manage access permissions for users and groups securely</a:t>
            </a:r>
          </a:p>
        </p:txBody>
      </p:sp>
      <p:sp>
        <p:nvSpPr>
          <p:cNvPr id="35843" name="Slide Number Placeholder 3"/>
          <p:cNvSpPr>
            <a:spLocks noGrp="1"/>
          </p:cNvSpPr>
          <p:nvPr>
            <p:ph type="sldNum" sz="quarter" idx="11"/>
          </p:nvPr>
        </p:nvSpPr>
        <p:spPr bwMode="auto">
          <a:noFill/>
          <a:ln>
            <a:miter lim="800000"/>
            <a:headEnd/>
            <a:tailEnd/>
          </a:ln>
        </p:spPr>
        <p:txBody>
          <a:bodyPr/>
          <a:lstStyle/>
          <a:p>
            <a:fld id="{7B10CC91-0D6C-2345-BAD0-7BB17E72B1E7}" type="slidenum">
              <a:rPr lang="en-US">
                <a:latin typeface="Lucida Sans Unicode" charset="0"/>
              </a:rPr>
              <a:pPr/>
              <a:t>6</a:t>
            </a:fld>
            <a:endParaRPr lang="en-US">
              <a:latin typeface="Lucida Sans Unicode"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Elements of Host Hardening</a:t>
            </a:r>
            <a:endParaRPr lang="en-US" dirty="0">
              <a:ea typeface="+mj-ea"/>
              <a:cs typeface="+mj-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228601"/>
            <a:ext cx="7313613" cy="1264024"/>
          </a:xfrm>
        </p:spPr>
        <p:txBody>
          <a:bodyPr>
            <a:normAutofit/>
            <a:sp3d extrusionH="12700">
              <a:extrusionClr>
                <a:schemeClr val="bg1"/>
              </a:extrusionClr>
            </a:sp3d>
          </a:bodyPr>
          <a:lstStyle/>
          <a:p>
            <a:pPr fontAlgn="auto">
              <a:spcAft>
                <a:spcPts val="0"/>
              </a:spcAft>
              <a:defRPr/>
            </a:pPr>
            <a:r>
              <a:rPr lang="en-US" smtClean="0">
                <a:ea typeface="+mj-ea"/>
                <a:cs typeface="+mj-cs"/>
              </a:rPr>
              <a:t>We are not the Programmers</a:t>
            </a:r>
            <a:endParaRPr lang="en-US" dirty="0">
              <a:ea typeface="+mj-ea"/>
              <a:cs typeface="+mj-cs"/>
            </a:endParaRPr>
          </a:p>
        </p:txBody>
      </p:sp>
      <p:sp>
        <p:nvSpPr>
          <p:cNvPr id="21505" name="Content Placeholder 4"/>
          <p:cNvSpPr>
            <a:spLocks noGrp="1"/>
          </p:cNvSpPr>
          <p:nvPr>
            <p:ph idx="1"/>
          </p:nvPr>
        </p:nvSpPr>
        <p:spPr>
          <a:xfrm>
            <a:off x="914400" y="1747838"/>
            <a:ext cx="7313613" cy="4303338"/>
          </a:xfrm>
        </p:spPr>
        <p:txBody>
          <a:bodyPr rtlCol="0">
            <a:scene3d>
              <a:camera prst="orthographicFront"/>
              <a:lightRig rig="chilly" dir="t"/>
            </a:scene3d>
            <a:sp3d extrusionH="6350">
              <a:extrusionClr>
                <a:schemeClr val="bg1"/>
              </a:extrusionClr>
            </a:sp3d>
          </a:bodyPr>
          <a:lstStyle/>
          <a:p>
            <a:pPr fontAlgn="auto">
              <a:spcAft>
                <a:spcPts val="0"/>
              </a:spcAft>
              <a:buFont typeface="Wingdings" pitchFamily="2" charset="2"/>
              <a:buChar char="l"/>
              <a:defRPr/>
            </a:pPr>
            <a:r>
              <a:rPr lang="en-US" dirty="0">
                <a:ea typeface="+mn-ea"/>
                <a:cs typeface="+mn-cs"/>
              </a:rPr>
              <a:t>But if we </a:t>
            </a:r>
            <a:r>
              <a:rPr lang="en-US" dirty="0" smtClean="0">
                <a:ea typeface="+mn-ea"/>
                <a:cs typeface="+mn-cs"/>
              </a:rPr>
              <a:t>don't</a:t>
            </a:r>
            <a:r>
              <a:rPr lang="en-US" altLang="ja-JP" dirty="0" smtClean="0">
                <a:ea typeface="+mn-ea"/>
                <a:cs typeface="+mn-cs"/>
              </a:rPr>
              <a:t> </a:t>
            </a:r>
            <a:r>
              <a:rPr lang="en-US" altLang="ja-JP" dirty="0">
                <a:ea typeface="+mn-ea"/>
                <a:cs typeface="+mn-cs"/>
              </a:rPr>
              <a:t>understand these vulnerabilities</a:t>
            </a:r>
          </a:p>
          <a:p>
            <a:pPr fontAlgn="auto">
              <a:spcAft>
                <a:spcPts val="0"/>
              </a:spcAft>
              <a:buFont typeface="Wingdings" pitchFamily="2" charset="2"/>
              <a:buChar char="l"/>
              <a:defRPr/>
            </a:pPr>
            <a:r>
              <a:rPr lang="en-US" dirty="0">
                <a:ea typeface="+mn-ea"/>
                <a:cs typeface="+mn-cs"/>
              </a:rPr>
              <a:t>We </a:t>
            </a:r>
            <a:r>
              <a:rPr lang="en-US" dirty="0" smtClean="0">
                <a:ea typeface="+mn-ea"/>
                <a:cs typeface="+mn-cs"/>
              </a:rPr>
              <a:t>Can</a:t>
            </a:r>
            <a:r>
              <a:rPr lang="en-US" altLang="ja-JP" dirty="0" smtClean="0">
                <a:ea typeface="+mn-ea"/>
                <a:cs typeface="+mn-cs"/>
              </a:rPr>
              <a:t>t </a:t>
            </a:r>
            <a:r>
              <a:rPr lang="en-US" altLang="ja-JP" dirty="0">
                <a:ea typeface="+mn-ea"/>
                <a:cs typeface="+mn-cs"/>
              </a:rPr>
              <a:t>ask the correct questions</a:t>
            </a:r>
          </a:p>
          <a:p>
            <a:pPr fontAlgn="auto">
              <a:spcAft>
                <a:spcPts val="0"/>
              </a:spcAft>
              <a:buFont typeface="Wingdings" pitchFamily="2" charset="2"/>
              <a:buChar char="l"/>
              <a:defRPr/>
            </a:pPr>
            <a:r>
              <a:rPr lang="en-US" dirty="0">
                <a:ea typeface="+mn-ea"/>
                <a:cs typeface="+mn-cs"/>
              </a:rPr>
              <a:t>We </a:t>
            </a:r>
            <a:r>
              <a:rPr lang="en-US" dirty="0" smtClean="0">
                <a:ea typeface="+mn-ea"/>
                <a:cs typeface="+mn-cs"/>
              </a:rPr>
              <a:t>Can</a:t>
            </a:r>
            <a:r>
              <a:rPr lang="en-US" altLang="ja-JP" dirty="0" smtClean="0">
                <a:ea typeface="+mn-ea"/>
                <a:cs typeface="+mn-cs"/>
              </a:rPr>
              <a:t>t </a:t>
            </a:r>
            <a:r>
              <a:rPr lang="en-US" altLang="ja-JP" dirty="0">
                <a:ea typeface="+mn-ea"/>
                <a:cs typeface="+mn-cs"/>
              </a:rPr>
              <a:t>deploy the proper controls</a:t>
            </a:r>
          </a:p>
          <a:p>
            <a:pPr fontAlgn="auto">
              <a:spcAft>
                <a:spcPts val="0"/>
              </a:spcAft>
              <a:buFont typeface="Wingdings" pitchFamily="2" charset="2"/>
              <a:buChar char="l"/>
              <a:defRPr/>
            </a:pPr>
            <a:r>
              <a:rPr lang="en-US" dirty="0">
                <a:ea typeface="+mn-ea"/>
                <a:cs typeface="+mn-cs"/>
              </a:rPr>
              <a:t>We </a:t>
            </a:r>
            <a:r>
              <a:rPr lang="en-US" dirty="0" smtClean="0">
                <a:ea typeface="+mn-ea"/>
                <a:cs typeface="+mn-cs"/>
              </a:rPr>
              <a:t>Can</a:t>
            </a:r>
            <a:r>
              <a:rPr lang="en-US" altLang="ja-JP" dirty="0" smtClean="0">
                <a:ea typeface="+mn-ea"/>
                <a:cs typeface="+mn-cs"/>
              </a:rPr>
              <a:t>t </a:t>
            </a:r>
            <a:r>
              <a:rPr lang="en-US" altLang="ja-JP" dirty="0">
                <a:ea typeface="+mn-ea"/>
                <a:cs typeface="+mn-cs"/>
              </a:rPr>
              <a:t>test the controls are working</a:t>
            </a:r>
            <a:endParaRPr lang="en-US" dirty="0">
              <a:ea typeface="+mn-ea"/>
              <a:cs typeface="+mn-cs"/>
            </a:endParaRPr>
          </a:p>
        </p:txBody>
      </p:sp>
      <p:sp>
        <p:nvSpPr>
          <p:cNvPr id="46085" name="Slide Number Placeholder 2"/>
          <p:cNvSpPr>
            <a:spLocks noGrp="1"/>
          </p:cNvSpPr>
          <p:nvPr>
            <p:ph type="sldNum" sz="quarter" idx="11"/>
          </p:nvPr>
        </p:nvSpPr>
        <p:spPr bwMode="auto">
          <a:xfrm>
            <a:off x="6553200" y="6226175"/>
            <a:ext cx="2133600" cy="277813"/>
          </a:xfrm>
          <a:noFill/>
          <a:ln>
            <a:miter lim="800000"/>
            <a:headEnd/>
            <a:tailEnd/>
          </a:ln>
        </p:spPr>
        <p:txBody>
          <a:bodyPr/>
          <a:lstStyle/>
          <a:p>
            <a:fld id="{08F59FD3-76DB-FA4C-A9A3-190ECD5BF971}" type="slidenum">
              <a:rPr lang="en-US" sz="1000">
                <a:solidFill>
                  <a:schemeClr val="tx1"/>
                </a:solidFill>
                <a:latin typeface="Lucida Sans Unicode" charset="0"/>
              </a:rPr>
              <a:pPr/>
              <a:t>60</a:t>
            </a:fld>
            <a:endParaRPr lang="en-US" sz="1000" dirty="0">
              <a:solidFill>
                <a:schemeClr val="tx1"/>
              </a:solidFill>
              <a:latin typeface="Lucida Sans Unicode"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228601"/>
            <a:ext cx="7313613" cy="1264024"/>
          </a:xfrm>
        </p:spPr>
        <p:txBody>
          <a:bodyPr>
            <a:sp3d extrusionH="12700">
              <a:extrusionClr>
                <a:schemeClr val="bg1"/>
              </a:extrusionClr>
            </a:sp3d>
          </a:bodyPr>
          <a:lstStyle/>
          <a:p>
            <a:pPr fontAlgn="auto">
              <a:spcAft>
                <a:spcPts val="0"/>
              </a:spcAft>
              <a:defRPr/>
            </a:pPr>
            <a:r>
              <a:rPr lang="en-US" dirty="0" smtClean="0">
                <a:ea typeface="+mj-ea"/>
                <a:cs typeface="+mj-cs"/>
              </a:rPr>
              <a:t>Application Vulnerabilities</a:t>
            </a:r>
            <a:endParaRPr lang="en-US" dirty="0">
              <a:ea typeface="+mj-ea"/>
              <a:cs typeface="+mj-cs"/>
            </a:endParaRPr>
          </a:p>
        </p:txBody>
      </p:sp>
      <p:sp>
        <p:nvSpPr>
          <p:cNvPr id="23553" name="Content Placeholder 1"/>
          <p:cNvSpPr>
            <a:spLocks noGrp="1"/>
          </p:cNvSpPr>
          <p:nvPr>
            <p:ph idx="1"/>
          </p:nvPr>
        </p:nvSpPr>
        <p:spPr>
          <a:xfrm>
            <a:off x="914400" y="1747838"/>
            <a:ext cx="7313613" cy="4303338"/>
          </a:xfrm>
        </p:spPr>
        <p:txBody>
          <a:bodyPr rtlCol="0">
            <a:scene3d>
              <a:camera prst="orthographicFront"/>
              <a:lightRig rig="chilly" dir="t"/>
            </a:scene3d>
            <a:sp3d extrusionH="6350">
              <a:extrusionClr>
                <a:schemeClr val="bg1"/>
              </a:extrusionClr>
            </a:sp3d>
          </a:bodyPr>
          <a:lstStyle/>
          <a:p>
            <a:pPr fontAlgn="auto">
              <a:spcAft>
                <a:spcPts val="0"/>
              </a:spcAft>
              <a:buFont typeface="Wingdings" pitchFamily="2" charset="2"/>
              <a:buChar char="l"/>
              <a:defRPr/>
            </a:pPr>
            <a:r>
              <a:rPr lang="en-US">
                <a:ea typeface="+mn-ea"/>
                <a:cs typeface="+mn-cs"/>
              </a:rPr>
              <a:t>Buffer Overflows</a:t>
            </a:r>
          </a:p>
          <a:p>
            <a:pPr fontAlgn="auto">
              <a:spcAft>
                <a:spcPts val="0"/>
              </a:spcAft>
              <a:buFont typeface="Wingdings" pitchFamily="2" charset="2"/>
              <a:buChar char="l"/>
              <a:defRPr/>
            </a:pPr>
            <a:r>
              <a:rPr lang="en-US">
                <a:ea typeface="+mn-ea"/>
                <a:cs typeface="+mn-cs"/>
              </a:rPr>
              <a:t>Stack Overflows</a:t>
            </a:r>
          </a:p>
          <a:p>
            <a:pPr fontAlgn="auto">
              <a:spcAft>
                <a:spcPts val="0"/>
              </a:spcAft>
              <a:buFont typeface="Wingdings" pitchFamily="2" charset="2"/>
              <a:buChar char="l"/>
              <a:defRPr/>
            </a:pPr>
            <a:r>
              <a:rPr lang="en-US">
                <a:ea typeface="+mn-ea"/>
                <a:cs typeface="+mn-cs"/>
              </a:rPr>
              <a:t>Cross-Site Scripting (XSS)</a:t>
            </a:r>
          </a:p>
          <a:p>
            <a:pPr fontAlgn="auto">
              <a:spcAft>
                <a:spcPts val="0"/>
              </a:spcAft>
              <a:buFont typeface="Wingdings" pitchFamily="2" charset="2"/>
              <a:buChar char="l"/>
              <a:defRPr/>
            </a:pPr>
            <a:r>
              <a:rPr lang="en-US">
                <a:ea typeface="+mn-ea"/>
                <a:cs typeface="+mn-cs"/>
              </a:rPr>
              <a:t>SQL-Injection</a:t>
            </a:r>
          </a:p>
        </p:txBody>
      </p:sp>
      <p:sp>
        <p:nvSpPr>
          <p:cNvPr id="47109" name="Slide Number Placeholder 4"/>
          <p:cNvSpPr>
            <a:spLocks noGrp="1"/>
          </p:cNvSpPr>
          <p:nvPr>
            <p:ph type="sldNum" sz="quarter" idx="11"/>
          </p:nvPr>
        </p:nvSpPr>
        <p:spPr bwMode="auto">
          <a:xfrm>
            <a:off x="6553200" y="6226175"/>
            <a:ext cx="2133600" cy="277813"/>
          </a:xfrm>
          <a:noFill/>
          <a:ln>
            <a:miter lim="800000"/>
            <a:headEnd/>
            <a:tailEnd/>
          </a:ln>
        </p:spPr>
        <p:txBody>
          <a:bodyPr/>
          <a:lstStyle/>
          <a:p>
            <a:fld id="{CC1D9E5E-2F7E-FA44-8F3B-249422D7973E}" type="slidenum">
              <a:rPr lang="en-US" sz="1000">
                <a:solidFill>
                  <a:schemeClr val="tx1"/>
                </a:solidFill>
                <a:latin typeface="Lucida Sans Unicode" charset="0"/>
              </a:rPr>
              <a:pPr/>
              <a:t>61</a:t>
            </a:fld>
            <a:endParaRPr lang="en-US" sz="1000">
              <a:solidFill>
                <a:schemeClr val="tx1"/>
              </a:solidFill>
              <a:latin typeface="Lucida Sans Unicode"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228601"/>
            <a:ext cx="7313613" cy="1264024"/>
          </a:xfrm>
        </p:spPr>
        <p:txBody>
          <a:bodyPr>
            <a:sp3d extrusionH="12700">
              <a:extrusionClr>
                <a:schemeClr val="bg1"/>
              </a:extrusionClr>
            </a:sp3d>
          </a:bodyPr>
          <a:lstStyle/>
          <a:p>
            <a:pPr fontAlgn="auto">
              <a:spcAft>
                <a:spcPts val="0"/>
              </a:spcAft>
              <a:defRPr/>
            </a:pPr>
            <a:r>
              <a:rPr lang="en-US" dirty="0" smtClean="0">
                <a:ea typeface="+mj-ea"/>
                <a:cs typeface="+mj-cs"/>
              </a:rPr>
              <a:t>Application Security Threats</a:t>
            </a:r>
            <a:endParaRPr lang="en-US" dirty="0">
              <a:ea typeface="+mj-ea"/>
              <a:cs typeface="+mj-cs"/>
            </a:endParaRPr>
          </a:p>
        </p:txBody>
      </p:sp>
      <p:sp>
        <p:nvSpPr>
          <p:cNvPr id="24577" name="Content Placeholder 1"/>
          <p:cNvSpPr>
            <a:spLocks noGrp="1"/>
          </p:cNvSpPr>
          <p:nvPr>
            <p:ph idx="1"/>
          </p:nvPr>
        </p:nvSpPr>
        <p:spPr>
          <a:xfrm>
            <a:off x="914400" y="1747838"/>
            <a:ext cx="7313613" cy="4303338"/>
          </a:xfrm>
        </p:spPr>
        <p:txBody>
          <a:bodyPr rtlCol="0">
            <a:normAutofit fontScale="92500" lnSpcReduction="10000"/>
            <a:scene3d>
              <a:camera prst="orthographicFront"/>
              <a:lightRig rig="chilly" dir="t"/>
            </a:scene3d>
            <a:sp3d extrusionH="6350">
              <a:extrusionClr>
                <a:schemeClr val="bg1"/>
              </a:extrusionClr>
            </a:sp3d>
          </a:bodyPr>
          <a:lstStyle/>
          <a:p>
            <a:pPr fontAlgn="auto">
              <a:lnSpc>
                <a:spcPct val="80000"/>
              </a:lnSpc>
              <a:spcAft>
                <a:spcPts val="0"/>
              </a:spcAft>
              <a:buFont typeface="Wingdings" pitchFamily="2" charset="2"/>
              <a:buChar char="l"/>
              <a:defRPr/>
            </a:pPr>
            <a:r>
              <a:rPr lang="en-US" sz="2300" b="1">
                <a:ea typeface="+mn-ea"/>
                <a:cs typeface="+mn-cs"/>
              </a:rPr>
              <a:t>Buffer Overflow Attacks</a:t>
            </a:r>
          </a:p>
          <a:p>
            <a:pPr lvl="1" fontAlgn="auto">
              <a:lnSpc>
                <a:spcPct val="80000"/>
              </a:lnSpc>
              <a:spcBef>
                <a:spcPts val="1800"/>
              </a:spcBef>
              <a:spcAft>
                <a:spcPts val="0"/>
              </a:spcAft>
              <a:buFont typeface="Wingdings" pitchFamily="2" charset="2"/>
              <a:buChar char="l"/>
              <a:defRPr/>
            </a:pPr>
            <a:r>
              <a:rPr lang="en-US" sz="2000">
                <a:ea typeface="+mn-ea"/>
              </a:rPr>
              <a:t>Buffers are places where data is stored temporarily</a:t>
            </a:r>
          </a:p>
          <a:p>
            <a:pPr lvl="1" fontAlgn="auto">
              <a:lnSpc>
                <a:spcPct val="80000"/>
              </a:lnSpc>
              <a:spcBef>
                <a:spcPts val="1800"/>
              </a:spcBef>
              <a:spcAft>
                <a:spcPts val="0"/>
              </a:spcAft>
              <a:buFont typeface="Wingdings" pitchFamily="2" charset="2"/>
              <a:buChar char="l"/>
              <a:defRPr/>
            </a:pPr>
            <a:r>
              <a:rPr lang="en-US" sz="2000">
                <a:ea typeface="+mn-ea"/>
              </a:rPr>
              <a:t>A condition at an interface under which more input can be placed into a buffer or data holding area than the capacity allocated, overwriting other information.</a:t>
            </a:r>
          </a:p>
          <a:p>
            <a:pPr lvl="1" fontAlgn="auto">
              <a:lnSpc>
                <a:spcPct val="80000"/>
              </a:lnSpc>
              <a:spcBef>
                <a:spcPts val="1800"/>
              </a:spcBef>
              <a:spcAft>
                <a:spcPts val="0"/>
              </a:spcAft>
              <a:buFont typeface="Wingdings" pitchFamily="2" charset="2"/>
              <a:buChar char="l"/>
              <a:defRPr/>
            </a:pPr>
            <a:r>
              <a:rPr lang="en-US" sz="2000">
                <a:ea typeface="+mn-ea"/>
              </a:rPr>
              <a:t>Consequences include:</a:t>
            </a:r>
          </a:p>
          <a:p>
            <a:pPr lvl="2" fontAlgn="auto">
              <a:lnSpc>
                <a:spcPct val="80000"/>
              </a:lnSpc>
              <a:spcBef>
                <a:spcPts val="1800"/>
              </a:spcBef>
              <a:spcAft>
                <a:spcPts val="0"/>
              </a:spcAft>
              <a:buFont typeface="Wingdings" pitchFamily="2" charset="2"/>
              <a:buChar char="l"/>
              <a:defRPr/>
            </a:pPr>
            <a:r>
              <a:rPr lang="en-US"/>
              <a:t>Corruption of data</a:t>
            </a:r>
          </a:p>
          <a:p>
            <a:pPr lvl="2" fontAlgn="auto">
              <a:lnSpc>
                <a:spcPct val="80000"/>
              </a:lnSpc>
              <a:spcBef>
                <a:spcPts val="1800"/>
              </a:spcBef>
              <a:spcAft>
                <a:spcPts val="0"/>
              </a:spcAft>
              <a:buFont typeface="Wingdings" pitchFamily="2" charset="2"/>
              <a:buChar char="l"/>
              <a:defRPr/>
            </a:pPr>
            <a:r>
              <a:rPr lang="en-US"/>
              <a:t>Unexpected transfer of control (to an unauthorized program)</a:t>
            </a:r>
          </a:p>
          <a:p>
            <a:pPr lvl="2" fontAlgn="auto">
              <a:lnSpc>
                <a:spcPct val="80000"/>
              </a:lnSpc>
              <a:spcBef>
                <a:spcPts val="1800"/>
              </a:spcBef>
              <a:spcAft>
                <a:spcPts val="0"/>
              </a:spcAft>
              <a:buFont typeface="Wingdings" pitchFamily="2" charset="2"/>
              <a:buChar char="l"/>
              <a:defRPr/>
            </a:pPr>
            <a:r>
              <a:rPr lang="en-US"/>
              <a:t>Memory access violations</a:t>
            </a:r>
          </a:p>
          <a:p>
            <a:pPr lvl="2" fontAlgn="auto">
              <a:lnSpc>
                <a:spcPct val="80000"/>
              </a:lnSpc>
              <a:spcBef>
                <a:spcPts val="1800"/>
              </a:spcBef>
              <a:spcAft>
                <a:spcPts val="0"/>
              </a:spcAft>
              <a:buFont typeface="Wingdings" pitchFamily="2" charset="2"/>
              <a:buChar char="l"/>
              <a:defRPr/>
            </a:pPr>
            <a:r>
              <a:rPr lang="en-US"/>
              <a:t>Program termination</a:t>
            </a:r>
          </a:p>
        </p:txBody>
      </p:sp>
      <p:sp>
        <p:nvSpPr>
          <p:cNvPr id="48132" name="Slide Number Placeholder 3"/>
          <p:cNvSpPr>
            <a:spLocks noGrp="1"/>
          </p:cNvSpPr>
          <p:nvPr>
            <p:ph type="sldNum" sz="quarter" idx="11"/>
          </p:nvPr>
        </p:nvSpPr>
        <p:spPr bwMode="auto">
          <a:xfrm>
            <a:off x="6553200" y="6226175"/>
            <a:ext cx="2133600" cy="277813"/>
          </a:xfrm>
          <a:noFill/>
          <a:ln>
            <a:miter lim="800000"/>
            <a:headEnd/>
            <a:tailEnd/>
          </a:ln>
        </p:spPr>
        <p:txBody>
          <a:bodyPr/>
          <a:lstStyle/>
          <a:p>
            <a:fld id="{B192DC86-EB10-EE48-A838-A3981EC0A3EC}" type="slidenum">
              <a:rPr lang="en-US" sz="1000">
                <a:solidFill>
                  <a:schemeClr val="tx1"/>
                </a:solidFill>
                <a:latin typeface="Lucida Sans Unicode" charset="0"/>
              </a:rPr>
              <a:pPr/>
              <a:t>62</a:t>
            </a:fld>
            <a:endParaRPr lang="en-US" sz="1000">
              <a:solidFill>
                <a:schemeClr val="tx1"/>
              </a:solidFill>
              <a:latin typeface="Lucida Sans Unicode"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2"/>
          </p:nvPr>
        </p:nvSpPr>
        <p:spPr bwMode="auto">
          <a:noFill/>
          <a:ln>
            <a:miter lim="800000"/>
            <a:headEnd/>
            <a:tailEnd/>
          </a:ln>
        </p:spPr>
        <p:txBody>
          <a:bodyPr/>
          <a:lstStyle/>
          <a:p>
            <a:fld id="{A1D0C48A-3548-9E45-BEF4-DD9920709817}" type="slidenum">
              <a:rPr lang="en-US">
                <a:latin typeface="Lucida Sans Unicode" charset="0"/>
              </a:rPr>
              <a:pPr/>
              <a:t>63</a:t>
            </a:fld>
            <a:endParaRPr lang="en-US">
              <a:latin typeface="Lucida Sans Unicode" charset="0"/>
            </a:endParaRPr>
          </a:p>
        </p:txBody>
      </p:sp>
      <p:sp>
        <p:nvSpPr>
          <p:cNvPr id="5" name="Rectangle 4"/>
          <p:cNvSpPr/>
          <p:nvPr/>
        </p:nvSpPr>
        <p:spPr>
          <a:xfrm>
            <a:off x="609600" y="533400"/>
            <a:ext cx="2743200" cy="3886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49156" name="TextBox 5"/>
          <p:cNvSpPr txBox="1">
            <a:spLocks noChangeArrowheads="1"/>
          </p:cNvSpPr>
          <p:nvPr/>
        </p:nvSpPr>
        <p:spPr bwMode="auto">
          <a:xfrm>
            <a:off x="381000" y="4572000"/>
            <a:ext cx="8153400" cy="1477963"/>
          </a:xfrm>
          <a:prstGeom prst="rect">
            <a:avLst/>
          </a:prstGeom>
          <a:noFill/>
          <a:ln w="9525">
            <a:noFill/>
            <a:miter lim="800000"/>
            <a:headEnd/>
            <a:tailEnd/>
          </a:ln>
        </p:spPr>
        <p:txBody>
          <a:bodyPr>
            <a:prstTxWarp prst="textNoShape">
              <a:avLst/>
            </a:prstTxWarp>
            <a:spAutoFit/>
          </a:bodyPr>
          <a:lstStyle/>
          <a:p>
            <a:r>
              <a:rPr lang="en-US"/>
              <a:t>Lets say this is computer memory running an application.</a:t>
            </a:r>
          </a:p>
          <a:p>
            <a:r>
              <a:rPr lang="en-US"/>
              <a:t>The application is paused to get data</a:t>
            </a:r>
          </a:p>
          <a:p>
            <a:r>
              <a:rPr lang="en-US"/>
              <a:t>So the address of where the application is before interruption is stored</a:t>
            </a:r>
          </a:p>
          <a:p>
            <a:r>
              <a:rPr lang="en-US"/>
              <a:t>So we can return after getting data, but the return address is overwritten and after the pause, a new program begins processing</a:t>
            </a:r>
          </a:p>
        </p:txBody>
      </p:sp>
      <p:sp>
        <p:nvSpPr>
          <p:cNvPr id="7" name="Rectangle 6"/>
          <p:cNvSpPr/>
          <p:nvPr/>
        </p:nvSpPr>
        <p:spPr>
          <a:xfrm>
            <a:off x="609600" y="533400"/>
            <a:ext cx="2743200" cy="6096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a:t>Application</a:t>
            </a:r>
          </a:p>
        </p:txBody>
      </p:sp>
      <p:sp>
        <p:nvSpPr>
          <p:cNvPr id="8" name="Rectangle 7"/>
          <p:cNvSpPr/>
          <p:nvPr/>
        </p:nvSpPr>
        <p:spPr>
          <a:xfrm>
            <a:off x="609600" y="1219200"/>
            <a:ext cx="2743200" cy="6096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a:t>Variables</a:t>
            </a:r>
          </a:p>
        </p:txBody>
      </p:sp>
      <p:sp>
        <p:nvSpPr>
          <p:cNvPr id="9" name="Rectangle 8"/>
          <p:cNvSpPr/>
          <p:nvPr/>
        </p:nvSpPr>
        <p:spPr>
          <a:xfrm>
            <a:off x="609600" y="1828800"/>
            <a:ext cx="2743200" cy="6096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a:t>Return Address</a:t>
            </a:r>
          </a:p>
        </p:txBody>
      </p:sp>
      <p:sp>
        <p:nvSpPr>
          <p:cNvPr id="10" name="Rectangle 9"/>
          <p:cNvSpPr/>
          <p:nvPr/>
        </p:nvSpPr>
        <p:spPr>
          <a:xfrm>
            <a:off x="4648200" y="533400"/>
            <a:ext cx="2743200" cy="3886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11" name="Rectangle 10"/>
          <p:cNvSpPr/>
          <p:nvPr/>
        </p:nvSpPr>
        <p:spPr>
          <a:xfrm>
            <a:off x="4648200" y="533400"/>
            <a:ext cx="2743200" cy="6096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a:t>Application</a:t>
            </a:r>
          </a:p>
        </p:txBody>
      </p:sp>
      <p:sp>
        <p:nvSpPr>
          <p:cNvPr id="49162" name="TextBox 12"/>
          <p:cNvSpPr txBox="1">
            <a:spLocks noChangeArrowheads="1"/>
          </p:cNvSpPr>
          <p:nvPr/>
        </p:nvSpPr>
        <p:spPr bwMode="auto">
          <a:xfrm>
            <a:off x="7543800" y="1447800"/>
            <a:ext cx="1287463" cy="923925"/>
          </a:xfrm>
          <a:prstGeom prst="rect">
            <a:avLst/>
          </a:prstGeom>
          <a:noFill/>
          <a:ln w="9525">
            <a:noFill/>
            <a:miter lim="800000"/>
            <a:headEnd/>
            <a:tailEnd/>
          </a:ln>
        </p:spPr>
        <p:txBody>
          <a:bodyPr wrap="none">
            <a:prstTxWarp prst="textNoShape">
              <a:avLst/>
            </a:prstTxWarp>
            <a:spAutoFit/>
          </a:bodyPr>
          <a:lstStyle/>
          <a:p>
            <a:r>
              <a:rPr lang="en-US"/>
              <a:t>Overwrites</a:t>
            </a:r>
          </a:p>
          <a:p>
            <a:r>
              <a:rPr lang="en-US"/>
              <a:t>Return</a:t>
            </a:r>
          </a:p>
          <a:p>
            <a:r>
              <a:rPr lang="en-US"/>
              <a:t> Address</a:t>
            </a:r>
          </a:p>
        </p:txBody>
      </p:sp>
      <p:cxnSp>
        <p:nvCxnSpPr>
          <p:cNvPr id="15" name="Elbow Connector 14"/>
          <p:cNvCxnSpPr>
            <a:stCxn id="9" idx="1"/>
            <a:endCxn id="7" idx="1"/>
          </p:cNvCxnSpPr>
          <p:nvPr/>
        </p:nvCxnSpPr>
        <p:spPr>
          <a:xfrm rot="10800000">
            <a:off x="609600" y="838200"/>
            <a:ext cx="1588" cy="1295400"/>
          </a:xfrm>
          <a:prstGeom prst="bentConnector3">
            <a:avLst>
              <a:gd name="adj1" fmla="val 24280730"/>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4648200" y="1143000"/>
            <a:ext cx="2743200" cy="6096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a:t>Variables</a:t>
            </a:r>
          </a:p>
        </p:txBody>
      </p:sp>
      <p:sp>
        <p:nvSpPr>
          <p:cNvPr id="20" name="Rectangle 19"/>
          <p:cNvSpPr/>
          <p:nvPr/>
        </p:nvSpPr>
        <p:spPr>
          <a:xfrm>
            <a:off x="4648200" y="1752600"/>
            <a:ext cx="2743200" cy="6096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a:t>New Return Address</a:t>
            </a:r>
          </a:p>
        </p:txBody>
      </p:sp>
      <p:sp>
        <p:nvSpPr>
          <p:cNvPr id="21" name="Rectangle 20"/>
          <p:cNvSpPr/>
          <p:nvPr/>
        </p:nvSpPr>
        <p:spPr>
          <a:xfrm>
            <a:off x="4648200" y="3200400"/>
            <a:ext cx="2743200" cy="6096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a:t>Exploit/</a:t>
            </a:r>
            <a:r>
              <a:rPr lang="en-US" dirty="0" err="1"/>
              <a:t>ShellCode</a:t>
            </a:r>
            <a:endParaRPr lang="en-US" dirty="0"/>
          </a:p>
        </p:txBody>
      </p:sp>
      <p:cxnSp>
        <p:nvCxnSpPr>
          <p:cNvPr id="23" name="Elbow Connector 22"/>
          <p:cNvCxnSpPr>
            <a:stCxn id="20" idx="1"/>
            <a:endCxn id="21" idx="1"/>
          </p:cNvCxnSpPr>
          <p:nvPr/>
        </p:nvCxnSpPr>
        <p:spPr>
          <a:xfrm rot="10800000" flipV="1">
            <a:off x="4648200" y="2057400"/>
            <a:ext cx="1588" cy="1447800"/>
          </a:xfrm>
          <a:prstGeom prst="bentConnector3">
            <a:avLst>
              <a:gd name="adj1" fmla="val 3057141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228601"/>
            <a:ext cx="7313613" cy="1264024"/>
          </a:xfrm>
        </p:spPr>
        <p:txBody>
          <a:bodyPr>
            <a:sp3d extrusionH="12700">
              <a:extrusionClr>
                <a:schemeClr val="bg1"/>
              </a:extrusionClr>
            </a:sp3d>
          </a:bodyPr>
          <a:lstStyle/>
          <a:p>
            <a:pPr fontAlgn="auto">
              <a:spcAft>
                <a:spcPts val="0"/>
              </a:spcAft>
              <a:defRPr/>
            </a:pPr>
            <a:r>
              <a:rPr lang="en-US" dirty="0" smtClean="0">
                <a:ea typeface="+mj-ea"/>
                <a:cs typeface="+mj-cs"/>
              </a:rPr>
              <a:t>What the Attacker Needs</a:t>
            </a:r>
            <a:endParaRPr lang="en-US" dirty="0">
              <a:ea typeface="+mj-ea"/>
              <a:cs typeface="+mj-cs"/>
            </a:endParaRPr>
          </a:p>
        </p:txBody>
      </p:sp>
      <p:sp>
        <p:nvSpPr>
          <p:cNvPr id="27649" name="Content Placeholder 4"/>
          <p:cNvSpPr>
            <a:spLocks noGrp="1"/>
          </p:cNvSpPr>
          <p:nvPr>
            <p:ph idx="1"/>
          </p:nvPr>
        </p:nvSpPr>
        <p:spPr>
          <a:xfrm>
            <a:off x="914400" y="1747838"/>
            <a:ext cx="7313613" cy="4303338"/>
          </a:xfrm>
        </p:spPr>
        <p:txBody>
          <a:bodyPr rtlCol="0">
            <a:scene3d>
              <a:camera prst="orthographicFront"/>
              <a:lightRig rig="chilly" dir="t"/>
            </a:scene3d>
            <a:sp3d extrusionH="6350">
              <a:extrusionClr>
                <a:schemeClr val="bg1"/>
              </a:extrusionClr>
            </a:sp3d>
          </a:bodyPr>
          <a:lstStyle/>
          <a:p>
            <a:pPr fontAlgn="auto">
              <a:spcAft>
                <a:spcPts val="0"/>
              </a:spcAft>
              <a:buFont typeface="Wingdings" pitchFamily="2" charset="2"/>
              <a:buChar char="l"/>
              <a:defRPr/>
            </a:pPr>
            <a:r>
              <a:rPr lang="en-US">
                <a:ea typeface="+mn-ea"/>
                <a:cs typeface="+mn-cs"/>
              </a:rPr>
              <a:t>Identify existence of a buffer overflow vulnerability</a:t>
            </a:r>
          </a:p>
          <a:p>
            <a:pPr fontAlgn="auto">
              <a:spcAft>
                <a:spcPts val="0"/>
              </a:spcAft>
              <a:buFont typeface="Wingdings" pitchFamily="2" charset="2"/>
              <a:buChar char="l"/>
              <a:defRPr/>
            </a:pPr>
            <a:r>
              <a:rPr lang="en-US">
                <a:ea typeface="+mn-ea"/>
                <a:cs typeface="+mn-cs"/>
              </a:rPr>
              <a:t>Application must require external data that the attacker can control</a:t>
            </a:r>
          </a:p>
          <a:p>
            <a:pPr fontAlgn="auto">
              <a:spcAft>
                <a:spcPts val="0"/>
              </a:spcAft>
              <a:buFont typeface="Wingdings" pitchFamily="2" charset="2"/>
              <a:buChar char="l"/>
              <a:defRPr/>
            </a:pPr>
            <a:r>
              <a:rPr lang="en-US">
                <a:ea typeface="+mn-ea"/>
                <a:cs typeface="+mn-cs"/>
              </a:rPr>
              <a:t>Understanding of how buffer will be stored in memory</a:t>
            </a:r>
          </a:p>
        </p:txBody>
      </p:sp>
      <p:sp>
        <p:nvSpPr>
          <p:cNvPr id="50180" name="Slide Number Placeholder 2"/>
          <p:cNvSpPr>
            <a:spLocks noGrp="1"/>
          </p:cNvSpPr>
          <p:nvPr>
            <p:ph type="sldNum" sz="quarter" idx="11"/>
          </p:nvPr>
        </p:nvSpPr>
        <p:spPr bwMode="auto">
          <a:xfrm>
            <a:off x="6553200" y="6226175"/>
            <a:ext cx="2133600" cy="277813"/>
          </a:xfrm>
          <a:noFill/>
          <a:ln>
            <a:miter lim="800000"/>
            <a:headEnd/>
            <a:tailEnd/>
          </a:ln>
        </p:spPr>
        <p:txBody>
          <a:bodyPr/>
          <a:lstStyle/>
          <a:p>
            <a:fld id="{AE5C6EDE-2462-D741-B108-9B29C01E7BAE}" type="slidenum">
              <a:rPr lang="en-US" sz="1000">
                <a:solidFill>
                  <a:schemeClr val="tx1"/>
                </a:solidFill>
                <a:latin typeface="Lucida Sans Unicode" charset="0"/>
              </a:rPr>
              <a:pPr/>
              <a:t>64</a:t>
            </a:fld>
            <a:endParaRPr lang="en-US" sz="1000">
              <a:solidFill>
                <a:schemeClr val="tx1"/>
              </a:solidFill>
              <a:latin typeface="Lucida Sans Unicode"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228601"/>
            <a:ext cx="7313613" cy="1264024"/>
          </a:xfrm>
        </p:spPr>
        <p:txBody>
          <a:bodyPr>
            <a:sp3d extrusionH="12700">
              <a:extrusionClr>
                <a:schemeClr val="bg1"/>
              </a:extrusionClr>
            </a:sp3d>
          </a:bodyPr>
          <a:lstStyle/>
          <a:p>
            <a:pPr fontAlgn="auto">
              <a:spcAft>
                <a:spcPts val="0"/>
              </a:spcAft>
              <a:defRPr/>
            </a:pPr>
            <a:r>
              <a:rPr lang="en-US" dirty="0" smtClean="0">
                <a:ea typeface="+mj-ea"/>
                <a:cs typeface="+mj-cs"/>
              </a:rPr>
              <a:t>How do Attackers get this?</a:t>
            </a:r>
            <a:endParaRPr lang="en-US" dirty="0">
              <a:ea typeface="+mj-ea"/>
              <a:cs typeface="+mj-cs"/>
            </a:endParaRPr>
          </a:p>
        </p:txBody>
      </p:sp>
      <p:sp>
        <p:nvSpPr>
          <p:cNvPr id="28673" name="Content Placeholder 1"/>
          <p:cNvSpPr>
            <a:spLocks noGrp="1"/>
          </p:cNvSpPr>
          <p:nvPr>
            <p:ph idx="1"/>
          </p:nvPr>
        </p:nvSpPr>
        <p:spPr>
          <a:xfrm>
            <a:off x="914400" y="1747838"/>
            <a:ext cx="7313613" cy="4303338"/>
          </a:xfrm>
        </p:spPr>
        <p:txBody>
          <a:bodyPr rtlCol="0">
            <a:scene3d>
              <a:camera prst="orthographicFront"/>
              <a:lightRig rig="chilly" dir="t"/>
            </a:scene3d>
            <a:sp3d extrusionH="6350">
              <a:extrusionClr>
                <a:schemeClr val="bg1"/>
              </a:extrusionClr>
            </a:sp3d>
          </a:bodyPr>
          <a:lstStyle/>
          <a:p>
            <a:pPr fontAlgn="auto">
              <a:spcAft>
                <a:spcPts val="0"/>
              </a:spcAft>
              <a:buFont typeface="Wingdings" pitchFamily="2" charset="2"/>
              <a:buChar char="l"/>
              <a:defRPr/>
            </a:pPr>
            <a:r>
              <a:rPr lang="en-US" dirty="0">
                <a:ea typeface="+mn-ea"/>
                <a:cs typeface="+mn-cs"/>
              </a:rPr>
              <a:t>Inspect Code</a:t>
            </a:r>
          </a:p>
          <a:p>
            <a:pPr fontAlgn="auto">
              <a:spcAft>
                <a:spcPts val="0"/>
              </a:spcAft>
              <a:buFont typeface="Wingdings" pitchFamily="2" charset="2"/>
              <a:buChar char="l"/>
              <a:defRPr/>
            </a:pPr>
            <a:r>
              <a:rPr lang="en-US" dirty="0" err="1" smtClean="0">
                <a:ea typeface="+mn-ea"/>
                <a:cs typeface="+mn-cs"/>
              </a:rPr>
              <a:t>Fuzzing</a:t>
            </a:r>
            <a:endParaRPr lang="en-US" dirty="0">
              <a:ea typeface="+mn-ea"/>
              <a:cs typeface="+mn-cs"/>
            </a:endParaRPr>
          </a:p>
        </p:txBody>
      </p:sp>
      <p:sp>
        <p:nvSpPr>
          <p:cNvPr id="51204" name="Slide Number Placeholder 3"/>
          <p:cNvSpPr>
            <a:spLocks noGrp="1"/>
          </p:cNvSpPr>
          <p:nvPr>
            <p:ph type="sldNum" sz="quarter" idx="11"/>
          </p:nvPr>
        </p:nvSpPr>
        <p:spPr bwMode="auto">
          <a:xfrm>
            <a:off x="6553200" y="6226175"/>
            <a:ext cx="2133600" cy="277813"/>
          </a:xfrm>
          <a:noFill/>
          <a:ln>
            <a:miter lim="800000"/>
            <a:headEnd/>
            <a:tailEnd/>
          </a:ln>
        </p:spPr>
        <p:txBody>
          <a:bodyPr/>
          <a:lstStyle/>
          <a:p>
            <a:fld id="{F075A2B6-AF47-AE40-9825-42C0D478B5FD}" type="slidenum">
              <a:rPr lang="en-US" sz="1000">
                <a:solidFill>
                  <a:schemeClr val="tx1"/>
                </a:solidFill>
                <a:latin typeface="Lucida Sans Unicode" charset="0"/>
              </a:rPr>
              <a:pPr/>
              <a:t>65</a:t>
            </a:fld>
            <a:endParaRPr lang="en-US" sz="1000">
              <a:solidFill>
                <a:schemeClr val="tx1"/>
              </a:solidFill>
              <a:latin typeface="Lucida Sans Unicode"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228601"/>
            <a:ext cx="7313613" cy="1264024"/>
          </a:xfrm>
        </p:spPr>
        <p:txBody>
          <a:bodyPr>
            <a:sp3d extrusionH="12700">
              <a:extrusionClr>
                <a:schemeClr val="bg1"/>
              </a:extrusionClr>
            </a:sp3d>
          </a:bodyPr>
          <a:lstStyle/>
          <a:p>
            <a:pPr fontAlgn="auto">
              <a:spcAft>
                <a:spcPts val="0"/>
              </a:spcAft>
              <a:defRPr/>
            </a:pPr>
            <a:r>
              <a:rPr lang="en-US" dirty="0" smtClean="0">
                <a:ea typeface="+mj-ea"/>
                <a:cs typeface="+mj-cs"/>
              </a:rPr>
              <a:t>Exploit / </a:t>
            </a:r>
            <a:r>
              <a:rPr lang="en-US" dirty="0" err="1" smtClean="0">
                <a:ea typeface="+mj-ea"/>
                <a:cs typeface="+mj-cs"/>
              </a:rPr>
              <a:t>ShellCode</a:t>
            </a:r>
            <a:endParaRPr lang="en-US" dirty="0">
              <a:ea typeface="+mj-ea"/>
              <a:cs typeface="+mj-cs"/>
            </a:endParaRPr>
          </a:p>
        </p:txBody>
      </p:sp>
      <p:sp>
        <p:nvSpPr>
          <p:cNvPr id="29697" name="Content Placeholder 1"/>
          <p:cNvSpPr>
            <a:spLocks noGrp="1"/>
          </p:cNvSpPr>
          <p:nvPr>
            <p:ph idx="1"/>
          </p:nvPr>
        </p:nvSpPr>
        <p:spPr>
          <a:xfrm>
            <a:off x="914400" y="1747838"/>
            <a:ext cx="7313613" cy="4303338"/>
          </a:xfrm>
        </p:spPr>
        <p:txBody>
          <a:bodyPr rtlCol="0">
            <a:scene3d>
              <a:camera prst="orthographicFront"/>
              <a:lightRig rig="chilly" dir="t"/>
            </a:scene3d>
            <a:sp3d extrusionH="6350">
              <a:extrusionClr>
                <a:schemeClr val="bg1"/>
              </a:extrusionClr>
            </a:sp3d>
          </a:bodyPr>
          <a:lstStyle/>
          <a:p>
            <a:pPr fontAlgn="auto">
              <a:spcAft>
                <a:spcPts val="0"/>
              </a:spcAft>
              <a:buFont typeface="Wingdings" pitchFamily="2" charset="2"/>
              <a:buChar char="l"/>
              <a:defRPr/>
            </a:pPr>
            <a:r>
              <a:rPr lang="en-US">
                <a:ea typeface="+mn-ea"/>
                <a:cs typeface="+mn-cs"/>
              </a:rPr>
              <a:t>Specifically written for:</a:t>
            </a:r>
          </a:p>
          <a:p>
            <a:pPr lvl="1" fontAlgn="auto">
              <a:spcAft>
                <a:spcPts val="0"/>
              </a:spcAft>
              <a:buFont typeface="Wingdings" pitchFamily="2" charset="2"/>
              <a:buChar char="l"/>
              <a:defRPr/>
            </a:pPr>
            <a:r>
              <a:rPr lang="en-US">
                <a:ea typeface="+mn-ea"/>
              </a:rPr>
              <a:t>A particular processor (e.g. Intel)</a:t>
            </a:r>
          </a:p>
          <a:p>
            <a:pPr lvl="1" fontAlgn="auto">
              <a:spcAft>
                <a:spcPts val="0"/>
              </a:spcAft>
              <a:buFont typeface="Wingdings" pitchFamily="2" charset="2"/>
              <a:buChar char="l"/>
              <a:defRPr/>
            </a:pPr>
            <a:r>
              <a:rPr lang="en-US">
                <a:ea typeface="+mn-ea"/>
              </a:rPr>
              <a:t>A particular Operating System (Windows XP SP3)</a:t>
            </a:r>
          </a:p>
          <a:p>
            <a:pPr lvl="1" fontAlgn="auto">
              <a:spcAft>
                <a:spcPts val="0"/>
              </a:spcAft>
              <a:buFont typeface="Wingdings" pitchFamily="2" charset="2"/>
              <a:buChar char="l"/>
              <a:defRPr/>
            </a:pPr>
            <a:r>
              <a:rPr lang="en-US">
                <a:ea typeface="+mn-ea"/>
              </a:rPr>
              <a:t>A particular Application</a:t>
            </a:r>
          </a:p>
          <a:p>
            <a:pPr lvl="1" fontAlgn="auto">
              <a:spcAft>
                <a:spcPts val="0"/>
              </a:spcAft>
              <a:buFont typeface="Wingdings" pitchFamily="2" charset="2"/>
              <a:buChar char="l"/>
              <a:defRPr/>
            </a:pPr>
            <a:r>
              <a:rPr lang="en-US">
                <a:ea typeface="+mn-ea"/>
              </a:rPr>
              <a:t>Written in Machine code</a:t>
            </a:r>
          </a:p>
          <a:p>
            <a:pPr lvl="2" fontAlgn="auto">
              <a:spcAft>
                <a:spcPts val="0"/>
              </a:spcAft>
              <a:buFont typeface="Wingdings" pitchFamily="2" charset="2"/>
              <a:buChar char="l"/>
              <a:defRPr/>
            </a:pPr>
            <a:r>
              <a:rPr lang="en-US"/>
              <a:t>Requires High level of Expertise</a:t>
            </a:r>
          </a:p>
          <a:p>
            <a:pPr lvl="2" fontAlgn="auto">
              <a:spcAft>
                <a:spcPts val="0"/>
              </a:spcAft>
              <a:buFont typeface="Wingdings" pitchFamily="2" charset="2"/>
              <a:buChar char="l"/>
              <a:defRPr/>
            </a:pPr>
            <a:r>
              <a:rPr lang="en-US"/>
              <a:t>But Not anymore….</a:t>
            </a:r>
          </a:p>
          <a:p>
            <a:pPr lvl="3" fontAlgn="auto">
              <a:spcAft>
                <a:spcPts val="0"/>
              </a:spcAft>
              <a:buFont typeface="Wingdings" pitchFamily="2" charset="2"/>
              <a:buChar char="l"/>
              <a:defRPr/>
            </a:pPr>
            <a:r>
              <a:rPr lang="en-US">
                <a:hlinkClick r:id="rId2"/>
              </a:rPr>
              <a:t>Metaspolit Project</a:t>
            </a:r>
            <a:endParaRPr lang="en-US"/>
          </a:p>
        </p:txBody>
      </p:sp>
      <p:sp>
        <p:nvSpPr>
          <p:cNvPr id="52228" name="Slide Number Placeholder 3"/>
          <p:cNvSpPr>
            <a:spLocks noGrp="1"/>
          </p:cNvSpPr>
          <p:nvPr>
            <p:ph type="sldNum" sz="quarter" idx="11"/>
          </p:nvPr>
        </p:nvSpPr>
        <p:spPr bwMode="auto">
          <a:xfrm>
            <a:off x="6553200" y="6226175"/>
            <a:ext cx="2133600" cy="277813"/>
          </a:xfrm>
          <a:noFill/>
          <a:ln>
            <a:miter lim="800000"/>
            <a:headEnd/>
            <a:tailEnd/>
          </a:ln>
        </p:spPr>
        <p:txBody>
          <a:bodyPr/>
          <a:lstStyle/>
          <a:p>
            <a:fld id="{1F2C390B-530D-1C4C-9942-36725FD72A85}" type="slidenum">
              <a:rPr lang="en-US" sz="1000">
                <a:solidFill>
                  <a:schemeClr val="tx1"/>
                </a:solidFill>
                <a:latin typeface="Lucida Sans Unicode" charset="0"/>
              </a:rPr>
              <a:pPr/>
              <a:t>66</a:t>
            </a:fld>
            <a:endParaRPr lang="en-US" sz="1000">
              <a:solidFill>
                <a:schemeClr val="tx1"/>
              </a:solidFill>
              <a:latin typeface="Lucida Sans Unicode"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228601"/>
            <a:ext cx="7313613" cy="1264024"/>
          </a:xfrm>
        </p:spPr>
        <p:txBody>
          <a:bodyPr>
            <a:normAutofit fontScale="90000"/>
            <a:sp3d extrusionH="12700">
              <a:extrusionClr>
                <a:schemeClr val="bg1"/>
              </a:extrusionClr>
            </a:sp3d>
          </a:bodyPr>
          <a:lstStyle/>
          <a:p>
            <a:pPr fontAlgn="auto">
              <a:spcAft>
                <a:spcPts val="0"/>
              </a:spcAft>
              <a:defRPr/>
            </a:pPr>
            <a:r>
              <a:rPr lang="en-US" dirty="0" smtClean="0">
                <a:ea typeface="+mj-ea"/>
                <a:cs typeface="+mj-cs"/>
              </a:rPr>
              <a:t>Defending Against Buffer Overflows</a:t>
            </a:r>
            <a:endParaRPr lang="en-US" dirty="0">
              <a:ea typeface="+mj-ea"/>
              <a:cs typeface="+mj-cs"/>
            </a:endParaRPr>
          </a:p>
        </p:txBody>
      </p:sp>
      <p:sp>
        <p:nvSpPr>
          <p:cNvPr id="30721" name="Content Placeholder 1"/>
          <p:cNvSpPr>
            <a:spLocks noGrp="1"/>
          </p:cNvSpPr>
          <p:nvPr>
            <p:ph idx="1"/>
          </p:nvPr>
        </p:nvSpPr>
        <p:spPr>
          <a:xfrm>
            <a:off x="914400" y="1747838"/>
            <a:ext cx="7313613" cy="4303338"/>
          </a:xfrm>
        </p:spPr>
        <p:txBody>
          <a:bodyPr rtlCol="0">
            <a:scene3d>
              <a:camera prst="orthographicFront"/>
              <a:lightRig rig="chilly" dir="t"/>
            </a:scene3d>
            <a:sp3d extrusionH="6350">
              <a:extrusionClr>
                <a:schemeClr val="bg1"/>
              </a:extrusionClr>
            </a:sp3d>
          </a:bodyPr>
          <a:lstStyle/>
          <a:p>
            <a:pPr fontAlgn="auto">
              <a:spcAft>
                <a:spcPts val="0"/>
              </a:spcAft>
              <a:buFont typeface="Wingdings" pitchFamily="2" charset="2"/>
              <a:buChar char="l"/>
              <a:defRPr/>
            </a:pPr>
            <a:r>
              <a:rPr lang="en-US">
                <a:ea typeface="+mn-ea"/>
                <a:cs typeface="+mn-cs"/>
              </a:rPr>
              <a:t>Compile-Time Defenses</a:t>
            </a:r>
          </a:p>
          <a:p>
            <a:pPr lvl="1" fontAlgn="auto">
              <a:spcAft>
                <a:spcPts val="0"/>
              </a:spcAft>
              <a:buFont typeface="Wingdings" pitchFamily="2" charset="2"/>
              <a:buChar char="l"/>
              <a:defRPr/>
            </a:pPr>
            <a:r>
              <a:rPr lang="en-US">
                <a:ea typeface="+mn-ea"/>
              </a:rPr>
              <a:t>Harden Program Code</a:t>
            </a:r>
          </a:p>
          <a:p>
            <a:pPr fontAlgn="auto">
              <a:spcAft>
                <a:spcPts val="0"/>
              </a:spcAft>
              <a:buFont typeface="Wingdings" pitchFamily="2" charset="2"/>
              <a:buChar char="l"/>
              <a:defRPr/>
            </a:pPr>
            <a:r>
              <a:rPr lang="en-US">
                <a:ea typeface="+mn-ea"/>
                <a:cs typeface="+mn-cs"/>
              </a:rPr>
              <a:t>Run-Time Defenses</a:t>
            </a:r>
          </a:p>
          <a:p>
            <a:pPr lvl="1" fontAlgn="auto">
              <a:spcAft>
                <a:spcPts val="0"/>
              </a:spcAft>
              <a:buFont typeface="Wingdings" pitchFamily="2" charset="2"/>
              <a:buChar char="l"/>
              <a:defRPr/>
            </a:pPr>
            <a:r>
              <a:rPr lang="en-US">
                <a:ea typeface="+mn-ea"/>
              </a:rPr>
              <a:t>Detect and Abort Buffer Overflow Attacks</a:t>
            </a:r>
          </a:p>
        </p:txBody>
      </p:sp>
      <p:sp>
        <p:nvSpPr>
          <p:cNvPr id="53252" name="Slide Number Placeholder 3"/>
          <p:cNvSpPr>
            <a:spLocks noGrp="1"/>
          </p:cNvSpPr>
          <p:nvPr>
            <p:ph type="sldNum" sz="quarter" idx="11"/>
          </p:nvPr>
        </p:nvSpPr>
        <p:spPr bwMode="auto">
          <a:xfrm>
            <a:off x="6553200" y="6226175"/>
            <a:ext cx="2133600" cy="277813"/>
          </a:xfrm>
          <a:noFill/>
          <a:ln>
            <a:miter lim="800000"/>
            <a:headEnd/>
            <a:tailEnd/>
          </a:ln>
        </p:spPr>
        <p:txBody>
          <a:bodyPr/>
          <a:lstStyle/>
          <a:p>
            <a:fld id="{7BB0D3ED-D499-4442-B960-D3765F4321BA}" type="slidenum">
              <a:rPr lang="en-US" sz="1000">
                <a:solidFill>
                  <a:schemeClr val="tx1"/>
                </a:solidFill>
                <a:latin typeface="Lucida Sans Unicode" charset="0"/>
              </a:rPr>
              <a:pPr/>
              <a:t>67</a:t>
            </a:fld>
            <a:endParaRPr lang="en-US" sz="1000">
              <a:solidFill>
                <a:schemeClr val="tx1"/>
              </a:solidFill>
              <a:latin typeface="Lucida Sans Unicode"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228601"/>
            <a:ext cx="7313613" cy="1264024"/>
          </a:xfrm>
        </p:spPr>
        <p:txBody>
          <a:bodyPr>
            <a:sp3d extrusionH="12700">
              <a:extrusionClr>
                <a:schemeClr val="bg1"/>
              </a:extrusionClr>
            </a:sp3d>
          </a:bodyPr>
          <a:lstStyle/>
          <a:p>
            <a:pPr fontAlgn="auto">
              <a:spcAft>
                <a:spcPts val="0"/>
              </a:spcAft>
              <a:defRPr/>
            </a:pPr>
            <a:r>
              <a:rPr lang="en-US" dirty="0" smtClean="0">
                <a:ea typeface="+mj-ea"/>
                <a:cs typeface="+mj-cs"/>
              </a:rPr>
              <a:t>Compile-Time Hardening</a:t>
            </a:r>
            <a:endParaRPr lang="en-US" dirty="0">
              <a:ea typeface="+mj-ea"/>
              <a:cs typeface="+mj-cs"/>
            </a:endParaRPr>
          </a:p>
        </p:txBody>
      </p:sp>
      <p:sp>
        <p:nvSpPr>
          <p:cNvPr id="31745" name="Content Placeholder 1"/>
          <p:cNvSpPr>
            <a:spLocks noGrp="1"/>
          </p:cNvSpPr>
          <p:nvPr>
            <p:ph idx="1"/>
          </p:nvPr>
        </p:nvSpPr>
        <p:spPr>
          <a:xfrm>
            <a:off x="533400" y="1747838"/>
            <a:ext cx="7694613" cy="4303338"/>
          </a:xfrm>
        </p:spPr>
        <p:txBody>
          <a:bodyPr rtlCol="0">
            <a:normAutofit lnSpcReduction="10000"/>
            <a:scene3d>
              <a:camera prst="orthographicFront"/>
              <a:lightRig rig="chilly" dir="t"/>
            </a:scene3d>
            <a:sp3d extrusionH="6350">
              <a:extrusionClr>
                <a:schemeClr val="bg1"/>
              </a:extrusionClr>
            </a:sp3d>
          </a:bodyPr>
          <a:lstStyle/>
          <a:p>
            <a:pPr fontAlgn="auto">
              <a:lnSpc>
                <a:spcPct val="90000"/>
              </a:lnSpc>
              <a:spcAft>
                <a:spcPts val="0"/>
              </a:spcAft>
              <a:buFont typeface="Wingdings" pitchFamily="2" charset="2"/>
              <a:buChar char="l"/>
              <a:defRPr/>
            </a:pPr>
            <a:r>
              <a:rPr lang="en-US" dirty="0">
                <a:ea typeface="+mn-ea"/>
                <a:cs typeface="+mn-cs"/>
              </a:rPr>
              <a:t>Choose High-Level Program Language</a:t>
            </a:r>
          </a:p>
          <a:p>
            <a:pPr lvl="1" fontAlgn="auto">
              <a:lnSpc>
                <a:spcPct val="90000"/>
              </a:lnSpc>
              <a:spcAft>
                <a:spcPts val="0"/>
              </a:spcAft>
              <a:buFont typeface="Wingdings" pitchFamily="2" charset="2"/>
              <a:buChar char="l"/>
              <a:defRPr/>
            </a:pPr>
            <a:r>
              <a:rPr lang="en-US" dirty="0">
                <a:ea typeface="+mn-ea"/>
              </a:rPr>
              <a:t>Higher level languages better address</a:t>
            </a:r>
          </a:p>
          <a:p>
            <a:pPr lvl="2" fontAlgn="auto">
              <a:lnSpc>
                <a:spcPct val="90000"/>
              </a:lnSpc>
              <a:spcAft>
                <a:spcPts val="0"/>
              </a:spcAft>
              <a:buFont typeface="Wingdings" pitchFamily="2" charset="2"/>
              <a:buChar char="l"/>
              <a:defRPr/>
            </a:pPr>
            <a:r>
              <a:rPr lang="en-US" dirty="0"/>
              <a:t>Data Types (text </a:t>
            </a:r>
            <a:r>
              <a:rPr lang="en-US" dirty="0" smtClean="0"/>
              <a:t>is </a:t>
            </a:r>
            <a:r>
              <a:rPr lang="en-US" dirty="0"/>
              <a:t>text, integer </a:t>
            </a:r>
            <a:r>
              <a:rPr lang="en-US" dirty="0" smtClean="0"/>
              <a:t>is </a:t>
            </a:r>
            <a:r>
              <a:rPr lang="en-US" dirty="0"/>
              <a:t>integer)</a:t>
            </a:r>
          </a:p>
          <a:p>
            <a:pPr lvl="2" fontAlgn="auto">
              <a:lnSpc>
                <a:spcPct val="90000"/>
              </a:lnSpc>
              <a:spcAft>
                <a:spcPts val="0"/>
              </a:spcAft>
              <a:buFont typeface="Wingdings" pitchFamily="2" charset="2"/>
              <a:buChar char="l"/>
              <a:defRPr/>
            </a:pPr>
            <a:r>
              <a:rPr lang="en-US" dirty="0"/>
              <a:t>Better controls over data type manipulations</a:t>
            </a:r>
          </a:p>
          <a:p>
            <a:pPr lvl="2" fontAlgn="auto">
              <a:lnSpc>
                <a:spcPct val="90000"/>
              </a:lnSpc>
              <a:spcAft>
                <a:spcPts val="0"/>
              </a:spcAft>
              <a:buFont typeface="Wingdings" pitchFamily="2" charset="2"/>
              <a:buChar char="l"/>
              <a:defRPr/>
            </a:pPr>
            <a:r>
              <a:rPr lang="en-US" dirty="0"/>
              <a:t>Perform range checks</a:t>
            </a:r>
          </a:p>
          <a:p>
            <a:pPr lvl="1" fontAlgn="auto">
              <a:lnSpc>
                <a:spcPct val="90000"/>
              </a:lnSpc>
              <a:spcAft>
                <a:spcPts val="0"/>
              </a:spcAft>
              <a:buFont typeface="Wingdings" pitchFamily="2" charset="2"/>
              <a:buChar char="l"/>
              <a:defRPr/>
            </a:pPr>
            <a:r>
              <a:rPr lang="en-US" dirty="0">
                <a:ea typeface="+mn-ea"/>
              </a:rPr>
              <a:t>Downside Cost</a:t>
            </a:r>
          </a:p>
          <a:p>
            <a:pPr lvl="2" fontAlgn="auto">
              <a:lnSpc>
                <a:spcPct val="90000"/>
              </a:lnSpc>
              <a:spcAft>
                <a:spcPts val="0"/>
              </a:spcAft>
              <a:buFont typeface="Wingdings" pitchFamily="2" charset="2"/>
              <a:buChar char="l"/>
              <a:defRPr/>
            </a:pPr>
            <a:r>
              <a:rPr lang="en-US" dirty="0"/>
              <a:t>Further away from underlying machine language</a:t>
            </a:r>
          </a:p>
          <a:p>
            <a:pPr lvl="2" fontAlgn="auto">
              <a:lnSpc>
                <a:spcPct val="90000"/>
              </a:lnSpc>
              <a:spcAft>
                <a:spcPts val="0"/>
              </a:spcAft>
              <a:buFont typeface="Wingdings" pitchFamily="2" charset="2"/>
              <a:buChar char="l"/>
              <a:defRPr/>
            </a:pPr>
            <a:r>
              <a:rPr lang="en-US" dirty="0"/>
              <a:t>May not be able to access certain instructions and hardware resources may be lost</a:t>
            </a:r>
          </a:p>
          <a:p>
            <a:pPr lvl="2" fontAlgn="auto">
              <a:lnSpc>
                <a:spcPct val="90000"/>
              </a:lnSpc>
              <a:spcAft>
                <a:spcPts val="0"/>
              </a:spcAft>
              <a:buFont typeface="Wingdings" pitchFamily="2" charset="2"/>
              <a:buChar char="l"/>
              <a:defRPr/>
            </a:pPr>
            <a:r>
              <a:rPr lang="en-US" dirty="0"/>
              <a:t>May not be possible to use these languages for</a:t>
            </a:r>
          </a:p>
          <a:p>
            <a:pPr lvl="3" fontAlgn="auto">
              <a:lnSpc>
                <a:spcPct val="90000"/>
              </a:lnSpc>
              <a:spcAft>
                <a:spcPts val="0"/>
              </a:spcAft>
              <a:buFont typeface="Wingdings" pitchFamily="2" charset="2"/>
              <a:buChar char="l"/>
              <a:defRPr/>
            </a:pPr>
            <a:r>
              <a:rPr lang="en-US" dirty="0"/>
              <a:t>Device Drivers</a:t>
            </a:r>
          </a:p>
        </p:txBody>
      </p:sp>
      <p:sp>
        <p:nvSpPr>
          <p:cNvPr id="54276" name="Slide Number Placeholder 3"/>
          <p:cNvSpPr>
            <a:spLocks noGrp="1"/>
          </p:cNvSpPr>
          <p:nvPr>
            <p:ph type="sldNum" sz="quarter" idx="11"/>
          </p:nvPr>
        </p:nvSpPr>
        <p:spPr bwMode="auto">
          <a:xfrm>
            <a:off x="6553200" y="6226175"/>
            <a:ext cx="2133600" cy="277813"/>
          </a:xfrm>
          <a:noFill/>
          <a:ln>
            <a:miter lim="800000"/>
            <a:headEnd/>
            <a:tailEnd/>
          </a:ln>
        </p:spPr>
        <p:txBody>
          <a:bodyPr/>
          <a:lstStyle/>
          <a:p>
            <a:fld id="{146F3B9B-C9B7-8F42-B456-9EDB34CF5FFD}" type="slidenum">
              <a:rPr lang="en-US" sz="1000">
                <a:solidFill>
                  <a:schemeClr val="tx1"/>
                </a:solidFill>
                <a:latin typeface="Lucida Sans Unicode" charset="0"/>
              </a:rPr>
              <a:pPr/>
              <a:t>68</a:t>
            </a:fld>
            <a:endParaRPr lang="en-US" sz="1000">
              <a:solidFill>
                <a:schemeClr val="tx1"/>
              </a:solidFill>
              <a:latin typeface="Lucida Sans Unicode"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228601"/>
            <a:ext cx="7313613" cy="1264024"/>
          </a:xfrm>
        </p:spPr>
        <p:txBody>
          <a:bodyPr>
            <a:sp3d extrusionH="12700">
              <a:extrusionClr>
                <a:schemeClr val="bg1"/>
              </a:extrusionClr>
            </a:sp3d>
          </a:bodyPr>
          <a:lstStyle/>
          <a:p>
            <a:pPr fontAlgn="auto">
              <a:spcAft>
                <a:spcPts val="0"/>
              </a:spcAft>
              <a:defRPr/>
            </a:pPr>
            <a:r>
              <a:rPr lang="en-US" dirty="0" smtClean="0">
                <a:ea typeface="+mj-ea"/>
                <a:cs typeface="+mj-cs"/>
              </a:rPr>
              <a:t>Compile-Time Hardening</a:t>
            </a:r>
            <a:endParaRPr lang="en-US" dirty="0">
              <a:ea typeface="+mj-ea"/>
              <a:cs typeface="+mj-cs"/>
            </a:endParaRPr>
          </a:p>
        </p:txBody>
      </p:sp>
      <p:sp>
        <p:nvSpPr>
          <p:cNvPr id="32769" name="Content Placeholder 1"/>
          <p:cNvSpPr>
            <a:spLocks noGrp="1"/>
          </p:cNvSpPr>
          <p:nvPr>
            <p:ph idx="1"/>
          </p:nvPr>
        </p:nvSpPr>
        <p:spPr>
          <a:xfrm>
            <a:off x="914400" y="1747838"/>
            <a:ext cx="7313613" cy="4303338"/>
          </a:xfrm>
        </p:spPr>
        <p:txBody>
          <a:bodyPr rtlCol="0">
            <a:scene3d>
              <a:camera prst="orthographicFront"/>
              <a:lightRig rig="chilly" dir="t"/>
            </a:scene3d>
            <a:sp3d extrusionH="6350">
              <a:extrusionClr>
                <a:schemeClr val="bg1"/>
              </a:extrusionClr>
            </a:sp3d>
          </a:bodyPr>
          <a:lstStyle/>
          <a:p>
            <a:pPr fontAlgn="auto">
              <a:spcAft>
                <a:spcPts val="0"/>
              </a:spcAft>
              <a:buFont typeface="Wingdings" pitchFamily="2" charset="2"/>
              <a:buChar char="l"/>
              <a:defRPr/>
            </a:pPr>
            <a:r>
              <a:rPr lang="en-US" dirty="0">
                <a:ea typeface="+mn-ea"/>
                <a:cs typeface="+mn-cs"/>
              </a:rPr>
              <a:t>Safe Coding Techniques</a:t>
            </a:r>
          </a:p>
          <a:p>
            <a:pPr lvl="1" fontAlgn="auto">
              <a:spcAft>
                <a:spcPts val="0"/>
              </a:spcAft>
              <a:buFont typeface="Wingdings" pitchFamily="2" charset="2"/>
              <a:buChar char="l"/>
              <a:defRPr/>
            </a:pPr>
            <a:r>
              <a:rPr lang="en-US" dirty="0">
                <a:ea typeface="+mn-ea"/>
              </a:rPr>
              <a:t>Programmers need to inspect code for Security</a:t>
            </a:r>
            <a:endParaRPr lang="en-US" dirty="0" smtClean="0">
              <a:ea typeface="+mn-ea"/>
            </a:endParaRPr>
          </a:p>
          <a:p>
            <a:pPr lvl="1" fontAlgn="auto">
              <a:spcAft>
                <a:spcPts val="0"/>
              </a:spcAft>
              <a:buFont typeface="Wingdings" pitchFamily="2" charset="2"/>
              <a:buChar char="l"/>
              <a:defRPr/>
            </a:pPr>
            <a:r>
              <a:rPr lang="en-US" dirty="0" smtClean="0">
                <a:ea typeface="+mn-ea"/>
              </a:rPr>
              <a:t>Coding </a:t>
            </a:r>
            <a:r>
              <a:rPr lang="en-US" dirty="0">
                <a:ea typeface="+mn-ea"/>
              </a:rPr>
              <a:t>for Graceful Failure</a:t>
            </a:r>
          </a:p>
          <a:p>
            <a:pPr lvl="1" fontAlgn="auto">
              <a:spcAft>
                <a:spcPts val="0"/>
              </a:spcAft>
              <a:buFont typeface="Wingdings" pitchFamily="2" charset="2"/>
              <a:buChar char="l"/>
              <a:defRPr/>
            </a:pPr>
            <a:r>
              <a:rPr lang="en-US" b="1" dirty="0">
                <a:solidFill>
                  <a:srgbClr val="FF0000"/>
                </a:solidFill>
                <a:ea typeface="+mn-ea"/>
              </a:rPr>
              <a:t>Any Code written to a buffer must FIRST check to ensure sufficient space is available</a:t>
            </a:r>
          </a:p>
        </p:txBody>
      </p:sp>
      <p:sp>
        <p:nvSpPr>
          <p:cNvPr id="55300" name="Slide Number Placeholder 3"/>
          <p:cNvSpPr>
            <a:spLocks noGrp="1"/>
          </p:cNvSpPr>
          <p:nvPr>
            <p:ph type="sldNum" sz="quarter" idx="11"/>
          </p:nvPr>
        </p:nvSpPr>
        <p:spPr bwMode="auto">
          <a:xfrm>
            <a:off x="6553200" y="6226175"/>
            <a:ext cx="2133600" cy="277813"/>
          </a:xfrm>
          <a:noFill/>
          <a:ln>
            <a:miter lim="800000"/>
            <a:headEnd/>
            <a:tailEnd/>
          </a:ln>
        </p:spPr>
        <p:txBody>
          <a:bodyPr/>
          <a:lstStyle/>
          <a:p>
            <a:fld id="{10366BF6-D1AE-6D45-9607-662F4428C6D4}" type="slidenum">
              <a:rPr lang="en-US" sz="1000">
                <a:solidFill>
                  <a:schemeClr val="tx1"/>
                </a:solidFill>
                <a:latin typeface="Lucida Sans Unicode" charset="0"/>
              </a:rPr>
              <a:pPr/>
              <a:t>69</a:t>
            </a:fld>
            <a:endParaRPr lang="en-US" sz="1000">
              <a:solidFill>
                <a:schemeClr val="tx1"/>
              </a:solidFill>
              <a:latin typeface="Lucida Sans Unicode"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1"/>
          <p:cNvSpPr>
            <a:spLocks noGrp="1"/>
          </p:cNvSpPr>
          <p:nvPr>
            <p:ph idx="1"/>
          </p:nvPr>
        </p:nvSpPr>
        <p:spPr/>
        <p:txBody>
          <a:bodyPr/>
          <a:lstStyle/>
          <a:p>
            <a:pPr eaLnBrk="1">
              <a:buFont typeface="Wingdings" charset="2"/>
              <a:buChar char="§"/>
            </a:pPr>
            <a:r>
              <a:rPr lang="en-US"/>
              <a:t>Encrypt data if appropriate</a:t>
            </a:r>
          </a:p>
          <a:p>
            <a:pPr eaLnBrk="1">
              <a:buFont typeface="Wingdings" charset="2"/>
              <a:buChar char="§"/>
            </a:pPr>
            <a:r>
              <a:rPr lang="en-US"/>
              <a:t>Add a host firewall</a:t>
            </a:r>
          </a:p>
          <a:p>
            <a:pPr eaLnBrk="1">
              <a:buFont typeface="Wingdings" charset="2"/>
              <a:buChar char="§"/>
            </a:pPr>
            <a:r>
              <a:rPr lang="en-US"/>
              <a:t>Read operating system log files regularly for suspicious activity</a:t>
            </a:r>
          </a:p>
          <a:p>
            <a:pPr eaLnBrk="1">
              <a:buFont typeface="Wingdings" charset="2"/>
              <a:buChar char="§"/>
            </a:pPr>
            <a:r>
              <a:rPr lang="en-US"/>
              <a:t>Run vulnerability tests frequently</a:t>
            </a:r>
          </a:p>
          <a:p>
            <a:pPr eaLnBrk="1" hangingPunct="1"/>
            <a:endParaRPr lang="en-US"/>
          </a:p>
        </p:txBody>
      </p:sp>
      <p:sp>
        <p:nvSpPr>
          <p:cNvPr id="36867" name="Slide Number Placeholder 3"/>
          <p:cNvSpPr>
            <a:spLocks noGrp="1"/>
          </p:cNvSpPr>
          <p:nvPr>
            <p:ph type="sldNum" sz="quarter" idx="11"/>
          </p:nvPr>
        </p:nvSpPr>
        <p:spPr bwMode="auto">
          <a:noFill/>
          <a:ln>
            <a:miter lim="800000"/>
            <a:headEnd/>
            <a:tailEnd/>
          </a:ln>
        </p:spPr>
        <p:txBody>
          <a:bodyPr/>
          <a:lstStyle/>
          <a:p>
            <a:fld id="{F8293B64-0E22-5B41-BFFC-B41AF0351126}" type="slidenum">
              <a:rPr lang="en-US">
                <a:latin typeface="Lucida Sans Unicode" charset="0"/>
              </a:rPr>
              <a:pPr/>
              <a:t>7</a:t>
            </a:fld>
            <a:endParaRPr lang="en-US">
              <a:latin typeface="Lucida Sans Unicode" charset="0"/>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Elements of Host Hardening</a:t>
            </a:r>
            <a:endParaRPr lang="en-US" dirty="0">
              <a:ea typeface="+mj-ea"/>
              <a:cs typeface="+mj-cs"/>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228601"/>
            <a:ext cx="7313613" cy="1264024"/>
          </a:xfrm>
        </p:spPr>
        <p:txBody>
          <a:bodyPr>
            <a:sp3d extrusionH="12700">
              <a:extrusionClr>
                <a:schemeClr val="bg1"/>
              </a:extrusionClr>
            </a:sp3d>
          </a:bodyPr>
          <a:lstStyle/>
          <a:p>
            <a:pPr fontAlgn="auto">
              <a:spcAft>
                <a:spcPts val="0"/>
              </a:spcAft>
              <a:defRPr/>
            </a:pPr>
            <a:r>
              <a:rPr lang="en-US" dirty="0" smtClean="0">
                <a:ea typeface="+mj-ea"/>
                <a:cs typeface="+mj-cs"/>
              </a:rPr>
              <a:t>Compile-Time Hardening</a:t>
            </a:r>
            <a:endParaRPr lang="en-US" dirty="0">
              <a:ea typeface="+mj-ea"/>
              <a:cs typeface="+mj-cs"/>
            </a:endParaRPr>
          </a:p>
        </p:txBody>
      </p:sp>
      <p:sp>
        <p:nvSpPr>
          <p:cNvPr id="33793" name="Content Placeholder 1"/>
          <p:cNvSpPr>
            <a:spLocks noGrp="1"/>
          </p:cNvSpPr>
          <p:nvPr>
            <p:ph idx="1"/>
          </p:nvPr>
        </p:nvSpPr>
        <p:spPr>
          <a:xfrm>
            <a:off x="533400" y="1747838"/>
            <a:ext cx="7694613" cy="4303338"/>
          </a:xfrm>
        </p:spPr>
        <p:txBody>
          <a:bodyPr rtlCol="0">
            <a:normAutofit/>
            <a:scene3d>
              <a:camera prst="orthographicFront"/>
              <a:lightRig rig="chilly" dir="t"/>
            </a:scene3d>
            <a:sp3d extrusionH="6350">
              <a:extrusionClr>
                <a:schemeClr val="bg1"/>
              </a:extrusionClr>
            </a:sp3d>
          </a:bodyPr>
          <a:lstStyle/>
          <a:p>
            <a:pPr fontAlgn="auto">
              <a:lnSpc>
                <a:spcPct val="90000"/>
              </a:lnSpc>
              <a:spcAft>
                <a:spcPts val="0"/>
              </a:spcAft>
              <a:buFont typeface="Wingdings" pitchFamily="2" charset="2"/>
              <a:buChar char="l"/>
              <a:defRPr/>
            </a:pPr>
            <a:r>
              <a:rPr lang="en-US" sz="2500" dirty="0">
                <a:ea typeface="+mn-ea"/>
                <a:cs typeface="+mn-cs"/>
              </a:rPr>
              <a:t>Stack Protection</a:t>
            </a:r>
          </a:p>
          <a:p>
            <a:pPr lvl="1" fontAlgn="auto">
              <a:lnSpc>
                <a:spcPct val="90000"/>
              </a:lnSpc>
              <a:spcAft>
                <a:spcPts val="0"/>
              </a:spcAft>
              <a:buFont typeface="Wingdings" pitchFamily="2" charset="2"/>
              <a:buChar char="l"/>
              <a:defRPr/>
            </a:pPr>
            <a:r>
              <a:rPr lang="en-US" sz="2100" dirty="0">
                <a:ea typeface="+mn-ea"/>
              </a:rPr>
              <a:t>Program Entry and Exit code checks for evidence of corruption</a:t>
            </a:r>
          </a:p>
          <a:p>
            <a:pPr lvl="1" fontAlgn="auto">
              <a:lnSpc>
                <a:spcPct val="90000"/>
              </a:lnSpc>
              <a:spcAft>
                <a:spcPts val="0"/>
              </a:spcAft>
              <a:buFont typeface="Wingdings" pitchFamily="2" charset="2"/>
              <a:buChar char="l"/>
              <a:defRPr/>
            </a:pPr>
            <a:r>
              <a:rPr lang="en-US" sz="2100" dirty="0">
                <a:ea typeface="+mn-ea"/>
              </a:rPr>
              <a:t>If found program is aborted</a:t>
            </a:r>
          </a:p>
          <a:p>
            <a:pPr lvl="1" fontAlgn="auto">
              <a:lnSpc>
                <a:spcPct val="90000"/>
              </a:lnSpc>
              <a:spcAft>
                <a:spcPts val="0"/>
              </a:spcAft>
              <a:buFont typeface="Wingdings" pitchFamily="2" charset="2"/>
              <a:buChar char="l"/>
              <a:defRPr/>
            </a:pPr>
            <a:r>
              <a:rPr lang="en-US" sz="2100" dirty="0">
                <a:ea typeface="+mn-ea"/>
              </a:rPr>
              <a:t>Example:</a:t>
            </a:r>
          </a:p>
          <a:p>
            <a:pPr lvl="2" fontAlgn="auto">
              <a:lnSpc>
                <a:spcPct val="90000"/>
              </a:lnSpc>
              <a:spcAft>
                <a:spcPts val="0"/>
              </a:spcAft>
              <a:buFont typeface="Wingdings" pitchFamily="2" charset="2"/>
              <a:buChar char="l"/>
              <a:defRPr/>
            </a:pPr>
            <a:r>
              <a:rPr lang="en-US" sz="2200" dirty="0" err="1"/>
              <a:t>Stackgaurd</a:t>
            </a:r>
            <a:endParaRPr lang="en-US" sz="2200" dirty="0"/>
          </a:p>
          <a:p>
            <a:pPr lvl="2" fontAlgn="auto">
              <a:lnSpc>
                <a:spcPct val="90000"/>
              </a:lnSpc>
              <a:spcAft>
                <a:spcPts val="0"/>
              </a:spcAft>
              <a:buFont typeface="Wingdings" pitchFamily="2" charset="2"/>
              <a:buChar char="l"/>
              <a:defRPr/>
            </a:pPr>
            <a:r>
              <a:rPr lang="en-US" sz="2200" dirty="0"/>
              <a:t>Uses a </a:t>
            </a:r>
            <a:r>
              <a:rPr lang="ja-JP" altLang="en-US" sz="2200" dirty="0"/>
              <a:t>“</a:t>
            </a:r>
            <a:r>
              <a:rPr lang="en-US" altLang="ja-JP" sz="2200" dirty="0"/>
              <a:t>Canary</a:t>
            </a:r>
            <a:r>
              <a:rPr lang="ja-JP" altLang="en-US" sz="2200" dirty="0"/>
              <a:t>”</a:t>
            </a:r>
            <a:r>
              <a:rPr lang="en-US" altLang="ja-JP" sz="2200" dirty="0"/>
              <a:t> value which is inserted in memory right below the return address</a:t>
            </a:r>
          </a:p>
          <a:p>
            <a:pPr lvl="2" fontAlgn="auto">
              <a:lnSpc>
                <a:spcPct val="90000"/>
              </a:lnSpc>
              <a:spcAft>
                <a:spcPts val="0"/>
              </a:spcAft>
              <a:buFont typeface="Wingdings" pitchFamily="2" charset="2"/>
              <a:buChar char="l"/>
              <a:defRPr/>
            </a:pPr>
            <a:r>
              <a:rPr lang="en-US" sz="2200" dirty="0"/>
              <a:t>This value is known</a:t>
            </a:r>
          </a:p>
          <a:p>
            <a:pPr lvl="2" fontAlgn="auto">
              <a:lnSpc>
                <a:spcPct val="90000"/>
              </a:lnSpc>
              <a:spcAft>
                <a:spcPts val="0"/>
              </a:spcAft>
              <a:buFont typeface="Wingdings" pitchFamily="2" charset="2"/>
              <a:buChar char="l"/>
              <a:defRPr/>
            </a:pPr>
            <a:r>
              <a:rPr lang="en-US" sz="2200" dirty="0"/>
              <a:t>A check of this value at the known memory location before using a return address can determine if overflow changes occurred</a:t>
            </a:r>
          </a:p>
        </p:txBody>
      </p:sp>
      <p:sp>
        <p:nvSpPr>
          <p:cNvPr id="56324" name="Slide Number Placeholder 3"/>
          <p:cNvSpPr>
            <a:spLocks noGrp="1"/>
          </p:cNvSpPr>
          <p:nvPr>
            <p:ph type="sldNum" sz="quarter" idx="11"/>
          </p:nvPr>
        </p:nvSpPr>
        <p:spPr bwMode="auto">
          <a:xfrm>
            <a:off x="6553200" y="6226175"/>
            <a:ext cx="2133600" cy="277813"/>
          </a:xfrm>
          <a:noFill/>
          <a:ln>
            <a:miter lim="800000"/>
            <a:headEnd/>
            <a:tailEnd/>
          </a:ln>
        </p:spPr>
        <p:txBody>
          <a:bodyPr/>
          <a:lstStyle/>
          <a:p>
            <a:fld id="{52FC98BF-6FDD-C342-BB49-899FCF4CA761}" type="slidenum">
              <a:rPr lang="en-US" sz="1000">
                <a:solidFill>
                  <a:schemeClr val="tx1"/>
                </a:solidFill>
                <a:latin typeface="Lucida Sans Unicode" charset="0"/>
              </a:rPr>
              <a:pPr/>
              <a:t>70</a:t>
            </a:fld>
            <a:endParaRPr lang="en-US" sz="1000">
              <a:solidFill>
                <a:schemeClr val="tx1"/>
              </a:solidFill>
              <a:latin typeface="Lucida Sans Unicode"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228601"/>
            <a:ext cx="7313613" cy="1264024"/>
          </a:xfrm>
        </p:spPr>
        <p:txBody>
          <a:bodyPr>
            <a:sp3d extrusionH="12700">
              <a:extrusionClr>
                <a:schemeClr val="bg1"/>
              </a:extrusionClr>
            </a:sp3d>
          </a:bodyPr>
          <a:lstStyle/>
          <a:p>
            <a:pPr fontAlgn="auto">
              <a:spcAft>
                <a:spcPts val="0"/>
              </a:spcAft>
              <a:defRPr/>
            </a:pPr>
            <a:r>
              <a:rPr lang="en-US" dirty="0" smtClean="0">
                <a:ea typeface="+mj-ea"/>
                <a:cs typeface="+mj-cs"/>
              </a:rPr>
              <a:t>Compile-Time Hardening</a:t>
            </a:r>
            <a:endParaRPr lang="en-US" dirty="0">
              <a:ea typeface="+mj-ea"/>
              <a:cs typeface="+mj-cs"/>
            </a:endParaRPr>
          </a:p>
        </p:txBody>
      </p:sp>
      <p:sp>
        <p:nvSpPr>
          <p:cNvPr id="34817" name="Content Placeholder 1"/>
          <p:cNvSpPr>
            <a:spLocks noGrp="1"/>
          </p:cNvSpPr>
          <p:nvPr>
            <p:ph idx="1"/>
          </p:nvPr>
        </p:nvSpPr>
        <p:spPr>
          <a:xfrm>
            <a:off x="914400" y="1747838"/>
            <a:ext cx="7313613" cy="4303338"/>
          </a:xfrm>
        </p:spPr>
        <p:txBody>
          <a:bodyPr rtlCol="0">
            <a:scene3d>
              <a:camera prst="orthographicFront"/>
              <a:lightRig rig="chilly" dir="t"/>
            </a:scene3d>
            <a:sp3d extrusionH="6350">
              <a:extrusionClr>
                <a:schemeClr val="bg1"/>
              </a:extrusionClr>
            </a:sp3d>
          </a:bodyPr>
          <a:lstStyle/>
          <a:p>
            <a:pPr fontAlgn="auto">
              <a:spcAft>
                <a:spcPts val="0"/>
              </a:spcAft>
              <a:buFont typeface="Wingdings" pitchFamily="2" charset="2"/>
              <a:buChar char="l"/>
              <a:defRPr/>
            </a:pPr>
            <a:r>
              <a:rPr lang="en-US">
                <a:ea typeface="+mn-ea"/>
                <a:cs typeface="+mn-cs"/>
              </a:rPr>
              <a:t>Stack Protection</a:t>
            </a:r>
          </a:p>
          <a:p>
            <a:pPr lvl="1" fontAlgn="auto">
              <a:spcAft>
                <a:spcPts val="0"/>
              </a:spcAft>
              <a:buFont typeface="Wingdings" pitchFamily="2" charset="2"/>
              <a:buChar char="l"/>
              <a:defRPr/>
            </a:pPr>
            <a:r>
              <a:rPr lang="en-US">
                <a:ea typeface="+mn-ea"/>
              </a:rPr>
              <a:t>Stackshield and Return Address Defender (RAD)</a:t>
            </a:r>
          </a:p>
          <a:p>
            <a:pPr lvl="1" fontAlgn="auto">
              <a:spcAft>
                <a:spcPts val="0"/>
              </a:spcAft>
              <a:buFont typeface="Wingdings" pitchFamily="2" charset="2"/>
              <a:buChar char="l"/>
              <a:defRPr/>
            </a:pPr>
            <a:r>
              <a:rPr lang="en-US">
                <a:ea typeface="+mn-ea"/>
              </a:rPr>
              <a:t>When new function is called, return address is copied to a safe area of memory</a:t>
            </a:r>
          </a:p>
          <a:p>
            <a:pPr lvl="1" fontAlgn="auto">
              <a:spcAft>
                <a:spcPts val="0"/>
              </a:spcAft>
              <a:buFont typeface="Wingdings" pitchFamily="2" charset="2"/>
              <a:buChar char="l"/>
              <a:defRPr/>
            </a:pPr>
            <a:r>
              <a:rPr lang="en-US">
                <a:ea typeface="+mn-ea"/>
              </a:rPr>
              <a:t>When function is finished, the Return Address in stack is compared against address in safe memory</a:t>
            </a:r>
          </a:p>
          <a:p>
            <a:pPr lvl="1" fontAlgn="auto">
              <a:spcAft>
                <a:spcPts val="0"/>
              </a:spcAft>
              <a:buFont typeface="Wingdings" pitchFamily="2" charset="2"/>
              <a:buChar char="l"/>
              <a:defRPr/>
            </a:pPr>
            <a:endParaRPr lang="en-US">
              <a:ea typeface="+mn-ea"/>
            </a:endParaRPr>
          </a:p>
        </p:txBody>
      </p:sp>
      <p:sp>
        <p:nvSpPr>
          <p:cNvPr id="57348" name="Slide Number Placeholder 3"/>
          <p:cNvSpPr>
            <a:spLocks noGrp="1"/>
          </p:cNvSpPr>
          <p:nvPr>
            <p:ph type="sldNum" sz="quarter" idx="11"/>
          </p:nvPr>
        </p:nvSpPr>
        <p:spPr bwMode="auto">
          <a:xfrm>
            <a:off x="6553200" y="6226175"/>
            <a:ext cx="2133600" cy="277813"/>
          </a:xfrm>
          <a:noFill/>
          <a:ln>
            <a:miter lim="800000"/>
            <a:headEnd/>
            <a:tailEnd/>
          </a:ln>
        </p:spPr>
        <p:txBody>
          <a:bodyPr/>
          <a:lstStyle/>
          <a:p>
            <a:fld id="{D1BFE775-0352-3949-A592-1FAFFFC7743D}" type="slidenum">
              <a:rPr lang="en-US" sz="1000">
                <a:solidFill>
                  <a:schemeClr val="tx1"/>
                </a:solidFill>
                <a:latin typeface="Lucida Sans Unicode" charset="0"/>
              </a:rPr>
              <a:pPr/>
              <a:t>71</a:t>
            </a:fld>
            <a:endParaRPr lang="en-US" sz="1000">
              <a:solidFill>
                <a:schemeClr val="tx1"/>
              </a:solidFill>
              <a:latin typeface="Lucida Sans Unicode"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228601"/>
            <a:ext cx="7313613" cy="1264024"/>
          </a:xfrm>
        </p:spPr>
        <p:txBody>
          <a:bodyPr>
            <a:sp3d extrusionH="12700">
              <a:extrusionClr>
                <a:schemeClr val="bg1"/>
              </a:extrusionClr>
            </a:sp3d>
          </a:bodyPr>
          <a:lstStyle/>
          <a:p>
            <a:pPr fontAlgn="auto">
              <a:spcAft>
                <a:spcPts val="0"/>
              </a:spcAft>
              <a:defRPr/>
            </a:pPr>
            <a:r>
              <a:rPr lang="en-US" dirty="0" smtClean="0">
                <a:ea typeface="+mj-ea"/>
                <a:cs typeface="+mj-cs"/>
              </a:rPr>
              <a:t>Run-Time Defenses</a:t>
            </a:r>
            <a:endParaRPr lang="en-US" dirty="0">
              <a:ea typeface="+mj-ea"/>
              <a:cs typeface="+mj-cs"/>
            </a:endParaRPr>
          </a:p>
        </p:txBody>
      </p:sp>
      <p:sp>
        <p:nvSpPr>
          <p:cNvPr id="35841" name="Content Placeholder 1"/>
          <p:cNvSpPr>
            <a:spLocks noGrp="1"/>
          </p:cNvSpPr>
          <p:nvPr>
            <p:ph idx="1"/>
          </p:nvPr>
        </p:nvSpPr>
        <p:spPr>
          <a:xfrm>
            <a:off x="533400" y="1747838"/>
            <a:ext cx="8153400" cy="4303338"/>
          </a:xfrm>
        </p:spPr>
        <p:txBody>
          <a:bodyPr rtlCol="0">
            <a:normAutofit/>
            <a:scene3d>
              <a:camera prst="orthographicFront"/>
              <a:lightRig rig="chilly" dir="t"/>
            </a:scene3d>
            <a:sp3d extrusionH="6350">
              <a:extrusionClr>
                <a:schemeClr val="bg1"/>
              </a:extrusionClr>
            </a:sp3d>
          </a:bodyPr>
          <a:lstStyle/>
          <a:p>
            <a:pPr fontAlgn="auto">
              <a:lnSpc>
                <a:spcPct val="80000"/>
              </a:lnSpc>
              <a:spcAft>
                <a:spcPts val="0"/>
              </a:spcAft>
              <a:buFont typeface="Wingdings" pitchFamily="2" charset="2"/>
              <a:buChar char="l"/>
              <a:defRPr/>
            </a:pPr>
            <a:r>
              <a:rPr lang="en-US" sz="2500" dirty="0">
                <a:ea typeface="+mn-ea"/>
                <a:cs typeface="+mn-cs"/>
              </a:rPr>
              <a:t>Executable Address Space Protection</a:t>
            </a:r>
          </a:p>
          <a:p>
            <a:pPr lvl="1" fontAlgn="auto">
              <a:lnSpc>
                <a:spcPct val="80000"/>
              </a:lnSpc>
              <a:spcAft>
                <a:spcPts val="0"/>
              </a:spcAft>
              <a:buFont typeface="Wingdings" pitchFamily="2" charset="2"/>
              <a:buChar char="l"/>
              <a:defRPr/>
            </a:pPr>
            <a:r>
              <a:rPr lang="en-US" sz="2100" dirty="0">
                <a:ea typeface="+mn-ea"/>
              </a:rPr>
              <a:t>Do Not allow executable code (applications) to run from the buffer</a:t>
            </a:r>
          </a:p>
          <a:p>
            <a:pPr fontAlgn="auto">
              <a:lnSpc>
                <a:spcPct val="80000"/>
              </a:lnSpc>
              <a:spcAft>
                <a:spcPts val="0"/>
              </a:spcAft>
              <a:buFont typeface="Wingdings" pitchFamily="2" charset="2"/>
              <a:buChar char="l"/>
              <a:defRPr/>
            </a:pPr>
            <a:r>
              <a:rPr lang="en-US" sz="2500" dirty="0">
                <a:ea typeface="+mn-ea"/>
                <a:cs typeface="+mn-cs"/>
              </a:rPr>
              <a:t>Address Space Randomization</a:t>
            </a:r>
          </a:p>
          <a:p>
            <a:pPr lvl="1" fontAlgn="auto">
              <a:lnSpc>
                <a:spcPct val="80000"/>
              </a:lnSpc>
              <a:spcAft>
                <a:spcPts val="0"/>
              </a:spcAft>
              <a:buFont typeface="Wingdings" pitchFamily="2" charset="2"/>
              <a:buChar char="l"/>
              <a:defRPr/>
            </a:pPr>
            <a:r>
              <a:rPr lang="en-US" sz="2100" dirty="0">
                <a:ea typeface="+mn-ea"/>
              </a:rPr>
              <a:t>Change location of buffer in memory randomly for each process being run.</a:t>
            </a:r>
          </a:p>
          <a:p>
            <a:pPr fontAlgn="auto">
              <a:lnSpc>
                <a:spcPct val="80000"/>
              </a:lnSpc>
              <a:spcAft>
                <a:spcPts val="0"/>
              </a:spcAft>
              <a:buFont typeface="Wingdings" pitchFamily="2" charset="2"/>
              <a:buChar char="l"/>
              <a:defRPr/>
            </a:pPr>
            <a:r>
              <a:rPr lang="en-US" sz="2500" dirty="0">
                <a:ea typeface="+mn-ea"/>
                <a:cs typeface="+mn-cs"/>
              </a:rPr>
              <a:t>Guard Pages</a:t>
            </a:r>
          </a:p>
          <a:p>
            <a:pPr lvl="1" fontAlgn="auto">
              <a:lnSpc>
                <a:spcPct val="80000"/>
              </a:lnSpc>
              <a:spcAft>
                <a:spcPts val="0"/>
              </a:spcAft>
              <a:buFont typeface="Wingdings" pitchFamily="2" charset="2"/>
              <a:buChar char="l"/>
              <a:defRPr/>
            </a:pPr>
            <a:r>
              <a:rPr lang="en-US" sz="2100" dirty="0">
                <a:ea typeface="+mn-ea"/>
              </a:rPr>
              <a:t>Gaps are placed between memory locations, thus overflow data goes into gaps and does not Overwrite data</a:t>
            </a:r>
          </a:p>
          <a:p>
            <a:pPr lvl="1" fontAlgn="auto">
              <a:lnSpc>
                <a:spcPct val="80000"/>
              </a:lnSpc>
              <a:spcAft>
                <a:spcPts val="0"/>
              </a:spcAft>
              <a:buFont typeface="Wingdings" pitchFamily="2" charset="2"/>
              <a:buChar char="l"/>
              <a:defRPr/>
            </a:pPr>
            <a:r>
              <a:rPr lang="en-US" sz="2100" dirty="0">
                <a:ea typeface="+mn-ea"/>
              </a:rPr>
              <a:t>If data is written to one of these gaps, the program is aborted</a:t>
            </a:r>
          </a:p>
          <a:p>
            <a:pPr fontAlgn="auto">
              <a:lnSpc>
                <a:spcPct val="80000"/>
              </a:lnSpc>
              <a:spcAft>
                <a:spcPts val="0"/>
              </a:spcAft>
              <a:buFont typeface="Wingdings" pitchFamily="2" charset="2"/>
              <a:buChar char="l"/>
              <a:defRPr/>
            </a:pPr>
            <a:endParaRPr lang="en-US" sz="2500" dirty="0">
              <a:ea typeface="+mn-ea"/>
              <a:cs typeface="+mn-cs"/>
            </a:endParaRPr>
          </a:p>
        </p:txBody>
      </p:sp>
      <p:sp>
        <p:nvSpPr>
          <p:cNvPr id="58372" name="Slide Number Placeholder 3"/>
          <p:cNvSpPr>
            <a:spLocks noGrp="1"/>
          </p:cNvSpPr>
          <p:nvPr>
            <p:ph type="sldNum" sz="quarter" idx="11"/>
          </p:nvPr>
        </p:nvSpPr>
        <p:spPr bwMode="auto">
          <a:xfrm>
            <a:off x="6553200" y="6226175"/>
            <a:ext cx="2133600" cy="277813"/>
          </a:xfrm>
          <a:noFill/>
          <a:ln>
            <a:miter lim="800000"/>
            <a:headEnd/>
            <a:tailEnd/>
          </a:ln>
        </p:spPr>
        <p:txBody>
          <a:bodyPr/>
          <a:lstStyle/>
          <a:p>
            <a:fld id="{8CFBB186-FA5D-FA4E-8459-8C19C4B88045}" type="slidenum">
              <a:rPr lang="en-US" sz="1000">
                <a:solidFill>
                  <a:schemeClr val="tx1"/>
                </a:solidFill>
                <a:latin typeface="Lucida Sans Unicode" charset="0"/>
              </a:rPr>
              <a:pPr/>
              <a:t>72</a:t>
            </a:fld>
            <a:endParaRPr lang="en-US" sz="1000">
              <a:solidFill>
                <a:schemeClr val="tx1"/>
              </a:solidFill>
              <a:latin typeface="Lucida Sans Unicode"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228601"/>
            <a:ext cx="7313613" cy="1264024"/>
          </a:xfrm>
        </p:spPr>
        <p:txBody>
          <a:bodyPr>
            <a:sp3d extrusionH="12700">
              <a:extrusionClr>
                <a:schemeClr val="bg1"/>
              </a:extrusionClr>
            </a:sp3d>
          </a:bodyPr>
          <a:lstStyle/>
          <a:p>
            <a:pPr fontAlgn="auto">
              <a:spcAft>
                <a:spcPts val="0"/>
              </a:spcAft>
              <a:defRPr/>
            </a:pPr>
            <a:r>
              <a:rPr lang="en-US" dirty="0" smtClean="0">
                <a:ea typeface="+mj-ea"/>
                <a:cs typeface="+mj-cs"/>
              </a:rPr>
              <a:t>Injection Attacks</a:t>
            </a:r>
            <a:endParaRPr lang="en-US" dirty="0">
              <a:ea typeface="+mj-ea"/>
              <a:cs typeface="+mj-cs"/>
            </a:endParaRPr>
          </a:p>
        </p:txBody>
      </p:sp>
      <p:sp>
        <p:nvSpPr>
          <p:cNvPr id="46081" name="Content Placeholder 1"/>
          <p:cNvSpPr>
            <a:spLocks noGrp="1"/>
          </p:cNvSpPr>
          <p:nvPr>
            <p:ph idx="1"/>
          </p:nvPr>
        </p:nvSpPr>
        <p:spPr>
          <a:xfrm>
            <a:off x="381000" y="1600200"/>
            <a:ext cx="8077200" cy="4450976"/>
          </a:xfrm>
        </p:spPr>
        <p:txBody>
          <a:bodyPr rtlCol="0">
            <a:normAutofit/>
            <a:scene3d>
              <a:camera prst="orthographicFront"/>
              <a:lightRig rig="chilly" dir="t"/>
            </a:scene3d>
            <a:sp3d extrusionH="6350">
              <a:extrusionClr>
                <a:schemeClr val="bg1"/>
              </a:extrusionClr>
            </a:sp3d>
          </a:bodyPr>
          <a:lstStyle/>
          <a:p>
            <a:pPr fontAlgn="auto">
              <a:lnSpc>
                <a:spcPct val="80000"/>
              </a:lnSpc>
              <a:spcAft>
                <a:spcPts val="0"/>
              </a:spcAft>
              <a:buFont typeface="Wingdings" pitchFamily="2" charset="2"/>
              <a:buChar char="l"/>
              <a:defRPr/>
            </a:pPr>
            <a:r>
              <a:rPr lang="en-US" sz="2500" dirty="0">
                <a:ea typeface="+mn-ea"/>
                <a:cs typeface="+mn-cs"/>
              </a:rPr>
              <a:t>Input data accidently or deliberately changes the operations of the program.</a:t>
            </a:r>
          </a:p>
          <a:p>
            <a:pPr fontAlgn="auto">
              <a:lnSpc>
                <a:spcPct val="80000"/>
              </a:lnSpc>
              <a:spcAft>
                <a:spcPts val="0"/>
              </a:spcAft>
              <a:buFont typeface="Wingdings" pitchFamily="2" charset="2"/>
              <a:buChar char="l"/>
              <a:defRPr/>
            </a:pPr>
            <a:r>
              <a:rPr lang="en-US" sz="2500" dirty="0">
                <a:ea typeface="+mn-ea"/>
                <a:cs typeface="+mn-cs"/>
              </a:rPr>
              <a:t>Happens often when input data are passed between functions of a program as parameters (variables)</a:t>
            </a:r>
          </a:p>
          <a:p>
            <a:pPr lvl="1" fontAlgn="auto">
              <a:lnSpc>
                <a:spcPct val="80000"/>
              </a:lnSpc>
              <a:spcAft>
                <a:spcPts val="0"/>
              </a:spcAft>
              <a:buFont typeface="Wingdings" pitchFamily="2" charset="2"/>
              <a:buChar char="l"/>
              <a:defRPr/>
            </a:pPr>
            <a:r>
              <a:rPr lang="en-US" sz="2100" dirty="0">
                <a:ea typeface="+mn-ea"/>
              </a:rPr>
              <a:t>Input to one program is Output to another</a:t>
            </a:r>
          </a:p>
          <a:p>
            <a:pPr fontAlgn="auto">
              <a:lnSpc>
                <a:spcPct val="80000"/>
              </a:lnSpc>
              <a:spcAft>
                <a:spcPts val="0"/>
              </a:spcAft>
              <a:buFont typeface="Wingdings" pitchFamily="2" charset="2"/>
              <a:buChar char="l"/>
              <a:defRPr/>
            </a:pPr>
            <a:r>
              <a:rPr lang="en-US" sz="2500" dirty="0">
                <a:ea typeface="+mn-ea"/>
                <a:cs typeface="+mn-cs"/>
              </a:rPr>
              <a:t>SQL injection</a:t>
            </a:r>
          </a:p>
          <a:p>
            <a:pPr lvl="1" fontAlgn="auto">
              <a:lnSpc>
                <a:spcPct val="80000"/>
              </a:lnSpc>
              <a:spcAft>
                <a:spcPts val="0"/>
              </a:spcAft>
              <a:buFont typeface="Wingdings" pitchFamily="2" charset="2"/>
              <a:buChar char="l"/>
              <a:defRPr/>
            </a:pPr>
            <a:r>
              <a:rPr lang="en-US" sz="2100" dirty="0">
                <a:ea typeface="+mn-ea"/>
              </a:rPr>
              <a:t>SQL query inserted as input or part of input</a:t>
            </a:r>
          </a:p>
          <a:p>
            <a:pPr fontAlgn="auto">
              <a:lnSpc>
                <a:spcPct val="80000"/>
              </a:lnSpc>
              <a:spcAft>
                <a:spcPts val="0"/>
              </a:spcAft>
              <a:buFont typeface="Wingdings" pitchFamily="2" charset="2"/>
              <a:buChar char="l"/>
              <a:defRPr/>
            </a:pPr>
            <a:r>
              <a:rPr lang="en-US" sz="2500" dirty="0">
                <a:ea typeface="+mn-ea"/>
                <a:cs typeface="+mn-cs"/>
              </a:rPr>
              <a:t>Code injection</a:t>
            </a:r>
          </a:p>
          <a:p>
            <a:pPr lvl="1" fontAlgn="auto">
              <a:lnSpc>
                <a:spcPct val="80000"/>
              </a:lnSpc>
              <a:spcAft>
                <a:spcPts val="0"/>
              </a:spcAft>
              <a:buFont typeface="Wingdings" pitchFamily="2" charset="2"/>
              <a:buChar char="l"/>
              <a:defRPr/>
            </a:pPr>
            <a:r>
              <a:rPr lang="en-US" sz="2100" dirty="0">
                <a:ea typeface="+mn-ea"/>
              </a:rPr>
              <a:t>Code that is executed by the system (e.g. buffer overflow)</a:t>
            </a:r>
          </a:p>
          <a:p>
            <a:pPr lvl="1" fontAlgn="auto">
              <a:lnSpc>
                <a:spcPct val="80000"/>
              </a:lnSpc>
              <a:spcAft>
                <a:spcPts val="0"/>
              </a:spcAft>
              <a:buFont typeface="Verdana" pitchFamily="-84" charset="0"/>
              <a:buNone/>
              <a:defRPr/>
            </a:pPr>
            <a:endParaRPr lang="en-US" sz="2100" dirty="0">
              <a:ea typeface="+mn-ea"/>
            </a:endParaRPr>
          </a:p>
        </p:txBody>
      </p:sp>
      <p:sp>
        <p:nvSpPr>
          <p:cNvPr id="59396" name="Slide Number Placeholder 3"/>
          <p:cNvSpPr>
            <a:spLocks noGrp="1"/>
          </p:cNvSpPr>
          <p:nvPr>
            <p:ph type="sldNum" sz="quarter" idx="11"/>
          </p:nvPr>
        </p:nvSpPr>
        <p:spPr bwMode="auto">
          <a:xfrm>
            <a:off x="6553200" y="6226175"/>
            <a:ext cx="2133600" cy="277813"/>
          </a:xfrm>
          <a:noFill/>
          <a:ln>
            <a:miter lim="800000"/>
            <a:headEnd/>
            <a:tailEnd/>
          </a:ln>
        </p:spPr>
        <p:txBody>
          <a:bodyPr/>
          <a:lstStyle/>
          <a:p>
            <a:fld id="{F03E6220-26AF-5A40-AFB4-02C40281DD70}" type="slidenum">
              <a:rPr lang="en-US" sz="1000">
                <a:solidFill>
                  <a:schemeClr val="tx1"/>
                </a:solidFill>
                <a:latin typeface="Lucida Sans Unicode" charset="0"/>
              </a:rPr>
              <a:pPr/>
              <a:t>73</a:t>
            </a:fld>
            <a:endParaRPr lang="en-US" sz="1000">
              <a:solidFill>
                <a:schemeClr val="tx1"/>
              </a:solidFill>
              <a:latin typeface="Lucida Sans Unicode"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228601"/>
            <a:ext cx="7313613" cy="1264024"/>
          </a:xfrm>
        </p:spPr>
        <p:txBody>
          <a:bodyPr>
            <a:normAutofit/>
            <a:sp3d extrusionH="12700">
              <a:extrusionClr>
                <a:schemeClr val="bg1"/>
              </a:extrusionClr>
            </a:sp3d>
          </a:bodyPr>
          <a:lstStyle/>
          <a:p>
            <a:pPr fontAlgn="auto">
              <a:spcAft>
                <a:spcPts val="0"/>
              </a:spcAft>
              <a:defRPr/>
            </a:pPr>
            <a:r>
              <a:rPr lang="en-US" dirty="0" smtClean="0">
                <a:ea typeface="+mj-ea"/>
                <a:cs typeface="+mj-cs"/>
              </a:rPr>
              <a:t>Securing Custom Applications</a:t>
            </a:r>
            <a:endParaRPr lang="en-US" dirty="0">
              <a:ea typeface="+mj-ea"/>
              <a:cs typeface="+mj-cs"/>
            </a:endParaRPr>
          </a:p>
        </p:txBody>
      </p:sp>
      <p:sp>
        <p:nvSpPr>
          <p:cNvPr id="47106" name="Content Placeholder 1"/>
          <p:cNvSpPr>
            <a:spLocks noGrp="1"/>
          </p:cNvSpPr>
          <p:nvPr>
            <p:ph idx="1"/>
          </p:nvPr>
        </p:nvSpPr>
        <p:spPr>
          <a:xfrm>
            <a:off x="914400" y="1747838"/>
            <a:ext cx="7313613" cy="4303338"/>
          </a:xfrm>
        </p:spPr>
        <p:txBody>
          <a:bodyPr rtlCol="0">
            <a:scene3d>
              <a:camera prst="orthographicFront"/>
              <a:lightRig rig="chilly" dir="t"/>
            </a:scene3d>
            <a:sp3d extrusionH="6350">
              <a:extrusionClr>
                <a:schemeClr val="bg1"/>
              </a:extrusionClr>
            </a:sp3d>
          </a:bodyPr>
          <a:lstStyle/>
          <a:p>
            <a:pPr fontAlgn="auto">
              <a:spcBef>
                <a:spcPts val="2400"/>
              </a:spcBef>
              <a:spcAft>
                <a:spcPts val="0"/>
              </a:spcAft>
              <a:buFont typeface="Wingdings" pitchFamily="2" charset="2"/>
              <a:buChar char="l"/>
              <a:defRPr/>
            </a:pPr>
            <a:r>
              <a:rPr lang="en-US" b="1" dirty="0" smtClean="0">
                <a:ea typeface="+mn-ea"/>
                <a:cs typeface="+mn-cs"/>
              </a:rPr>
              <a:t>Login </a:t>
            </a:r>
            <a:r>
              <a:rPr lang="en-US" b="1" dirty="0">
                <a:ea typeface="+mn-ea"/>
                <a:cs typeface="+mn-cs"/>
              </a:rPr>
              <a:t>Screen Bypass Attacks</a:t>
            </a:r>
          </a:p>
          <a:p>
            <a:pPr lvl="1" fontAlgn="auto">
              <a:spcAft>
                <a:spcPts val="0"/>
              </a:spcAft>
              <a:buFont typeface="Wingdings" pitchFamily="2" charset="2"/>
              <a:buChar char="l"/>
              <a:defRPr/>
            </a:pPr>
            <a:r>
              <a:rPr lang="en-US" dirty="0">
                <a:ea typeface="+mn-ea"/>
              </a:rPr>
              <a:t>Website user gets to a login screen</a:t>
            </a:r>
          </a:p>
          <a:p>
            <a:pPr lvl="1" fontAlgn="auto">
              <a:spcAft>
                <a:spcPts val="0"/>
              </a:spcAft>
              <a:buFont typeface="Wingdings" pitchFamily="2" charset="2"/>
              <a:buChar char="l"/>
              <a:defRPr/>
            </a:pPr>
            <a:r>
              <a:rPr lang="en-US" dirty="0">
                <a:ea typeface="+mn-ea"/>
              </a:rPr>
              <a:t>Instead of logging in, enters a URL for a page that should only be accessible to authorized users</a:t>
            </a:r>
          </a:p>
          <a:p>
            <a:pPr fontAlgn="auto">
              <a:spcAft>
                <a:spcPts val="0"/>
              </a:spcAft>
              <a:buFont typeface="Wingdings" pitchFamily="2" charset="2"/>
              <a:buChar char="l"/>
              <a:defRPr/>
            </a:pPr>
            <a:endParaRPr lang="en-US" dirty="0">
              <a:ea typeface="+mn-ea"/>
              <a:cs typeface="+mn-cs"/>
            </a:endParaRPr>
          </a:p>
        </p:txBody>
      </p:sp>
      <p:sp>
        <p:nvSpPr>
          <p:cNvPr id="60421" name="Slide Number Placeholder 3"/>
          <p:cNvSpPr>
            <a:spLocks noGrp="1"/>
          </p:cNvSpPr>
          <p:nvPr>
            <p:ph type="sldNum" sz="quarter" idx="11"/>
          </p:nvPr>
        </p:nvSpPr>
        <p:spPr bwMode="auto">
          <a:xfrm>
            <a:off x="6553200" y="6226175"/>
            <a:ext cx="2133600" cy="277813"/>
          </a:xfrm>
          <a:noFill/>
          <a:ln>
            <a:miter lim="800000"/>
            <a:headEnd/>
            <a:tailEnd/>
          </a:ln>
        </p:spPr>
        <p:txBody>
          <a:bodyPr/>
          <a:lstStyle/>
          <a:p>
            <a:fld id="{04FA13EC-A9F7-B049-BE6B-26272F1F95C5}" type="slidenum">
              <a:rPr lang="en-US" sz="1000">
                <a:solidFill>
                  <a:schemeClr val="tx1"/>
                </a:solidFill>
                <a:latin typeface="Lucida Sans Unicode" charset="0"/>
              </a:rPr>
              <a:pPr/>
              <a:t>74</a:t>
            </a:fld>
            <a:endParaRPr lang="en-US" sz="1000">
              <a:solidFill>
                <a:schemeClr val="tx1"/>
              </a:solidFill>
              <a:latin typeface="Lucida Sans Unicode" charset="0"/>
            </a:endParaRPr>
          </a:p>
        </p:txBody>
      </p:sp>
      <p:pic>
        <p:nvPicPr>
          <p:cNvPr id="60422" name="Picture 2" descr="C:\Users\Panko\Desktop\iStock\iStock_000000462517Small Login.jpg"/>
          <p:cNvPicPr>
            <a:picLocks noChangeAspect="1" noChangeArrowheads="1"/>
          </p:cNvPicPr>
          <p:nvPr/>
        </p:nvPicPr>
        <p:blipFill>
          <a:blip r:embed="rId2"/>
          <a:srcRect l="16119" t="14809" r="14026" b="11147"/>
          <a:stretch>
            <a:fillRect/>
          </a:stretch>
        </p:blipFill>
        <p:spPr bwMode="auto">
          <a:xfrm>
            <a:off x="1143000" y="5105400"/>
            <a:ext cx="1981200" cy="15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228601"/>
            <a:ext cx="7313613" cy="1264024"/>
          </a:xfrm>
        </p:spPr>
        <p:txBody>
          <a:bodyPr>
            <a:normAutofit/>
            <a:sp3d extrusionH="12700">
              <a:extrusionClr>
                <a:schemeClr val="bg1"/>
              </a:extrusionClr>
            </a:sp3d>
          </a:bodyPr>
          <a:lstStyle/>
          <a:p>
            <a:pPr fontAlgn="auto">
              <a:spcAft>
                <a:spcPts val="0"/>
              </a:spcAft>
              <a:defRPr/>
            </a:pPr>
            <a:r>
              <a:rPr lang="en-US" dirty="0" smtClean="0">
                <a:ea typeface="+mj-ea"/>
                <a:cs typeface="+mj-cs"/>
              </a:rPr>
              <a:t>Securing Custom Applications</a:t>
            </a:r>
            <a:endParaRPr lang="en-US" dirty="0">
              <a:ea typeface="+mj-ea"/>
              <a:cs typeface="+mj-cs"/>
            </a:endParaRPr>
          </a:p>
        </p:txBody>
      </p:sp>
      <p:sp>
        <p:nvSpPr>
          <p:cNvPr id="48130" name="Content Placeholder 1"/>
          <p:cNvSpPr>
            <a:spLocks noGrp="1"/>
          </p:cNvSpPr>
          <p:nvPr>
            <p:ph idx="1"/>
          </p:nvPr>
        </p:nvSpPr>
        <p:spPr>
          <a:xfrm>
            <a:off x="457200" y="1524000"/>
            <a:ext cx="8153400" cy="4527176"/>
          </a:xfrm>
        </p:spPr>
        <p:txBody>
          <a:bodyPr rtlCol="0">
            <a:normAutofit lnSpcReduction="10000"/>
            <a:scene3d>
              <a:camera prst="orthographicFront"/>
              <a:lightRig rig="chilly" dir="t"/>
            </a:scene3d>
            <a:sp3d extrusionH="6350">
              <a:extrusionClr>
                <a:schemeClr val="bg1"/>
              </a:extrusionClr>
            </a:sp3d>
          </a:bodyPr>
          <a:lstStyle/>
          <a:p>
            <a:pPr fontAlgn="auto">
              <a:spcAft>
                <a:spcPts val="0"/>
              </a:spcAft>
              <a:buFont typeface="Wingdings" pitchFamily="2" charset="2"/>
              <a:buChar char="l"/>
              <a:defRPr/>
            </a:pPr>
            <a:r>
              <a:rPr lang="en-US" b="1" dirty="0">
                <a:ea typeface="+mn-ea"/>
                <a:cs typeface="+mn-cs"/>
              </a:rPr>
              <a:t>Cross-Site Scripting (XSS) Attacks</a:t>
            </a:r>
          </a:p>
          <a:p>
            <a:pPr lvl="1" fontAlgn="auto">
              <a:spcBef>
                <a:spcPts val="1800"/>
              </a:spcBef>
              <a:spcAft>
                <a:spcPts val="0"/>
              </a:spcAft>
              <a:buFont typeface="Wingdings" pitchFamily="2" charset="2"/>
              <a:buChar char="l"/>
              <a:defRPr/>
            </a:pPr>
            <a:r>
              <a:rPr lang="en-US" dirty="0">
                <a:ea typeface="+mn-ea"/>
              </a:rPr>
              <a:t>One user</a:t>
            </a:r>
            <a:r>
              <a:rPr lang="ja-JP" altLang="en-US" dirty="0"/>
              <a:t>’</a:t>
            </a:r>
            <a:r>
              <a:rPr lang="en-US" altLang="ja-JP" dirty="0" err="1">
                <a:ea typeface="+mn-ea"/>
              </a:rPr>
              <a:t>s</a:t>
            </a:r>
            <a:r>
              <a:rPr lang="en-US" altLang="ja-JP" dirty="0">
                <a:ea typeface="+mn-ea"/>
              </a:rPr>
              <a:t> input can go to another </a:t>
            </a:r>
            <a:r>
              <a:rPr lang="en-US" altLang="ja-JP" dirty="0" smtClean="0">
                <a:ea typeface="+mn-ea"/>
              </a:rPr>
              <a:t>users </a:t>
            </a:r>
            <a:r>
              <a:rPr lang="en-US" altLang="ja-JP" dirty="0">
                <a:ea typeface="+mn-ea"/>
              </a:rPr>
              <a:t>webpage</a:t>
            </a:r>
          </a:p>
          <a:p>
            <a:pPr lvl="1" fontAlgn="auto">
              <a:spcBef>
                <a:spcPts val="1800"/>
              </a:spcBef>
              <a:spcAft>
                <a:spcPts val="0"/>
              </a:spcAft>
              <a:buFont typeface="Wingdings" pitchFamily="2" charset="2"/>
              <a:buChar char="l"/>
              <a:defRPr/>
            </a:pPr>
            <a:r>
              <a:rPr lang="en-US" dirty="0">
                <a:ea typeface="+mn-ea"/>
              </a:rPr>
              <a:t>Usually caused if a website sends back information sent to it without checking for data type, scripts, etc.</a:t>
            </a:r>
          </a:p>
          <a:p>
            <a:pPr lvl="1" fontAlgn="auto">
              <a:spcBef>
                <a:spcPts val="1800"/>
              </a:spcBef>
              <a:spcAft>
                <a:spcPts val="0"/>
              </a:spcAft>
              <a:buFont typeface="Wingdings" pitchFamily="2" charset="2"/>
              <a:buChar char="l"/>
              <a:defRPr/>
            </a:pPr>
            <a:r>
              <a:rPr lang="en-US" dirty="0">
                <a:ea typeface="+mn-ea"/>
              </a:rPr>
              <a:t>Example, If you type your username, it may include something like, </a:t>
            </a:r>
            <a:r>
              <a:rPr lang="ja-JP" altLang="en-US" dirty="0"/>
              <a:t>“</a:t>
            </a:r>
            <a:r>
              <a:rPr lang="en-US" altLang="ja-JP" dirty="0">
                <a:ea typeface="+mn-ea"/>
              </a:rPr>
              <a:t>Hello username</a:t>
            </a:r>
            <a:r>
              <a:rPr lang="ja-JP" altLang="en-US" dirty="0"/>
              <a:t>”</a:t>
            </a:r>
            <a:r>
              <a:rPr lang="en-US" altLang="ja-JP" dirty="0">
                <a:ea typeface="+mn-ea"/>
              </a:rPr>
              <a:t> in the webpage it sends you</a:t>
            </a:r>
            <a:endParaRPr lang="en-US" dirty="0">
              <a:ea typeface="+mn-ea"/>
            </a:endParaRPr>
          </a:p>
        </p:txBody>
      </p:sp>
      <p:sp>
        <p:nvSpPr>
          <p:cNvPr id="61445" name="Slide Number Placeholder 3"/>
          <p:cNvSpPr>
            <a:spLocks noGrp="1"/>
          </p:cNvSpPr>
          <p:nvPr>
            <p:ph type="sldNum" sz="quarter" idx="11"/>
          </p:nvPr>
        </p:nvSpPr>
        <p:spPr bwMode="auto">
          <a:xfrm>
            <a:off x="6553200" y="6226175"/>
            <a:ext cx="2133600" cy="277813"/>
          </a:xfrm>
          <a:noFill/>
          <a:ln>
            <a:miter lim="800000"/>
            <a:headEnd/>
            <a:tailEnd/>
          </a:ln>
        </p:spPr>
        <p:txBody>
          <a:bodyPr/>
          <a:lstStyle/>
          <a:p>
            <a:fld id="{A1D62F99-E5A4-3544-BAD5-1480AB5BB14E}" type="slidenum">
              <a:rPr lang="en-US" sz="1000">
                <a:solidFill>
                  <a:schemeClr val="tx1"/>
                </a:solidFill>
                <a:latin typeface="Lucida Sans Unicode" charset="0"/>
              </a:rPr>
              <a:pPr/>
              <a:t>75</a:t>
            </a:fld>
            <a:endParaRPr lang="en-US" sz="1000">
              <a:solidFill>
                <a:schemeClr val="tx1"/>
              </a:solidFill>
              <a:latin typeface="Lucida Sans Unicode" charset="0"/>
            </a:endParaRPr>
          </a:p>
        </p:txBody>
      </p:sp>
      <p:pic>
        <p:nvPicPr>
          <p:cNvPr id="61446" name="Picture 4" descr="C:\Users\Panko\Pictures\Microsoft Clip Organizer\j0433942.png"/>
          <p:cNvPicPr>
            <a:picLocks noChangeAspect="1" noChangeArrowheads="1"/>
          </p:cNvPicPr>
          <p:nvPr/>
        </p:nvPicPr>
        <p:blipFill>
          <a:blip r:embed="rId2"/>
          <a:srcRect/>
          <a:stretch>
            <a:fillRect/>
          </a:stretch>
        </p:blipFill>
        <p:spPr bwMode="auto">
          <a:xfrm>
            <a:off x="7467600" y="5181600"/>
            <a:ext cx="1676400"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228601"/>
            <a:ext cx="7313613" cy="1264024"/>
          </a:xfrm>
        </p:spPr>
        <p:txBody>
          <a:bodyPr>
            <a:normAutofit/>
            <a:sp3d extrusionH="12700">
              <a:extrusionClr>
                <a:schemeClr val="bg1"/>
              </a:extrusionClr>
            </a:sp3d>
          </a:bodyPr>
          <a:lstStyle/>
          <a:p>
            <a:pPr fontAlgn="auto">
              <a:spcAft>
                <a:spcPts val="0"/>
              </a:spcAft>
              <a:defRPr/>
            </a:pPr>
            <a:r>
              <a:rPr lang="en-US" dirty="0" smtClean="0">
                <a:ea typeface="+mj-ea"/>
                <a:cs typeface="+mj-cs"/>
              </a:rPr>
              <a:t>Securing Custom Applications</a:t>
            </a:r>
            <a:endParaRPr lang="en-US" dirty="0">
              <a:ea typeface="+mj-ea"/>
              <a:cs typeface="+mj-cs"/>
            </a:endParaRPr>
          </a:p>
        </p:txBody>
      </p:sp>
      <p:sp>
        <p:nvSpPr>
          <p:cNvPr id="49154" name="Content Placeholder 1"/>
          <p:cNvSpPr>
            <a:spLocks noGrp="1"/>
          </p:cNvSpPr>
          <p:nvPr>
            <p:ph idx="1"/>
          </p:nvPr>
        </p:nvSpPr>
        <p:spPr>
          <a:xfrm>
            <a:off x="457200" y="1805886"/>
            <a:ext cx="8229600" cy="4366313"/>
          </a:xfrm>
        </p:spPr>
        <p:txBody>
          <a:bodyPr rtlCol="0">
            <a:normAutofit fontScale="92500" lnSpcReduction="20000"/>
            <a:scene3d>
              <a:camera prst="orthographicFront"/>
              <a:lightRig rig="chilly" dir="t"/>
            </a:scene3d>
            <a:sp3d extrusionH="6350">
              <a:extrusionClr>
                <a:schemeClr val="bg1"/>
              </a:extrusionClr>
            </a:sp3d>
          </a:bodyPr>
          <a:lstStyle/>
          <a:p>
            <a:pPr fontAlgn="auto">
              <a:spcAft>
                <a:spcPts val="0"/>
              </a:spcAft>
              <a:buFont typeface="Wingdings" pitchFamily="2" charset="2"/>
              <a:buChar char="l"/>
              <a:defRPr/>
            </a:pPr>
            <a:r>
              <a:rPr lang="en-US" b="1" dirty="0">
                <a:ea typeface="+mn-ea"/>
                <a:cs typeface="+mn-cs"/>
              </a:rPr>
              <a:t>Example</a:t>
            </a:r>
          </a:p>
          <a:p>
            <a:pPr lvl="1" fontAlgn="auto">
              <a:spcAft>
                <a:spcPts val="0"/>
              </a:spcAft>
              <a:buFont typeface="Wingdings" pitchFamily="2" charset="2"/>
              <a:buChar char="l"/>
              <a:defRPr/>
            </a:pPr>
            <a:r>
              <a:rPr lang="en-US" dirty="0">
                <a:ea typeface="+mn-ea"/>
              </a:rPr>
              <a:t>Attacker sends the intended victim an e-mail message with a link to a legitimate site</a:t>
            </a:r>
          </a:p>
          <a:p>
            <a:pPr lvl="1" fontAlgn="auto">
              <a:spcAft>
                <a:spcPts val="0"/>
              </a:spcAft>
              <a:buFont typeface="Wingdings" pitchFamily="2" charset="2"/>
              <a:buChar char="l"/>
              <a:defRPr/>
            </a:pPr>
            <a:r>
              <a:rPr lang="en-US" dirty="0">
                <a:ea typeface="+mn-ea"/>
              </a:rPr>
              <a:t>However, the link includes a script that is not visible in the browser window because it is beyond the end of the window</a:t>
            </a:r>
          </a:p>
          <a:p>
            <a:pPr lvl="1" fontAlgn="auto">
              <a:spcAft>
                <a:spcPts val="0"/>
              </a:spcAft>
              <a:buFont typeface="Wingdings" pitchFamily="2" charset="2"/>
              <a:buChar char="l"/>
              <a:defRPr/>
            </a:pPr>
            <a:r>
              <a:rPr lang="en-US" dirty="0">
                <a:ea typeface="+mn-ea"/>
              </a:rPr>
              <a:t>The intended victim clicks on the link and is taken to the legitimate webpage</a:t>
            </a:r>
          </a:p>
          <a:p>
            <a:pPr lvl="1" fontAlgn="auto">
              <a:spcAft>
                <a:spcPts val="0"/>
              </a:spcAft>
              <a:buFont typeface="Wingdings" pitchFamily="2" charset="2"/>
              <a:buChar char="l"/>
              <a:defRPr/>
            </a:pPr>
            <a:r>
              <a:rPr lang="en-US" dirty="0">
                <a:ea typeface="+mn-ea"/>
              </a:rPr>
              <a:t>The URL</a:t>
            </a:r>
            <a:r>
              <a:rPr lang="ja-JP" altLang="en-US" dirty="0"/>
              <a:t>’</a:t>
            </a:r>
            <a:r>
              <a:rPr lang="en-US" altLang="ja-JP" dirty="0">
                <a:ea typeface="+mn-ea"/>
              </a:rPr>
              <a:t>s script is sent to the webserver with the HTTP GET command to retrieve the legitimate webpage</a:t>
            </a:r>
            <a:endParaRPr lang="en-US" dirty="0">
              <a:ea typeface="+mn-ea"/>
            </a:endParaRPr>
          </a:p>
        </p:txBody>
      </p:sp>
      <p:sp>
        <p:nvSpPr>
          <p:cNvPr id="62469" name="Slide Number Placeholder 3"/>
          <p:cNvSpPr>
            <a:spLocks noGrp="1"/>
          </p:cNvSpPr>
          <p:nvPr>
            <p:ph type="sldNum" sz="quarter" idx="11"/>
          </p:nvPr>
        </p:nvSpPr>
        <p:spPr bwMode="auto">
          <a:xfrm>
            <a:off x="6553200" y="6226175"/>
            <a:ext cx="2133600" cy="277813"/>
          </a:xfrm>
          <a:noFill/>
          <a:ln>
            <a:miter lim="800000"/>
            <a:headEnd/>
            <a:tailEnd/>
          </a:ln>
        </p:spPr>
        <p:txBody>
          <a:bodyPr/>
          <a:lstStyle/>
          <a:p>
            <a:fld id="{85C18F6E-FB88-7446-BD9F-631EEBE72FE3}" type="slidenum">
              <a:rPr lang="en-US" sz="1000">
                <a:solidFill>
                  <a:schemeClr val="tx1"/>
                </a:solidFill>
                <a:latin typeface="Lucida Sans Unicode" charset="0"/>
              </a:rPr>
              <a:pPr/>
              <a:t>76</a:t>
            </a:fld>
            <a:endParaRPr lang="en-US" sz="1000">
              <a:solidFill>
                <a:schemeClr val="tx1"/>
              </a:solidFill>
              <a:latin typeface="Lucida Sans Unicode"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228601"/>
            <a:ext cx="7313613" cy="1264024"/>
          </a:xfrm>
        </p:spPr>
        <p:txBody>
          <a:bodyPr>
            <a:normAutofit/>
            <a:sp3d extrusionH="12700">
              <a:extrusionClr>
                <a:schemeClr val="bg1"/>
              </a:extrusionClr>
            </a:sp3d>
          </a:bodyPr>
          <a:lstStyle/>
          <a:p>
            <a:pPr fontAlgn="auto">
              <a:spcAft>
                <a:spcPts val="0"/>
              </a:spcAft>
              <a:defRPr/>
            </a:pPr>
            <a:r>
              <a:rPr lang="en-US" dirty="0" smtClean="0">
                <a:ea typeface="+mj-ea"/>
                <a:cs typeface="+mj-cs"/>
              </a:rPr>
              <a:t>Securing Custom Applications</a:t>
            </a:r>
            <a:endParaRPr lang="en-US" dirty="0">
              <a:ea typeface="+mj-ea"/>
              <a:cs typeface="+mj-cs"/>
            </a:endParaRPr>
          </a:p>
        </p:txBody>
      </p:sp>
      <p:sp>
        <p:nvSpPr>
          <p:cNvPr id="50178" name="Content Placeholder 1"/>
          <p:cNvSpPr>
            <a:spLocks noGrp="1"/>
          </p:cNvSpPr>
          <p:nvPr>
            <p:ph idx="1"/>
          </p:nvPr>
        </p:nvSpPr>
        <p:spPr>
          <a:xfrm>
            <a:off x="152400" y="1794236"/>
            <a:ext cx="8686800" cy="4212864"/>
          </a:xfrm>
        </p:spPr>
        <p:txBody>
          <a:bodyPr rtlCol="0">
            <a:normAutofit/>
            <a:scene3d>
              <a:camera prst="orthographicFront"/>
              <a:lightRig rig="chilly" dir="t"/>
            </a:scene3d>
            <a:sp3d extrusionH="6350">
              <a:extrusionClr>
                <a:schemeClr val="bg1"/>
              </a:extrusionClr>
            </a:sp3d>
          </a:bodyPr>
          <a:lstStyle/>
          <a:p>
            <a:pPr fontAlgn="auto">
              <a:lnSpc>
                <a:spcPct val="90000"/>
              </a:lnSpc>
              <a:spcAft>
                <a:spcPts val="0"/>
              </a:spcAft>
              <a:buFont typeface="Wingdings" pitchFamily="2" charset="2"/>
              <a:buChar char="l"/>
              <a:defRPr/>
            </a:pPr>
            <a:r>
              <a:rPr lang="en-US" sz="2500" b="1" dirty="0">
                <a:ea typeface="+mn-ea"/>
                <a:cs typeface="+mn-cs"/>
              </a:rPr>
              <a:t>Example</a:t>
            </a:r>
          </a:p>
          <a:p>
            <a:pPr lvl="1" fontAlgn="auto">
              <a:lnSpc>
                <a:spcPct val="90000"/>
              </a:lnSpc>
              <a:spcAft>
                <a:spcPts val="0"/>
              </a:spcAft>
              <a:buFont typeface="Wingdings" pitchFamily="2" charset="2"/>
              <a:buChar char="l"/>
              <a:defRPr/>
            </a:pPr>
            <a:r>
              <a:rPr lang="en-US" sz="2100" dirty="0">
                <a:ea typeface="+mn-ea"/>
              </a:rPr>
              <a:t>The webserver sends back a webpage including the script</a:t>
            </a:r>
          </a:p>
          <a:p>
            <a:pPr lvl="1" fontAlgn="auto">
              <a:lnSpc>
                <a:spcPct val="90000"/>
              </a:lnSpc>
              <a:spcAft>
                <a:spcPts val="0"/>
              </a:spcAft>
              <a:buFont typeface="Wingdings" pitchFamily="2" charset="2"/>
              <a:buChar char="l"/>
              <a:defRPr/>
            </a:pPr>
            <a:r>
              <a:rPr lang="en-US" sz="2100" dirty="0">
                <a:ea typeface="+mn-ea"/>
              </a:rPr>
              <a:t>The script is invisible to the user (browsers do not display scripts)</a:t>
            </a:r>
          </a:p>
          <a:p>
            <a:pPr lvl="1" fontAlgn="auto">
              <a:lnSpc>
                <a:spcPct val="90000"/>
              </a:lnSpc>
              <a:spcAft>
                <a:spcPts val="0"/>
              </a:spcAft>
              <a:buFont typeface="Wingdings" pitchFamily="2" charset="2"/>
              <a:buChar char="l"/>
              <a:defRPr/>
            </a:pPr>
            <a:r>
              <a:rPr lang="en-US" sz="2100" dirty="0">
                <a:ea typeface="+mn-ea"/>
              </a:rPr>
              <a:t>But the script executes</a:t>
            </a:r>
          </a:p>
          <a:p>
            <a:pPr lvl="1" fontAlgn="auto">
              <a:lnSpc>
                <a:spcPct val="90000"/>
              </a:lnSpc>
              <a:spcAft>
                <a:spcPts val="0"/>
              </a:spcAft>
              <a:buFont typeface="Wingdings" pitchFamily="2" charset="2"/>
              <a:buChar char="l"/>
              <a:defRPr/>
            </a:pPr>
            <a:r>
              <a:rPr lang="en-US" sz="2100" dirty="0">
                <a:ea typeface="+mn-ea"/>
              </a:rPr>
              <a:t>The script may exploit a vulnerability in the browser or another part of the user</a:t>
            </a:r>
            <a:r>
              <a:rPr lang="ja-JP" altLang="en-US" sz="2100" dirty="0"/>
              <a:t>’</a:t>
            </a:r>
            <a:r>
              <a:rPr lang="en-US" altLang="ja-JP" sz="2100" dirty="0">
                <a:ea typeface="+mn-ea"/>
              </a:rPr>
              <a:t>s software</a:t>
            </a:r>
          </a:p>
          <a:p>
            <a:pPr fontAlgn="auto">
              <a:lnSpc>
                <a:spcPct val="90000"/>
              </a:lnSpc>
              <a:spcAft>
                <a:spcPts val="0"/>
              </a:spcAft>
              <a:buFont typeface="Wingdings" pitchFamily="2" charset="2"/>
              <a:buChar char="l"/>
              <a:defRPr/>
            </a:pPr>
            <a:r>
              <a:rPr lang="en-US" sz="2500" dirty="0">
                <a:ea typeface="+mn-ea"/>
                <a:cs typeface="+mn-cs"/>
              </a:rPr>
              <a:t>Comment Example</a:t>
            </a:r>
          </a:p>
          <a:p>
            <a:pPr lvl="1" fontAlgn="auto">
              <a:lnSpc>
                <a:spcPct val="90000"/>
              </a:lnSpc>
              <a:spcAft>
                <a:spcPts val="0"/>
              </a:spcAft>
              <a:buFont typeface="Wingdings" pitchFamily="2" charset="2"/>
              <a:buChar char="l"/>
              <a:defRPr/>
            </a:pPr>
            <a:r>
              <a:rPr lang="en-US" sz="2100" dirty="0">
                <a:ea typeface="+mn-ea"/>
              </a:rPr>
              <a:t>Hey I really liked that blog post</a:t>
            </a:r>
          </a:p>
          <a:p>
            <a:pPr lvl="1" fontAlgn="auto">
              <a:lnSpc>
                <a:spcPct val="90000"/>
              </a:lnSpc>
              <a:spcAft>
                <a:spcPts val="0"/>
              </a:spcAft>
              <a:buFont typeface="Wingdings" pitchFamily="2" charset="2"/>
              <a:buChar char="l"/>
              <a:defRPr/>
            </a:pPr>
            <a:r>
              <a:rPr lang="en-US" sz="2100" dirty="0">
                <a:ea typeface="+mn-ea"/>
              </a:rPr>
              <a:t>&lt;script&gt;</a:t>
            </a:r>
            <a:r>
              <a:rPr lang="en-US" sz="2100" dirty="0" err="1">
                <a:ea typeface="+mn-ea"/>
              </a:rPr>
              <a:t>document.location</a:t>
            </a:r>
            <a:r>
              <a:rPr lang="en-US" sz="2100" dirty="0">
                <a:ea typeface="+mn-ea"/>
              </a:rPr>
              <a:t>=</a:t>
            </a:r>
            <a:r>
              <a:rPr lang="ja-JP" altLang="en-US" sz="2100" dirty="0"/>
              <a:t>‘</a:t>
            </a:r>
            <a:r>
              <a:rPr lang="en-US" altLang="ja-JP" sz="2100" dirty="0">
                <a:ea typeface="+mn-ea"/>
              </a:rPr>
              <a:t>http://</a:t>
            </a:r>
            <a:r>
              <a:rPr lang="en-US" altLang="ja-JP" sz="2100" dirty="0" err="1">
                <a:ea typeface="+mn-ea"/>
              </a:rPr>
              <a:t>hacker.web.site</a:t>
            </a:r>
            <a:r>
              <a:rPr lang="ja-JP" altLang="en-US" sz="2100" dirty="0"/>
              <a:t>’</a:t>
            </a:r>
            <a:r>
              <a:rPr lang="en-US" altLang="ja-JP" sz="2100" dirty="0">
                <a:ea typeface="+mn-ea"/>
              </a:rPr>
              <a:t>&lt;/script&gt;</a:t>
            </a:r>
            <a:endParaRPr lang="en-US" sz="2100" dirty="0">
              <a:ea typeface="+mn-ea"/>
            </a:endParaRPr>
          </a:p>
        </p:txBody>
      </p:sp>
      <p:sp>
        <p:nvSpPr>
          <p:cNvPr id="63493" name="Slide Number Placeholder 3"/>
          <p:cNvSpPr>
            <a:spLocks noGrp="1"/>
          </p:cNvSpPr>
          <p:nvPr>
            <p:ph type="sldNum" sz="quarter" idx="11"/>
          </p:nvPr>
        </p:nvSpPr>
        <p:spPr bwMode="auto">
          <a:xfrm>
            <a:off x="6553200" y="6226175"/>
            <a:ext cx="2133600" cy="277813"/>
          </a:xfrm>
          <a:noFill/>
          <a:ln>
            <a:miter lim="800000"/>
            <a:headEnd/>
            <a:tailEnd/>
          </a:ln>
        </p:spPr>
        <p:txBody>
          <a:bodyPr/>
          <a:lstStyle/>
          <a:p>
            <a:fld id="{E78DA54A-F0E1-8940-875B-767A1A397667}" type="slidenum">
              <a:rPr lang="en-US" sz="1000">
                <a:solidFill>
                  <a:schemeClr val="tx1"/>
                </a:solidFill>
                <a:latin typeface="Lucida Sans Unicode" charset="0"/>
              </a:rPr>
              <a:pPr/>
              <a:t>77</a:t>
            </a:fld>
            <a:endParaRPr lang="en-US" sz="1000">
              <a:solidFill>
                <a:schemeClr val="tx1"/>
              </a:solidFill>
              <a:latin typeface="Lucida Sans Unicode" charset="0"/>
            </a:endParaRPr>
          </a:p>
        </p:txBody>
      </p:sp>
      <p:pic>
        <p:nvPicPr>
          <p:cNvPr id="63494" name="Picture 4" descr="C:\Users\Panko\Pictures\Microsoft Clip Organizer\j0433942.png"/>
          <p:cNvPicPr>
            <a:picLocks noChangeAspect="1" noChangeArrowheads="1"/>
          </p:cNvPicPr>
          <p:nvPr/>
        </p:nvPicPr>
        <p:blipFill>
          <a:blip r:embed="rId2"/>
          <a:srcRect/>
          <a:stretch>
            <a:fillRect/>
          </a:stretch>
        </p:blipFill>
        <p:spPr bwMode="auto">
          <a:xfrm>
            <a:off x="7543800" y="3886200"/>
            <a:ext cx="1295400"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Yahoo Developer Network Attack</a:t>
            </a:r>
            <a:endParaRPr lang="en-US" dirty="0"/>
          </a:p>
        </p:txBody>
      </p:sp>
      <p:pic>
        <p:nvPicPr>
          <p:cNvPr id="4" name="Content Placeholder 3" descr="reflected-xss.png"/>
          <p:cNvPicPr>
            <a:picLocks noGrp="1" noChangeAspect="1"/>
          </p:cNvPicPr>
          <p:nvPr>
            <p:ph idx="1"/>
          </p:nvPr>
        </p:nvPicPr>
        <p:blipFill>
          <a:blip r:embed="rId2"/>
          <a:srcRect l="-18389" r="-18389"/>
          <a:stretch>
            <a:fillRect/>
          </a:stretch>
        </p:blipFill>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228601"/>
            <a:ext cx="7313613" cy="1264024"/>
          </a:xfrm>
        </p:spPr>
        <p:txBody>
          <a:bodyPr>
            <a:sp3d extrusionH="12700">
              <a:extrusionClr>
                <a:schemeClr val="bg1"/>
              </a:extrusionClr>
            </a:sp3d>
          </a:bodyPr>
          <a:lstStyle/>
          <a:p>
            <a:pPr fontAlgn="auto">
              <a:spcAft>
                <a:spcPts val="0"/>
              </a:spcAft>
              <a:defRPr/>
            </a:pPr>
            <a:r>
              <a:rPr lang="en-US" dirty="0" smtClean="0">
                <a:ea typeface="+mj-ea"/>
                <a:cs typeface="+mj-cs"/>
              </a:rPr>
              <a:t>Preventing XSS</a:t>
            </a:r>
            <a:endParaRPr lang="en-US" dirty="0">
              <a:ea typeface="+mj-ea"/>
              <a:cs typeface="+mj-cs"/>
            </a:endParaRPr>
          </a:p>
        </p:txBody>
      </p:sp>
      <p:sp>
        <p:nvSpPr>
          <p:cNvPr id="51201" name="Content Placeholder 1"/>
          <p:cNvSpPr>
            <a:spLocks noGrp="1"/>
          </p:cNvSpPr>
          <p:nvPr>
            <p:ph idx="1"/>
          </p:nvPr>
        </p:nvSpPr>
        <p:spPr>
          <a:xfrm>
            <a:off x="914400" y="1747838"/>
            <a:ext cx="7313613" cy="4303338"/>
          </a:xfrm>
        </p:spPr>
        <p:txBody>
          <a:bodyPr rtlCol="0">
            <a:normAutofit lnSpcReduction="10000"/>
            <a:scene3d>
              <a:camera prst="orthographicFront"/>
              <a:lightRig rig="chilly" dir="t"/>
            </a:scene3d>
            <a:sp3d extrusionH="6350">
              <a:extrusionClr>
                <a:schemeClr val="bg1"/>
              </a:extrusionClr>
            </a:sp3d>
          </a:bodyPr>
          <a:lstStyle/>
          <a:p>
            <a:pPr fontAlgn="auto">
              <a:lnSpc>
                <a:spcPct val="90000"/>
              </a:lnSpc>
              <a:spcAft>
                <a:spcPts val="0"/>
              </a:spcAft>
              <a:buFont typeface="Wingdings" pitchFamily="2" charset="2"/>
              <a:buChar char="l"/>
              <a:defRPr/>
            </a:pPr>
            <a:r>
              <a:rPr lang="en-US" dirty="0">
                <a:ea typeface="+mn-ea"/>
                <a:cs typeface="+mn-cs"/>
              </a:rPr>
              <a:t>Input data should be inspected</a:t>
            </a:r>
          </a:p>
          <a:p>
            <a:pPr fontAlgn="auto">
              <a:lnSpc>
                <a:spcPct val="90000"/>
              </a:lnSpc>
              <a:spcAft>
                <a:spcPts val="0"/>
              </a:spcAft>
              <a:buFont typeface="Wingdings" pitchFamily="2" charset="2"/>
              <a:buChar char="l"/>
              <a:defRPr/>
            </a:pPr>
            <a:r>
              <a:rPr lang="en-US" dirty="0">
                <a:ea typeface="+mn-ea"/>
                <a:cs typeface="+mn-cs"/>
              </a:rPr>
              <a:t>Sounds easy, look for &lt;script&gt; as part of input and block…. But</a:t>
            </a:r>
          </a:p>
          <a:p>
            <a:pPr fontAlgn="auto">
              <a:lnSpc>
                <a:spcPct val="90000"/>
              </a:lnSpc>
              <a:spcAft>
                <a:spcPts val="0"/>
              </a:spcAft>
              <a:buFont typeface="Wingdings" pitchFamily="2" charset="2"/>
              <a:buChar char="l"/>
              <a:defRPr/>
            </a:pPr>
            <a:r>
              <a:rPr lang="en-US" dirty="0">
                <a:ea typeface="+mn-ea"/>
                <a:cs typeface="+mn-cs"/>
              </a:rPr>
              <a:t>HTML character </a:t>
            </a:r>
            <a:r>
              <a:rPr lang="en-US" dirty="0" smtClean="0">
                <a:ea typeface="+mn-ea"/>
                <a:cs typeface="+mn-cs"/>
              </a:rPr>
              <a:t>entries</a:t>
            </a:r>
          </a:p>
          <a:p>
            <a:pPr lvl="1" fontAlgn="auto">
              <a:lnSpc>
                <a:spcPct val="90000"/>
              </a:lnSpc>
              <a:spcAft>
                <a:spcPts val="0"/>
              </a:spcAft>
              <a:buFont typeface="Wingdings" pitchFamily="2" charset="2"/>
              <a:buChar char="l"/>
              <a:defRPr/>
            </a:pPr>
            <a:r>
              <a:rPr lang="en-US" dirty="0">
                <a:ea typeface="+mn-ea"/>
              </a:rPr>
              <a:t>&amp;#60; = &lt;</a:t>
            </a:r>
          </a:p>
          <a:p>
            <a:pPr fontAlgn="auto">
              <a:lnSpc>
                <a:spcPct val="90000"/>
              </a:lnSpc>
              <a:spcAft>
                <a:spcPts val="0"/>
              </a:spcAft>
              <a:buFont typeface="Wingdings" pitchFamily="2" charset="2"/>
              <a:buChar char="l"/>
              <a:defRPr/>
            </a:pPr>
            <a:r>
              <a:rPr lang="en-US" dirty="0">
                <a:ea typeface="+mn-ea"/>
                <a:cs typeface="+mn-cs"/>
              </a:rPr>
              <a:t>Input should be compared to what is wanted by the program</a:t>
            </a:r>
          </a:p>
          <a:p>
            <a:pPr lvl="1" fontAlgn="auto">
              <a:lnSpc>
                <a:spcPct val="90000"/>
              </a:lnSpc>
              <a:spcAft>
                <a:spcPts val="0"/>
              </a:spcAft>
              <a:buFont typeface="Wingdings" pitchFamily="2" charset="2"/>
              <a:buChar char="l"/>
              <a:defRPr/>
            </a:pPr>
            <a:r>
              <a:rPr lang="en-US" dirty="0">
                <a:ea typeface="+mn-ea"/>
              </a:rPr>
              <a:t>NOT against known dangerous values</a:t>
            </a:r>
          </a:p>
          <a:p>
            <a:pPr lvl="1" fontAlgn="auto">
              <a:lnSpc>
                <a:spcPct val="90000"/>
              </a:lnSpc>
              <a:spcAft>
                <a:spcPts val="0"/>
              </a:spcAft>
              <a:buFont typeface="Wingdings" pitchFamily="2" charset="2"/>
              <a:buChar char="l"/>
              <a:defRPr/>
            </a:pPr>
            <a:r>
              <a:rPr lang="en-US" dirty="0">
                <a:ea typeface="+mn-ea"/>
              </a:rPr>
              <a:t>See Encoding above</a:t>
            </a:r>
          </a:p>
        </p:txBody>
      </p:sp>
      <p:sp>
        <p:nvSpPr>
          <p:cNvPr id="64516" name="Slide Number Placeholder 3"/>
          <p:cNvSpPr>
            <a:spLocks noGrp="1"/>
          </p:cNvSpPr>
          <p:nvPr>
            <p:ph type="sldNum" sz="quarter" idx="11"/>
          </p:nvPr>
        </p:nvSpPr>
        <p:spPr bwMode="auto">
          <a:xfrm>
            <a:off x="6553200" y="6226175"/>
            <a:ext cx="2133600" cy="277813"/>
          </a:xfrm>
          <a:noFill/>
          <a:ln>
            <a:miter lim="800000"/>
            <a:headEnd/>
            <a:tailEnd/>
          </a:ln>
        </p:spPr>
        <p:txBody>
          <a:bodyPr/>
          <a:lstStyle/>
          <a:p>
            <a:fld id="{450A484F-3E73-394F-90BC-06E045E29C94}" type="slidenum">
              <a:rPr lang="en-US" sz="1000">
                <a:solidFill>
                  <a:schemeClr val="tx1"/>
                </a:solidFill>
                <a:latin typeface="Lucida Sans Unicode" charset="0"/>
              </a:rPr>
              <a:pPr/>
              <a:t>79</a:t>
            </a:fld>
            <a:endParaRPr lang="en-US" sz="1000">
              <a:solidFill>
                <a:schemeClr val="tx1"/>
              </a:solidFill>
              <a:latin typeface="Lucida Sans Unicode"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C:\Users\Panko\Pictures\Microsoft Clip Organizer\j0434929.png"/>
          <p:cNvPicPr>
            <a:picLocks noChangeAspect="1" noChangeArrowheads="1"/>
          </p:cNvPicPr>
          <p:nvPr/>
        </p:nvPicPr>
        <p:blipFill>
          <a:blip r:embed="rId2"/>
          <a:srcRect/>
          <a:stretch>
            <a:fillRect/>
          </a:stretch>
        </p:blipFill>
        <p:spPr bwMode="auto">
          <a:xfrm>
            <a:off x="7467600" y="0"/>
            <a:ext cx="1447800" cy="1447800"/>
          </a:xfrm>
          <a:prstGeom prst="rect">
            <a:avLst/>
          </a:prstGeom>
          <a:noFill/>
          <a:ln w="9525">
            <a:noFill/>
            <a:miter lim="800000"/>
            <a:headEnd/>
            <a:tailEnd/>
          </a:ln>
        </p:spPr>
      </p:pic>
      <p:sp>
        <p:nvSpPr>
          <p:cNvPr id="37891" name="Content Placeholder 1"/>
          <p:cNvSpPr>
            <a:spLocks noGrp="1"/>
          </p:cNvSpPr>
          <p:nvPr>
            <p:ph idx="1"/>
          </p:nvPr>
        </p:nvSpPr>
        <p:spPr>
          <a:xfrm>
            <a:off x="457200" y="1524000"/>
            <a:ext cx="8229600" cy="4525963"/>
          </a:xfrm>
        </p:spPr>
        <p:txBody>
          <a:bodyPr>
            <a:normAutofit lnSpcReduction="10000"/>
          </a:bodyPr>
          <a:lstStyle/>
          <a:p>
            <a:pPr eaLnBrk="1" hangingPunct="1"/>
            <a:r>
              <a:rPr lang="en-US" b="1"/>
              <a:t>Security Baselines Guide the Hardening Effort</a:t>
            </a:r>
          </a:p>
          <a:p>
            <a:pPr lvl="1" eaLnBrk="1"/>
            <a:r>
              <a:rPr lang="en-US">
                <a:ea typeface="ＭＳ Ｐゴシック" charset="-128"/>
              </a:rPr>
              <a:t>Specifications for how hardening should be done</a:t>
            </a:r>
          </a:p>
          <a:p>
            <a:pPr lvl="1" eaLnBrk="1"/>
            <a:r>
              <a:rPr lang="en-US">
                <a:ea typeface="ＭＳ Ｐゴシック" charset="-128"/>
              </a:rPr>
              <a:t>Needed because it is easy to forget a step</a:t>
            </a:r>
          </a:p>
          <a:p>
            <a:pPr lvl="1" eaLnBrk="1"/>
            <a:r>
              <a:rPr lang="en-US">
                <a:ea typeface="ＭＳ Ｐゴシック" charset="-128"/>
              </a:rPr>
              <a:t>Different baselines for different operating systems and versions</a:t>
            </a:r>
          </a:p>
          <a:p>
            <a:pPr lvl="1" eaLnBrk="1"/>
            <a:r>
              <a:rPr lang="en-US">
                <a:ea typeface="ＭＳ Ｐゴシック" charset="-128"/>
              </a:rPr>
              <a:t>Different baselines for servers with different functions (webservers, mail servers, etc.)</a:t>
            </a:r>
          </a:p>
          <a:p>
            <a:pPr lvl="1" eaLnBrk="1"/>
            <a:r>
              <a:rPr lang="en-US">
                <a:ea typeface="ＭＳ Ｐゴシック" charset="-128"/>
              </a:rPr>
              <a:t>Used by systems administrators (server administrators)</a:t>
            </a:r>
          </a:p>
          <a:p>
            <a:pPr lvl="2" eaLnBrk="1"/>
            <a:r>
              <a:rPr lang="en-US">
                <a:ea typeface="ＭＳ Ｐゴシック" charset="-128"/>
              </a:rPr>
              <a:t>Usually do not manage the network</a:t>
            </a:r>
          </a:p>
        </p:txBody>
      </p:sp>
      <p:sp>
        <p:nvSpPr>
          <p:cNvPr id="37892" name="Slide Number Placeholder 3"/>
          <p:cNvSpPr>
            <a:spLocks noGrp="1"/>
          </p:cNvSpPr>
          <p:nvPr>
            <p:ph type="sldNum" sz="quarter" idx="11"/>
          </p:nvPr>
        </p:nvSpPr>
        <p:spPr bwMode="auto">
          <a:noFill/>
          <a:ln>
            <a:miter lim="800000"/>
            <a:headEnd/>
            <a:tailEnd/>
          </a:ln>
        </p:spPr>
        <p:txBody>
          <a:bodyPr/>
          <a:lstStyle/>
          <a:p>
            <a:fld id="{400B8C25-26C2-2043-BDE3-8D0EB7E15117}" type="slidenum">
              <a:rPr lang="en-US">
                <a:latin typeface="Lucida Sans Unicode" charset="0"/>
              </a:rPr>
              <a:pPr/>
              <a:t>8</a:t>
            </a:fld>
            <a:endParaRPr lang="en-US">
              <a:latin typeface="Lucida Sans Unicode"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ea typeface="+mj-ea"/>
                <a:cs typeface="+mj-cs"/>
              </a:rPr>
              <a:t>Security Baselines and </a:t>
            </a:r>
            <a:br>
              <a:rPr lang="en-US" dirty="0" smtClean="0">
                <a:ea typeface="+mj-ea"/>
                <a:cs typeface="+mj-cs"/>
              </a:rPr>
            </a:br>
            <a:r>
              <a:rPr lang="en-US" dirty="0" smtClean="0">
                <a:ea typeface="+mj-ea"/>
                <a:cs typeface="+mj-cs"/>
              </a:rPr>
              <a:t>Systems Administrators</a:t>
            </a:r>
            <a:endParaRPr lang="en-US" dirty="0">
              <a:ea typeface="+mj-ea"/>
              <a:cs typeface="+mj-cs"/>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228601"/>
            <a:ext cx="7313613" cy="1264024"/>
          </a:xfrm>
        </p:spPr>
        <p:txBody>
          <a:bodyPr>
            <a:normAutofit/>
            <a:sp3d extrusionH="12700">
              <a:extrusionClr>
                <a:schemeClr val="bg1"/>
              </a:extrusionClr>
            </a:sp3d>
          </a:bodyPr>
          <a:lstStyle/>
          <a:p>
            <a:pPr fontAlgn="auto">
              <a:spcAft>
                <a:spcPts val="0"/>
              </a:spcAft>
              <a:defRPr/>
            </a:pPr>
            <a:r>
              <a:rPr lang="en-US" dirty="0" smtClean="0">
                <a:ea typeface="+mj-ea"/>
                <a:cs typeface="+mj-cs"/>
              </a:rPr>
              <a:t>Securing Custom Applications</a:t>
            </a:r>
            <a:endParaRPr lang="en-US" dirty="0">
              <a:ea typeface="+mj-ea"/>
              <a:cs typeface="+mj-cs"/>
            </a:endParaRPr>
          </a:p>
        </p:txBody>
      </p:sp>
      <p:sp>
        <p:nvSpPr>
          <p:cNvPr id="52226" name="Content Placeholder 1"/>
          <p:cNvSpPr>
            <a:spLocks noGrp="1"/>
          </p:cNvSpPr>
          <p:nvPr>
            <p:ph idx="1"/>
          </p:nvPr>
        </p:nvSpPr>
        <p:spPr>
          <a:xfrm>
            <a:off x="914400" y="1747838"/>
            <a:ext cx="7313613" cy="4303338"/>
          </a:xfrm>
        </p:spPr>
        <p:txBody>
          <a:bodyPr rtlCol="0">
            <a:scene3d>
              <a:camera prst="orthographicFront"/>
              <a:lightRig rig="chilly" dir="t"/>
            </a:scene3d>
            <a:sp3d extrusionH="6350">
              <a:extrusionClr>
                <a:schemeClr val="bg1"/>
              </a:extrusionClr>
            </a:sp3d>
          </a:bodyPr>
          <a:lstStyle/>
          <a:p>
            <a:pPr fontAlgn="auto">
              <a:spcAft>
                <a:spcPts val="0"/>
              </a:spcAft>
              <a:buFont typeface="Wingdings" pitchFamily="2" charset="2"/>
              <a:buChar char="l"/>
              <a:defRPr/>
            </a:pPr>
            <a:r>
              <a:rPr lang="en-US" b="1">
                <a:ea typeface="+mn-ea"/>
                <a:cs typeface="+mn-cs"/>
              </a:rPr>
              <a:t>SQL Injection Attacks</a:t>
            </a:r>
          </a:p>
          <a:p>
            <a:pPr lvl="1" fontAlgn="auto">
              <a:spcAft>
                <a:spcPts val="0"/>
              </a:spcAft>
              <a:buFont typeface="Wingdings" pitchFamily="2" charset="2"/>
              <a:buChar char="l"/>
              <a:defRPr/>
            </a:pPr>
            <a:r>
              <a:rPr lang="en-US">
                <a:ea typeface="+mn-ea"/>
              </a:rPr>
              <a:t>For database access</a:t>
            </a:r>
          </a:p>
          <a:p>
            <a:pPr lvl="1" fontAlgn="auto">
              <a:spcAft>
                <a:spcPts val="0"/>
              </a:spcAft>
              <a:buFont typeface="Wingdings" pitchFamily="2" charset="2"/>
              <a:buChar char="l"/>
              <a:defRPr/>
            </a:pPr>
            <a:r>
              <a:rPr lang="en-US">
                <a:ea typeface="+mn-ea"/>
              </a:rPr>
              <a:t>Programmer expects an input value—a text string, number, etc.</a:t>
            </a:r>
          </a:p>
          <a:p>
            <a:pPr lvl="2" fontAlgn="auto">
              <a:spcAft>
                <a:spcPts val="0"/>
              </a:spcAft>
              <a:buFont typeface="Wingdings" pitchFamily="2" charset="2"/>
              <a:buChar char="l"/>
              <a:defRPr/>
            </a:pPr>
            <a:r>
              <a:rPr lang="en-US"/>
              <a:t>May use it as part of an SQL query or operation against the database</a:t>
            </a:r>
          </a:p>
          <a:p>
            <a:pPr lvl="2" fontAlgn="auto">
              <a:spcAft>
                <a:spcPts val="0"/>
              </a:spcAft>
              <a:buFont typeface="Wingdings" pitchFamily="2" charset="2"/>
              <a:buChar char="l"/>
              <a:defRPr/>
            </a:pPr>
            <a:r>
              <a:rPr lang="en-US"/>
              <a:t>Say to accept a last name as input and return the person</a:t>
            </a:r>
            <a:r>
              <a:rPr lang="ja-JP" altLang="en-US"/>
              <a:t>’</a:t>
            </a:r>
            <a:r>
              <a:rPr lang="en-US" altLang="ja-JP"/>
              <a:t>s telephone number</a:t>
            </a:r>
          </a:p>
          <a:p>
            <a:pPr fontAlgn="auto">
              <a:spcAft>
                <a:spcPts val="0"/>
              </a:spcAft>
              <a:buFont typeface="Wingdings" pitchFamily="2" charset="2"/>
              <a:buChar char="l"/>
              <a:defRPr/>
            </a:pPr>
            <a:endParaRPr lang="en-US">
              <a:ea typeface="+mn-ea"/>
              <a:cs typeface="+mn-cs"/>
            </a:endParaRPr>
          </a:p>
        </p:txBody>
      </p:sp>
      <p:sp>
        <p:nvSpPr>
          <p:cNvPr id="65541" name="Slide Number Placeholder 3"/>
          <p:cNvSpPr>
            <a:spLocks noGrp="1"/>
          </p:cNvSpPr>
          <p:nvPr>
            <p:ph type="sldNum" sz="quarter" idx="11"/>
          </p:nvPr>
        </p:nvSpPr>
        <p:spPr bwMode="auto">
          <a:xfrm>
            <a:off x="6553200" y="6226175"/>
            <a:ext cx="2133600" cy="277813"/>
          </a:xfrm>
          <a:noFill/>
          <a:ln>
            <a:miter lim="800000"/>
            <a:headEnd/>
            <a:tailEnd/>
          </a:ln>
        </p:spPr>
        <p:txBody>
          <a:bodyPr/>
          <a:lstStyle/>
          <a:p>
            <a:fld id="{D8A65A6A-6588-0343-945E-13222EA571DA}" type="slidenum">
              <a:rPr lang="en-US" sz="1000">
                <a:solidFill>
                  <a:schemeClr val="tx1"/>
                </a:solidFill>
                <a:latin typeface="Lucida Sans Unicode" charset="0"/>
              </a:rPr>
              <a:pPr/>
              <a:t>80</a:t>
            </a:fld>
            <a:endParaRPr lang="en-US" sz="1000">
              <a:solidFill>
                <a:schemeClr val="tx1"/>
              </a:solidFill>
              <a:latin typeface="Lucida Sans Unicode" charset="0"/>
            </a:endParaRPr>
          </a:p>
        </p:txBody>
      </p:sp>
      <p:pic>
        <p:nvPicPr>
          <p:cNvPr id="65542" name="Picture 4" descr="C:\Users\Panko\Pictures\Microsoft Clip Organizer\j0433942.png"/>
          <p:cNvPicPr>
            <a:picLocks noChangeAspect="1" noChangeArrowheads="1"/>
          </p:cNvPicPr>
          <p:nvPr/>
        </p:nvPicPr>
        <p:blipFill>
          <a:blip r:embed="rId2"/>
          <a:srcRect/>
          <a:stretch>
            <a:fillRect/>
          </a:stretch>
        </p:blipFill>
        <p:spPr bwMode="auto">
          <a:xfrm>
            <a:off x="6629400" y="4343400"/>
            <a:ext cx="1981200" cy="198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228601"/>
            <a:ext cx="7313613" cy="1264024"/>
          </a:xfrm>
        </p:spPr>
        <p:txBody>
          <a:bodyPr>
            <a:normAutofit/>
            <a:sp3d extrusionH="12700">
              <a:extrusionClr>
                <a:schemeClr val="bg1"/>
              </a:extrusionClr>
            </a:sp3d>
          </a:bodyPr>
          <a:lstStyle/>
          <a:p>
            <a:pPr fontAlgn="auto">
              <a:spcAft>
                <a:spcPts val="0"/>
              </a:spcAft>
              <a:defRPr/>
            </a:pPr>
            <a:r>
              <a:rPr lang="en-US" dirty="0" smtClean="0">
                <a:ea typeface="+mj-ea"/>
                <a:cs typeface="+mj-cs"/>
              </a:rPr>
              <a:t>Securing Custom Applications</a:t>
            </a:r>
            <a:endParaRPr lang="en-US" dirty="0">
              <a:ea typeface="+mj-ea"/>
              <a:cs typeface="+mj-cs"/>
            </a:endParaRPr>
          </a:p>
        </p:txBody>
      </p:sp>
      <p:sp>
        <p:nvSpPr>
          <p:cNvPr id="53250" name="Content Placeholder 1"/>
          <p:cNvSpPr>
            <a:spLocks noGrp="1"/>
          </p:cNvSpPr>
          <p:nvPr>
            <p:ph idx="1"/>
          </p:nvPr>
        </p:nvSpPr>
        <p:spPr>
          <a:xfrm>
            <a:off x="457200" y="1524000"/>
            <a:ext cx="8229600" cy="4767263"/>
          </a:xfrm>
        </p:spPr>
        <p:txBody>
          <a:bodyPr rtlCol="0">
            <a:normAutofit/>
            <a:scene3d>
              <a:camera prst="orthographicFront"/>
              <a:lightRig rig="chilly" dir="t"/>
            </a:scene3d>
            <a:sp3d extrusionH="6350">
              <a:extrusionClr>
                <a:schemeClr val="bg1"/>
              </a:extrusionClr>
            </a:sp3d>
          </a:bodyPr>
          <a:lstStyle/>
          <a:p>
            <a:pPr fontAlgn="auto">
              <a:spcAft>
                <a:spcPts val="0"/>
              </a:spcAft>
              <a:buFont typeface="Wingdings" pitchFamily="2" charset="2"/>
              <a:buChar char="l"/>
              <a:defRPr/>
            </a:pPr>
            <a:r>
              <a:rPr lang="en-US" b="1" dirty="0">
                <a:ea typeface="+mn-ea"/>
                <a:cs typeface="+mn-cs"/>
              </a:rPr>
              <a:t>SQL Injection Attacks</a:t>
            </a:r>
          </a:p>
          <a:p>
            <a:pPr lvl="1" fontAlgn="auto">
              <a:spcAft>
                <a:spcPts val="0"/>
              </a:spcAft>
              <a:buFont typeface="Wingdings" pitchFamily="2" charset="2"/>
              <a:buChar char="l"/>
              <a:defRPr/>
            </a:pPr>
            <a:r>
              <a:rPr lang="en-US" dirty="0">
                <a:ea typeface="+mn-ea"/>
              </a:rPr>
              <a:t>Attacker enters an unexpected string</a:t>
            </a:r>
          </a:p>
          <a:p>
            <a:pPr lvl="2" fontAlgn="auto">
              <a:spcBef>
                <a:spcPts val="1200"/>
              </a:spcBef>
              <a:spcAft>
                <a:spcPts val="0"/>
              </a:spcAft>
              <a:buFont typeface="Wingdings" pitchFamily="2" charset="2"/>
              <a:buChar char="l"/>
              <a:defRPr/>
            </a:pPr>
            <a:r>
              <a:rPr lang="en-US" dirty="0"/>
              <a:t>For example: a last name followed by a full SQL query string</a:t>
            </a:r>
          </a:p>
          <a:p>
            <a:pPr lvl="3" fontAlgn="auto">
              <a:spcBef>
                <a:spcPts val="1200"/>
              </a:spcBef>
              <a:spcAft>
                <a:spcPts val="0"/>
              </a:spcAft>
              <a:buFont typeface="Wingdings" pitchFamily="2" charset="2"/>
              <a:buChar char="l"/>
              <a:defRPr/>
            </a:pPr>
            <a:r>
              <a:rPr lang="en-US" dirty="0"/>
              <a:t>Bob</a:t>
            </a:r>
            <a:r>
              <a:rPr lang="ja-JP" altLang="en-US" dirty="0"/>
              <a:t>’</a:t>
            </a:r>
            <a:r>
              <a:rPr lang="en-US" altLang="ja-JP" dirty="0"/>
              <a:t> drop table suppliers==</a:t>
            </a:r>
          </a:p>
          <a:p>
            <a:pPr lvl="2" fontAlgn="auto">
              <a:spcBef>
                <a:spcPts val="1200"/>
              </a:spcBef>
              <a:spcAft>
                <a:spcPts val="0"/>
              </a:spcAft>
              <a:buFont typeface="Wingdings" pitchFamily="2" charset="2"/>
              <a:buChar char="l"/>
              <a:defRPr/>
            </a:pPr>
            <a:r>
              <a:rPr lang="en-US" dirty="0"/>
              <a:t>The program may execute both the telephone number lookup command and the extra SQL query</a:t>
            </a:r>
          </a:p>
          <a:p>
            <a:pPr lvl="2" fontAlgn="auto">
              <a:spcBef>
                <a:spcPts val="1200"/>
              </a:spcBef>
              <a:spcAft>
                <a:spcPts val="0"/>
              </a:spcAft>
              <a:buFont typeface="Wingdings" pitchFamily="2" charset="2"/>
              <a:buChar char="l"/>
              <a:defRPr/>
            </a:pPr>
            <a:r>
              <a:rPr lang="en-US" dirty="0"/>
              <a:t>This may look up information that should not be available to the attacker</a:t>
            </a:r>
          </a:p>
          <a:p>
            <a:pPr lvl="2" fontAlgn="auto">
              <a:spcBef>
                <a:spcPts val="1200"/>
              </a:spcBef>
              <a:spcAft>
                <a:spcPts val="0"/>
              </a:spcAft>
              <a:buFont typeface="Wingdings" pitchFamily="2" charset="2"/>
              <a:buChar char="l"/>
              <a:defRPr/>
            </a:pPr>
            <a:r>
              <a:rPr lang="en-US" dirty="0"/>
              <a:t>It may even delete an entire table</a:t>
            </a:r>
          </a:p>
        </p:txBody>
      </p:sp>
      <p:sp>
        <p:nvSpPr>
          <p:cNvPr id="66565" name="Slide Number Placeholder 3"/>
          <p:cNvSpPr>
            <a:spLocks noGrp="1"/>
          </p:cNvSpPr>
          <p:nvPr>
            <p:ph type="sldNum" sz="quarter" idx="11"/>
          </p:nvPr>
        </p:nvSpPr>
        <p:spPr bwMode="auto">
          <a:xfrm>
            <a:off x="6553200" y="6226175"/>
            <a:ext cx="2133600" cy="277813"/>
          </a:xfrm>
          <a:noFill/>
          <a:ln>
            <a:miter lim="800000"/>
            <a:headEnd/>
            <a:tailEnd/>
          </a:ln>
        </p:spPr>
        <p:txBody>
          <a:bodyPr/>
          <a:lstStyle/>
          <a:p>
            <a:fld id="{2C3A7A7C-C27D-344B-91EE-8936ABDA10EB}" type="slidenum">
              <a:rPr lang="en-US" sz="1000">
                <a:solidFill>
                  <a:schemeClr val="tx1"/>
                </a:solidFill>
                <a:latin typeface="Lucida Sans Unicode" charset="0"/>
              </a:rPr>
              <a:pPr/>
              <a:t>81</a:t>
            </a:fld>
            <a:endParaRPr lang="en-US" sz="1000">
              <a:solidFill>
                <a:schemeClr val="tx1"/>
              </a:solidFill>
              <a:latin typeface="Lucida Sans Unicode" charset="0"/>
            </a:endParaRPr>
          </a:p>
        </p:txBody>
      </p:sp>
      <p:pic>
        <p:nvPicPr>
          <p:cNvPr id="66566" name="Picture 4" descr="C:\Users\Panko\Pictures\Microsoft Clip Organizer\j0433942.png"/>
          <p:cNvPicPr>
            <a:picLocks noChangeAspect="1" noChangeArrowheads="1"/>
          </p:cNvPicPr>
          <p:nvPr/>
        </p:nvPicPr>
        <p:blipFill>
          <a:blip r:embed="rId2"/>
          <a:srcRect/>
          <a:stretch>
            <a:fillRect/>
          </a:stretch>
        </p:blipFill>
        <p:spPr bwMode="auto">
          <a:xfrm>
            <a:off x="7010400" y="4800600"/>
            <a:ext cx="1676400"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3"/>
          <p:cNvSpPr>
            <a:spLocks noGrp="1"/>
          </p:cNvSpPr>
          <p:nvPr>
            <p:ph type="sldNum" sz="quarter" idx="11"/>
          </p:nvPr>
        </p:nvSpPr>
        <p:spPr bwMode="auto">
          <a:noFill/>
          <a:ln>
            <a:miter lim="800000"/>
            <a:headEnd/>
            <a:tailEnd/>
          </a:ln>
        </p:spPr>
        <p:txBody>
          <a:bodyPr/>
          <a:lstStyle/>
          <a:p>
            <a:fld id="{5AF88BFE-9EA3-1845-B099-49919DF76F53}" type="slidenum">
              <a:rPr lang="en-US">
                <a:latin typeface="Lucida Sans Unicode" charset="0"/>
              </a:rPr>
              <a:pPr/>
              <a:t>82</a:t>
            </a:fld>
            <a:endParaRPr lang="en-US">
              <a:latin typeface="Lucida Sans Unicode" charset="0"/>
            </a:endParaRPr>
          </a:p>
        </p:txBody>
      </p:sp>
      <p:pic>
        <p:nvPicPr>
          <p:cNvPr id="67587" name="Title 4"/>
          <p:cNvPicPr>
            <a:picLocks noGrp="1" noChangeArrowheads="1"/>
          </p:cNvPicPr>
          <p:nvPr>
            <p:ph type="title"/>
          </p:nvPr>
        </p:nvPicPr>
        <p:blipFill>
          <a:blip r:embed="rId2"/>
          <a:srcRect/>
          <a:stretch>
            <a:fillRect/>
          </a:stretch>
        </p:blipFill>
        <p:spPr bwMode="auto">
          <a:xfrm>
            <a:off x="195263" y="225425"/>
            <a:ext cx="8497887" cy="1152525"/>
          </a:xfrm>
        </p:spPr>
      </p:pic>
      <p:pic>
        <p:nvPicPr>
          <p:cNvPr id="67588" name="Picture 2"/>
          <p:cNvPicPr>
            <a:picLocks noChangeAspect="1" noChangeArrowheads="1"/>
          </p:cNvPicPr>
          <p:nvPr/>
        </p:nvPicPr>
        <p:blipFill>
          <a:blip r:embed="rId3"/>
          <a:srcRect l="5908" t="41817" r="53230" b="5556"/>
          <a:stretch>
            <a:fillRect/>
          </a:stretch>
        </p:blipFill>
        <p:spPr bwMode="auto">
          <a:xfrm>
            <a:off x="533400" y="2794000"/>
            <a:ext cx="3617913" cy="1600200"/>
          </a:xfrm>
          <a:prstGeom prst="rect">
            <a:avLst/>
          </a:prstGeom>
          <a:noFill/>
          <a:ln w="9525">
            <a:noFill/>
            <a:miter lim="800000"/>
            <a:headEnd/>
            <a:tailEnd/>
          </a:ln>
        </p:spPr>
      </p:pic>
      <p:pic>
        <p:nvPicPr>
          <p:cNvPr id="67589" name="Picture 3"/>
          <p:cNvPicPr>
            <a:picLocks noChangeAspect="1" noChangeArrowheads="1"/>
          </p:cNvPicPr>
          <p:nvPr/>
        </p:nvPicPr>
        <p:blipFill>
          <a:blip r:embed="rId3"/>
          <a:srcRect l="57108" t="41577" r="1538" b="6810"/>
          <a:stretch>
            <a:fillRect/>
          </a:stretch>
        </p:blipFill>
        <p:spPr bwMode="auto">
          <a:xfrm>
            <a:off x="4654550" y="2794000"/>
            <a:ext cx="3733800" cy="1600200"/>
          </a:xfrm>
          <a:prstGeom prst="rect">
            <a:avLst/>
          </a:prstGeom>
          <a:noFill/>
          <a:ln w="9525">
            <a:noFill/>
            <a:miter lim="800000"/>
            <a:headEnd/>
            <a:tailEnd/>
          </a:ln>
        </p:spPr>
      </p:pic>
      <p:pic>
        <p:nvPicPr>
          <p:cNvPr id="67590" name="Picture 2"/>
          <p:cNvPicPr>
            <a:picLocks noChangeAspect="1" noChangeArrowheads="1"/>
          </p:cNvPicPr>
          <p:nvPr/>
        </p:nvPicPr>
        <p:blipFill>
          <a:blip r:embed="rId3"/>
          <a:srcRect l="5908" t="17026" r="53230" b="53226"/>
          <a:stretch>
            <a:fillRect/>
          </a:stretch>
        </p:blipFill>
        <p:spPr bwMode="auto">
          <a:xfrm>
            <a:off x="4656138" y="1828800"/>
            <a:ext cx="3730625" cy="933450"/>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228601"/>
            <a:ext cx="7313613" cy="1264024"/>
          </a:xfrm>
        </p:spPr>
        <p:txBody>
          <a:bodyPr>
            <a:normAutofit/>
            <a:sp3d extrusionH="12700">
              <a:extrusionClr>
                <a:schemeClr val="bg1"/>
              </a:extrusionClr>
            </a:sp3d>
          </a:bodyPr>
          <a:lstStyle/>
          <a:p>
            <a:pPr fontAlgn="auto">
              <a:spcAft>
                <a:spcPts val="0"/>
              </a:spcAft>
              <a:defRPr/>
            </a:pPr>
            <a:r>
              <a:rPr lang="en-US" dirty="0" smtClean="0">
                <a:ea typeface="+mj-ea"/>
                <a:cs typeface="+mj-cs"/>
              </a:rPr>
              <a:t>Securing Custom Applications</a:t>
            </a:r>
            <a:endParaRPr lang="en-US" dirty="0">
              <a:ea typeface="+mj-ea"/>
              <a:cs typeface="+mj-cs"/>
            </a:endParaRPr>
          </a:p>
        </p:txBody>
      </p:sp>
      <p:sp>
        <p:nvSpPr>
          <p:cNvPr id="54274" name="Content Placeholder 1"/>
          <p:cNvSpPr>
            <a:spLocks noGrp="1"/>
          </p:cNvSpPr>
          <p:nvPr>
            <p:ph idx="1"/>
          </p:nvPr>
        </p:nvSpPr>
        <p:spPr>
          <a:xfrm>
            <a:off x="914400" y="1747838"/>
            <a:ext cx="7313613" cy="4303338"/>
          </a:xfrm>
        </p:spPr>
        <p:txBody>
          <a:bodyPr rtlCol="0">
            <a:scene3d>
              <a:camera prst="orthographicFront"/>
              <a:lightRig rig="chilly" dir="t"/>
            </a:scene3d>
            <a:sp3d extrusionH="6350">
              <a:extrusionClr>
                <a:schemeClr val="bg1"/>
              </a:extrusionClr>
            </a:sp3d>
          </a:bodyPr>
          <a:lstStyle/>
          <a:p>
            <a:pPr fontAlgn="auto">
              <a:spcAft>
                <a:spcPts val="0"/>
              </a:spcAft>
              <a:buFont typeface="Wingdings" pitchFamily="2" charset="2"/>
              <a:buChar char="l"/>
              <a:defRPr/>
            </a:pPr>
            <a:r>
              <a:rPr lang="en-US" b="1">
                <a:ea typeface="+mn-ea"/>
                <a:cs typeface="+mn-cs"/>
              </a:rPr>
              <a:t>Must Require Strong Secure Programming Training</a:t>
            </a:r>
          </a:p>
          <a:p>
            <a:pPr lvl="1" fontAlgn="auto">
              <a:spcAft>
                <a:spcPts val="0"/>
              </a:spcAft>
              <a:buFont typeface="Wingdings" pitchFamily="2" charset="2"/>
              <a:buChar char="l"/>
              <a:defRPr/>
            </a:pPr>
            <a:r>
              <a:rPr lang="en-US">
                <a:ea typeface="+mn-ea"/>
              </a:rPr>
              <a:t>General principles</a:t>
            </a:r>
          </a:p>
          <a:p>
            <a:pPr lvl="1" fontAlgn="auto">
              <a:spcAft>
                <a:spcPts val="0"/>
              </a:spcAft>
              <a:buFont typeface="Wingdings" pitchFamily="2" charset="2"/>
              <a:buChar char="l"/>
              <a:defRPr/>
            </a:pPr>
            <a:r>
              <a:rPr lang="en-US">
                <a:ea typeface="+mn-ea"/>
              </a:rPr>
              <a:t>Programming-language-specific information</a:t>
            </a:r>
          </a:p>
          <a:p>
            <a:pPr lvl="1" fontAlgn="auto">
              <a:spcAft>
                <a:spcPts val="0"/>
              </a:spcAft>
              <a:buFont typeface="Wingdings" pitchFamily="2" charset="2"/>
              <a:buChar char="l"/>
              <a:defRPr/>
            </a:pPr>
            <a:r>
              <a:rPr lang="en-US">
                <a:ea typeface="+mn-ea"/>
              </a:rPr>
              <a:t>Application-specific threats and countermeasures</a:t>
            </a:r>
          </a:p>
          <a:p>
            <a:pPr fontAlgn="auto">
              <a:spcAft>
                <a:spcPts val="0"/>
              </a:spcAft>
              <a:buFont typeface="Wingdings" pitchFamily="2" charset="2"/>
              <a:buChar char="l"/>
              <a:defRPr/>
            </a:pPr>
            <a:endParaRPr lang="en-US" b="1">
              <a:ea typeface="+mn-ea"/>
              <a:cs typeface="+mn-cs"/>
            </a:endParaRPr>
          </a:p>
          <a:p>
            <a:pPr fontAlgn="auto">
              <a:spcAft>
                <a:spcPts val="0"/>
              </a:spcAft>
              <a:buFont typeface="Wingdings" pitchFamily="2" charset="2"/>
              <a:buChar char="l"/>
              <a:defRPr/>
            </a:pPr>
            <a:endParaRPr lang="en-US">
              <a:ea typeface="+mn-ea"/>
              <a:cs typeface="+mn-cs"/>
            </a:endParaRPr>
          </a:p>
        </p:txBody>
      </p:sp>
      <p:sp>
        <p:nvSpPr>
          <p:cNvPr id="68613" name="Slide Number Placeholder 3"/>
          <p:cNvSpPr>
            <a:spLocks noGrp="1"/>
          </p:cNvSpPr>
          <p:nvPr>
            <p:ph type="sldNum" sz="quarter" idx="11"/>
          </p:nvPr>
        </p:nvSpPr>
        <p:spPr bwMode="auto">
          <a:xfrm>
            <a:off x="6553200" y="6226175"/>
            <a:ext cx="2133600" cy="277813"/>
          </a:xfrm>
          <a:noFill/>
          <a:ln>
            <a:miter lim="800000"/>
            <a:headEnd/>
            <a:tailEnd/>
          </a:ln>
        </p:spPr>
        <p:txBody>
          <a:bodyPr/>
          <a:lstStyle/>
          <a:p>
            <a:fld id="{1428A01C-C723-7D4F-A5A2-E2C753136F53}" type="slidenum">
              <a:rPr lang="en-US" sz="1000">
                <a:solidFill>
                  <a:schemeClr val="tx1"/>
                </a:solidFill>
                <a:latin typeface="Lucida Sans Unicode" charset="0"/>
              </a:rPr>
              <a:pPr/>
              <a:t>83</a:t>
            </a:fld>
            <a:endParaRPr lang="en-US" sz="1000">
              <a:solidFill>
                <a:schemeClr val="tx1"/>
              </a:solidFill>
              <a:latin typeface="Lucida Sans Unicode" charset="0"/>
            </a:endParaRPr>
          </a:p>
        </p:txBody>
      </p:sp>
      <p:pic>
        <p:nvPicPr>
          <p:cNvPr id="68614" name="Picture 4" descr="C:\Users\Panko\Pictures\Microsoft Clip Organizer\j0433942.png"/>
          <p:cNvPicPr>
            <a:picLocks noChangeAspect="1" noChangeArrowheads="1"/>
          </p:cNvPicPr>
          <p:nvPr/>
        </p:nvPicPr>
        <p:blipFill>
          <a:blip r:embed="rId2"/>
          <a:srcRect/>
          <a:stretch>
            <a:fillRect/>
          </a:stretch>
        </p:blipFill>
        <p:spPr bwMode="auto">
          <a:xfrm>
            <a:off x="6629400" y="3962400"/>
            <a:ext cx="1981200" cy="198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228601"/>
            <a:ext cx="7313613" cy="1264024"/>
          </a:xfrm>
        </p:spPr>
        <p:txBody>
          <a:bodyPr>
            <a:sp3d extrusionH="12700">
              <a:extrusionClr>
                <a:schemeClr val="bg1"/>
              </a:extrusionClr>
            </a:sp3d>
          </a:bodyPr>
          <a:lstStyle/>
          <a:p>
            <a:pPr fontAlgn="auto">
              <a:spcAft>
                <a:spcPts val="0"/>
              </a:spcAft>
              <a:defRPr/>
            </a:pPr>
            <a:r>
              <a:rPr lang="en-US" dirty="0" smtClean="0">
                <a:ea typeface="+mj-ea"/>
                <a:cs typeface="+mj-cs"/>
              </a:rPr>
              <a:t>Application Security Threats</a:t>
            </a:r>
            <a:endParaRPr lang="en-US" dirty="0">
              <a:ea typeface="+mj-ea"/>
              <a:cs typeface="+mj-cs"/>
            </a:endParaRPr>
          </a:p>
        </p:txBody>
      </p:sp>
      <p:sp>
        <p:nvSpPr>
          <p:cNvPr id="36866" name="Content Placeholder 1"/>
          <p:cNvSpPr>
            <a:spLocks noGrp="1"/>
          </p:cNvSpPr>
          <p:nvPr>
            <p:ph idx="1"/>
          </p:nvPr>
        </p:nvSpPr>
        <p:spPr>
          <a:xfrm>
            <a:off x="914400" y="1747838"/>
            <a:ext cx="7313613" cy="4303338"/>
          </a:xfrm>
        </p:spPr>
        <p:txBody>
          <a:bodyPr rtlCol="0">
            <a:normAutofit lnSpcReduction="10000"/>
            <a:scene3d>
              <a:camera prst="orthographicFront"/>
              <a:lightRig rig="chilly" dir="t"/>
            </a:scene3d>
            <a:sp3d extrusionH="6350">
              <a:extrusionClr>
                <a:schemeClr val="bg1"/>
              </a:extrusionClr>
            </a:sp3d>
          </a:bodyPr>
          <a:lstStyle/>
          <a:p>
            <a:pPr fontAlgn="auto">
              <a:spcAft>
                <a:spcPts val="0"/>
              </a:spcAft>
              <a:buFont typeface="Wingdings" pitchFamily="2" charset="2"/>
              <a:buChar char="l"/>
              <a:defRPr/>
            </a:pPr>
            <a:r>
              <a:rPr lang="en-US" b="1">
                <a:ea typeface="+mn-ea"/>
                <a:cs typeface="+mn-cs"/>
              </a:rPr>
              <a:t>Few Operating Systems but Many Applications</a:t>
            </a:r>
          </a:p>
          <a:p>
            <a:pPr lvl="1" fontAlgn="auto">
              <a:spcAft>
                <a:spcPts val="0"/>
              </a:spcAft>
              <a:buFont typeface="Wingdings" pitchFamily="2" charset="2"/>
              <a:buChar char="l"/>
              <a:defRPr/>
            </a:pPr>
            <a:r>
              <a:rPr lang="en-US">
                <a:ea typeface="+mn-ea"/>
              </a:rPr>
              <a:t>Application hardening is more total work than operating system hardening</a:t>
            </a:r>
          </a:p>
          <a:p>
            <a:pPr fontAlgn="auto">
              <a:spcAft>
                <a:spcPts val="0"/>
              </a:spcAft>
              <a:buFont typeface="Wingdings" pitchFamily="2" charset="2"/>
              <a:buChar char="l"/>
              <a:defRPr/>
            </a:pPr>
            <a:r>
              <a:rPr lang="en-US" b="1">
                <a:ea typeface="+mn-ea"/>
                <a:cs typeface="+mn-cs"/>
              </a:rPr>
              <a:t>Understanding the Server</a:t>
            </a:r>
            <a:r>
              <a:rPr lang="ja-JP" altLang="en-US" b="1">
                <a:ea typeface="+mn-ea"/>
                <a:cs typeface="+mn-cs"/>
              </a:rPr>
              <a:t>’</a:t>
            </a:r>
            <a:r>
              <a:rPr lang="en-US" altLang="ja-JP" b="1">
                <a:ea typeface="+mn-ea"/>
                <a:cs typeface="+mn-cs"/>
              </a:rPr>
              <a:t>s Role and Threat Environment</a:t>
            </a:r>
          </a:p>
          <a:p>
            <a:pPr lvl="1" fontAlgn="auto">
              <a:spcAft>
                <a:spcPts val="0"/>
              </a:spcAft>
              <a:buFont typeface="Wingdings" pitchFamily="2" charset="2"/>
              <a:buChar char="l"/>
              <a:defRPr/>
            </a:pPr>
            <a:r>
              <a:rPr lang="en-US">
                <a:ea typeface="+mn-ea"/>
              </a:rPr>
              <a:t>Just run minimum necessary applications on a server</a:t>
            </a:r>
          </a:p>
          <a:p>
            <a:pPr lvl="1" fontAlgn="auto">
              <a:spcAft>
                <a:spcPts val="0"/>
              </a:spcAft>
              <a:buFont typeface="Wingdings" pitchFamily="2" charset="2"/>
              <a:buChar char="l"/>
              <a:defRPr/>
            </a:pPr>
            <a:r>
              <a:rPr lang="en-US">
                <a:ea typeface="+mn-ea"/>
              </a:rPr>
              <a:t>If Email, just run email</a:t>
            </a:r>
          </a:p>
        </p:txBody>
      </p:sp>
      <p:sp>
        <p:nvSpPr>
          <p:cNvPr id="69637" name="Slide Number Placeholder 3"/>
          <p:cNvSpPr>
            <a:spLocks noGrp="1"/>
          </p:cNvSpPr>
          <p:nvPr>
            <p:ph type="sldNum" sz="quarter" idx="11"/>
          </p:nvPr>
        </p:nvSpPr>
        <p:spPr bwMode="auto">
          <a:xfrm>
            <a:off x="6553200" y="6226175"/>
            <a:ext cx="2133600" cy="277813"/>
          </a:xfrm>
          <a:noFill/>
          <a:ln>
            <a:miter lim="800000"/>
            <a:headEnd/>
            <a:tailEnd/>
          </a:ln>
        </p:spPr>
        <p:txBody>
          <a:bodyPr/>
          <a:lstStyle/>
          <a:p>
            <a:fld id="{472AA02C-5E44-0042-ABF0-1DECC18D9EED}" type="slidenum">
              <a:rPr lang="en-US" sz="1000">
                <a:solidFill>
                  <a:schemeClr val="tx1"/>
                </a:solidFill>
                <a:latin typeface="Lucida Sans Unicode" charset="0"/>
              </a:rPr>
              <a:pPr/>
              <a:t>84</a:t>
            </a:fld>
            <a:endParaRPr lang="en-US" sz="1000">
              <a:solidFill>
                <a:schemeClr val="tx1"/>
              </a:solidFill>
              <a:latin typeface="Lucida Sans Unicode" charset="0"/>
            </a:endParaRPr>
          </a:p>
        </p:txBody>
      </p:sp>
      <p:pic>
        <p:nvPicPr>
          <p:cNvPr id="69638" name="Picture 2" descr="C:\Users\Panko\Pictures\Microsoft Clip Organizer\j0434845.png"/>
          <p:cNvPicPr>
            <a:picLocks noChangeAspect="1" noChangeArrowheads="1"/>
          </p:cNvPicPr>
          <p:nvPr/>
        </p:nvPicPr>
        <p:blipFill>
          <a:blip r:embed="rId2"/>
          <a:srcRect/>
          <a:stretch>
            <a:fillRect/>
          </a:stretch>
        </p:blipFill>
        <p:spPr bwMode="auto">
          <a:xfrm>
            <a:off x="7315200" y="4876800"/>
            <a:ext cx="13716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228601"/>
            <a:ext cx="7313613" cy="1264024"/>
          </a:xfrm>
        </p:spPr>
        <p:txBody>
          <a:bodyPr>
            <a:normAutofit fontScale="90000"/>
            <a:sp3d extrusionH="12700">
              <a:extrusionClr>
                <a:schemeClr val="bg1"/>
              </a:extrusionClr>
            </a:sp3d>
          </a:bodyPr>
          <a:lstStyle/>
          <a:p>
            <a:pPr fontAlgn="auto">
              <a:spcAft>
                <a:spcPts val="0"/>
              </a:spcAft>
              <a:defRPr/>
            </a:pPr>
            <a:r>
              <a:rPr lang="en-US" dirty="0" smtClean="0">
                <a:ea typeface="+mj-ea"/>
                <a:cs typeface="+mj-cs"/>
              </a:rPr>
              <a:t>Browser Attacks and Protections</a:t>
            </a:r>
            <a:endParaRPr lang="en-US" dirty="0">
              <a:ea typeface="+mj-ea"/>
              <a:cs typeface="+mj-cs"/>
            </a:endParaRPr>
          </a:p>
        </p:txBody>
      </p:sp>
      <p:sp>
        <p:nvSpPr>
          <p:cNvPr id="65538" name="Content Placeholder 1"/>
          <p:cNvSpPr>
            <a:spLocks noGrp="1"/>
          </p:cNvSpPr>
          <p:nvPr>
            <p:ph idx="1"/>
          </p:nvPr>
        </p:nvSpPr>
        <p:spPr>
          <a:xfrm>
            <a:off x="457200" y="1600200"/>
            <a:ext cx="8229600" cy="4800600"/>
          </a:xfrm>
        </p:spPr>
        <p:txBody>
          <a:bodyPr rtlCol="0">
            <a:scene3d>
              <a:camera prst="orthographicFront"/>
              <a:lightRig rig="chilly" dir="t"/>
            </a:scene3d>
            <a:sp3d extrusionH="6350">
              <a:extrusionClr>
                <a:schemeClr val="bg1"/>
              </a:extrusionClr>
            </a:sp3d>
          </a:bodyPr>
          <a:lstStyle/>
          <a:p>
            <a:pPr fontAlgn="auto">
              <a:spcAft>
                <a:spcPts val="0"/>
              </a:spcAft>
              <a:buFont typeface="Wingdings" pitchFamily="2" charset="2"/>
              <a:buChar char="l"/>
              <a:defRPr/>
            </a:pPr>
            <a:r>
              <a:rPr lang="en-US" b="1">
                <a:ea typeface="+mn-ea"/>
                <a:cs typeface="+mn-cs"/>
              </a:rPr>
              <a:t>PCs Are Major Targets</a:t>
            </a:r>
          </a:p>
          <a:p>
            <a:pPr lvl="1" fontAlgn="auto">
              <a:spcAft>
                <a:spcPts val="0"/>
              </a:spcAft>
              <a:buFont typeface="Wingdings" pitchFamily="2" charset="2"/>
              <a:buChar char="l"/>
              <a:defRPr/>
            </a:pPr>
            <a:r>
              <a:rPr lang="en-US">
                <a:ea typeface="+mn-ea"/>
              </a:rPr>
              <a:t>Have interesting information and can be attacked through the browser</a:t>
            </a:r>
          </a:p>
          <a:p>
            <a:pPr fontAlgn="auto">
              <a:spcAft>
                <a:spcPts val="0"/>
              </a:spcAft>
              <a:buFont typeface="Wingdings" pitchFamily="2" charset="2"/>
              <a:buChar char="l"/>
              <a:defRPr/>
            </a:pPr>
            <a:r>
              <a:rPr lang="en-US" b="1">
                <a:ea typeface="+mn-ea"/>
                <a:cs typeface="+mn-cs"/>
              </a:rPr>
              <a:t>Client-Side Scripting (Mobile Code)</a:t>
            </a:r>
          </a:p>
          <a:p>
            <a:pPr lvl="1" fontAlgn="auto">
              <a:spcAft>
                <a:spcPts val="0"/>
              </a:spcAft>
              <a:buFont typeface="Wingdings" pitchFamily="2" charset="2"/>
              <a:buChar char="l"/>
              <a:defRPr/>
            </a:pPr>
            <a:r>
              <a:rPr lang="en-US">
                <a:ea typeface="+mn-ea"/>
              </a:rPr>
              <a:t>Java applets: Small Java programs</a:t>
            </a:r>
          </a:p>
          <a:p>
            <a:pPr lvl="2" fontAlgn="auto">
              <a:spcAft>
                <a:spcPts val="0"/>
              </a:spcAft>
              <a:buFont typeface="Wingdings" pitchFamily="2" charset="2"/>
              <a:buChar char="l"/>
              <a:defRPr/>
            </a:pPr>
            <a:r>
              <a:rPr lang="en-US"/>
              <a:t>Usually run in a </a:t>
            </a:r>
            <a:r>
              <a:rPr lang="ja-JP" altLang="en-US"/>
              <a:t>“</a:t>
            </a:r>
            <a:r>
              <a:rPr lang="en-US" altLang="ja-JP"/>
              <a:t>sandbox</a:t>
            </a:r>
            <a:r>
              <a:rPr lang="ja-JP" altLang="en-US"/>
              <a:t>”</a:t>
            </a:r>
            <a:r>
              <a:rPr lang="en-US" altLang="ja-JP"/>
              <a:t> that limits their access to most of the system</a:t>
            </a:r>
          </a:p>
          <a:p>
            <a:pPr lvl="1" fontAlgn="auto">
              <a:spcAft>
                <a:spcPts val="0"/>
              </a:spcAft>
              <a:buFont typeface="Wingdings" pitchFamily="2" charset="2"/>
              <a:buChar char="l"/>
              <a:defRPr/>
            </a:pPr>
            <a:r>
              <a:rPr lang="en-US">
                <a:ea typeface="+mn-ea"/>
              </a:rPr>
              <a:t>Active-X from Microsoft; highly dangerous because it can do almost everything</a:t>
            </a:r>
          </a:p>
        </p:txBody>
      </p:sp>
      <p:sp>
        <p:nvSpPr>
          <p:cNvPr id="70661" name="Slide Number Placeholder 3"/>
          <p:cNvSpPr>
            <a:spLocks noGrp="1"/>
          </p:cNvSpPr>
          <p:nvPr>
            <p:ph type="sldNum" sz="quarter" idx="11"/>
          </p:nvPr>
        </p:nvSpPr>
        <p:spPr bwMode="auto">
          <a:xfrm>
            <a:off x="6553200" y="6226175"/>
            <a:ext cx="2133600" cy="277813"/>
          </a:xfrm>
          <a:noFill/>
          <a:ln>
            <a:miter lim="800000"/>
            <a:headEnd/>
            <a:tailEnd/>
          </a:ln>
        </p:spPr>
        <p:txBody>
          <a:bodyPr/>
          <a:lstStyle/>
          <a:p>
            <a:fld id="{AE74998E-1FFE-964A-9117-1C7FB35A05FB}" type="slidenum">
              <a:rPr lang="en-US" sz="1000">
                <a:solidFill>
                  <a:schemeClr val="tx1"/>
                </a:solidFill>
                <a:latin typeface="Lucida Sans Unicode" charset="0"/>
              </a:rPr>
              <a:pPr/>
              <a:t>85</a:t>
            </a:fld>
            <a:endParaRPr lang="en-US" sz="1000">
              <a:solidFill>
                <a:schemeClr val="tx1"/>
              </a:solidFill>
              <a:latin typeface="Lucida Sans Unicode" charset="0"/>
            </a:endParaRPr>
          </a:p>
        </p:txBody>
      </p:sp>
      <p:pic>
        <p:nvPicPr>
          <p:cNvPr id="70662" name="Picture 2" descr="C:\Users\Panko\Pictures\Microsoft Clip Organizer\CG2A07.png"/>
          <p:cNvPicPr>
            <a:picLocks noChangeAspect="1" noChangeArrowheads="1"/>
          </p:cNvPicPr>
          <p:nvPr/>
        </p:nvPicPr>
        <p:blipFill>
          <a:blip r:embed="rId2"/>
          <a:srcRect/>
          <a:stretch>
            <a:fillRect/>
          </a:stretch>
        </p:blipFill>
        <p:spPr bwMode="auto">
          <a:xfrm>
            <a:off x="7010400" y="0"/>
            <a:ext cx="1905000" cy="191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ntent Placeholder 1"/>
          <p:cNvSpPr>
            <a:spLocks noGrp="1"/>
          </p:cNvSpPr>
          <p:nvPr>
            <p:ph idx="1"/>
          </p:nvPr>
        </p:nvSpPr>
        <p:spPr>
          <a:xfrm>
            <a:off x="457200" y="1676400"/>
            <a:ext cx="8229600" cy="4330700"/>
          </a:xfrm>
        </p:spPr>
        <p:txBody>
          <a:bodyPr/>
          <a:lstStyle/>
          <a:p>
            <a:pPr eaLnBrk="1"/>
            <a:r>
              <a:rPr lang="en-US" b="1"/>
              <a:t>Client-Side Scripting (Mobile Code)</a:t>
            </a:r>
          </a:p>
          <a:p>
            <a:pPr lvl="1" eaLnBrk="1"/>
            <a:r>
              <a:rPr lang="en-US">
                <a:ea typeface="ＭＳ Ｐゴシック" charset="-128"/>
              </a:rPr>
              <a:t>Scripting languages (not full programming languages)</a:t>
            </a:r>
          </a:p>
          <a:p>
            <a:pPr lvl="2" eaLnBrk="1">
              <a:spcBef>
                <a:spcPts val="1200"/>
              </a:spcBef>
            </a:pPr>
            <a:r>
              <a:rPr lang="en-US">
                <a:ea typeface="ＭＳ Ｐゴシック" charset="-128"/>
              </a:rPr>
              <a:t>A script is a series of commands in a scripting language</a:t>
            </a:r>
          </a:p>
          <a:p>
            <a:pPr lvl="2" eaLnBrk="1">
              <a:spcBef>
                <a:spcPts val="1200"/>
              </a:spcBef>
            </a:pPr>
            <a:r>
              <a:rPr lang="en-US">
                <a:ea typeface="ＭＳ Ｐゴシック" charset="-128"/>
              </a:rPr>
              <a:t>JavaScript (not scripted form of Java)</a:t>
            </a:r>
          </a:p>
          <a:p>
            <a:pPr lvl="2" eaLnBrk="1">
              <a:spcBef>
                <a:spcPts val="1200"/>
              </a:spcBef>
            </a:pPr>
            <a:r>
              <a:rPr lang="en-US">
                <a:ea typeface="ＭＳ Ｐゴシック" charset="-128"/>
              </a:rPr>
              <a:t>VBScript (Visual Basic scripting from Microsoft)</a:t>
            </a:r>
          </a:p>
          <a:p>
            <a:pPr lvl="2" eaLnBrk="1">
              <a:spcBef>
                <a:spcPts val="1200"/>
              </a:spcBef>
            </a:pPr>
            <a:r>
              <a:rPr lang="en-US">
                <a:ea typeface="ＭＳ Ｐゴシック" charset="-128"/>
              </a:rPr>
              <a:t>A script usually is invisible to users</a:t>
            </a:r>
          </a:p>
        </p:txBody>
      </p:sp>
      <p:sp>
        <p:nvSpPr>
          <p:cNvPr id="71683" name="Slide Number Placeholder 3"/>
          <p:cNvSpPr>
            <a:spLocks noGrp="1"/>
          </p:cNvSpPr>
          <p:nvPr>
            <p:ph type="sldNum" sz="quarter" idx="11"/>
          </p:nvPr>
        </p:nvSpPr>
        <p:spPr bwMode="auto">
          <a:noFill/>
          <a:ln>
            <a:miter lim="800000"/>
            <a:headEnd/>
            <a:tailEnd/>
          </a:ln>
        </p:spPr>
        <p:txBody>
          <a:bodyPr/>
          <a:lstStyle/>
          <a:p>
            <a:fld id="{30958165-E6F3-5746-AFEC-05050CCC13EB}" type="slidenum">
              <a:rPr lang="en-US">
                <a:latin typeface="Lucida Sans Unicode" charset="0"/>
              </a:rPr>
              <a:pPr/>
              <a:t>86</a:t>
            </a:fld>
            <a:endParaRPr lang="en-US">
              <a:latin typeface="Lucida Sans Unicode" charset="0"/>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ea typeface="+mj-ea"/>
                <a:cs typeface="+mj-cs"/>
              </a:rPr>
              <a:t>8.3: Browser Attacks and Protections</a:t>
            </a:r>
            <a:endParaRPr lang="en-US" dirty="0">
              <a:ea typeface="+mj-ea"/>
              <a:cs typeface="+mj-cs"/>
            </a:endParaRPr>
          </a:p>
        </p:txBody>
      </p:sp>
      <p:pic>
        <p:nvPicPr>
          <p:cNvPr id="71685" name="Picture 2" descr="C:\Users\Panko\Pictures\Microsoft Clip Organizer\CG2A07.png"/>
          <p:cNvPicPr>
            <a:picLocks noChangeAspect="1" noChangeArrowheads="1"/>
          </p:cNvPicPr>
          <p:nvPr/>
        </p:nvPicPr>
        <p:blipFill>
          <a:blip r:embed="rId2"/>
          <a:srcRect/>
          <a:stretch>
            <a:fillRect/>
          </a:stretch>
        </p:blipFill>
        <p:spPr bwMode="auto">
          <a:xfrm>
            <a:off x="7010400" y="0"/>
            <a:ext cx="1905000" cy="191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228601"/>
            <a:ext cx="7313613" cy="1264024"/>
          </a:xfrm>
        </p:spPr>
        <p:txBody>
          <a:bodyPr>
            <a:normAutofit fontScale="90000"/>
            <a:sp3d extrusionH="12700">
              <a:extrusionClr>
                <a:schemeClr val="bg1"/>
              </a:extrusionClr>
            </a:sp3d>
          </a:bodyPr>
          <a:lstStyle/>
          <a:p>
            <a:pPr fontAlgn="auto">
              <a:spcAft>
                <a:spcPts val="0"/>
              </a:spcAft>
              <a:defRPr/>
            </a:pPr>
            <a:r>
              <a:rPr lang="en-US" dirty="0" smtClean="0">
                <a:ea typeface="+mj-ea"/>
                <a:cs typeface="+mj-cs"/>
              </a:rPr>
              <a:t>Browser Attacks and Protections</a:t>
            </a:r>
            <a:endParaRPr lang="en-US" dirty="0">
              <a:ea typeface="+mj-ea"/>
              <a:cs typeface="+mj-cs"/>
            </a:endParaRPr>
          </a:p>
        </p:txBody>
      </p:sp>
      <p:sp>
        <p:nvSpPr>
          <p:cNvPr id="67586" name="Content Placeholder 1"/>
          <p:cNvSpPr>
            <a:spLocks noGrp="1"/>
          </p:cNvSpPr>
          <p:nvPr>
            <p:ph idx="1"/>
          </p:nvPr>
        </p:nvSpPr>
        <p:spPr>
          <a:xfrm>
            <a:off x="457200" y="1752600"/>
            <a:ext cx="8229600" cy="4254500"/>
          </a:xfrm>
        </p:spPr>
        <p:txBody>
          <a:bodyPr rtlCol="0">
            <a:scene3d>
              <a:camera prst="orthographicFront"/>
              <a:lightRig rig="chilly" dir="t"/>
            </a:scene3d>
            <a:sp3d extrusionH="6350">
              <a:extrusionClr>
                <a:schemeClr val="bg1"/>
              </a:extrusionClr>
            </a:sp3d>
          </a:bodyPr>
          <a:lstStyle/>
          <a:p>
            <a:pPr fontAlgn="auto">
              <a:spcAft>
                <a:spcPts val="0"/>
              </a:spcAft>
              <a:buFont typeface="Wingdings" pitchFamily="2" charset="2"/>
              <a:buChar char="l"/>
              <a:defRPr/>
            </a:pPr>
            <a:r>
              <a:rPr lang="en-US" b="1">
                <a:ea typeface="+mn-ea"/>
                <a:cs typeface="+mn-cs"/>
              </a:rPr>
              <a:t>Malicious Links</a:t>
            </a:r>
          </a:p>
          <a:p>
            <a:pPr lvl="1" fontAlgn="auto">
              <a:spcBef>
                <a:spcPts val="1800"/>
              </a:spcBef>
              <a:spcAft>
                <a:spcPts val="0"/>
              </a:spcAft>
              <a:buFont typeface="Wingdings" pitchFamily="2" charset="2"/>
              <a:buChar char="l"/>
              <a:defRPr/>
            </a:pPr>
            <a:r>
              <a:rPr lang="en-US">
                <a:ea typeface="+mn-ea"/>
              </a:rPr>
              <a:t>User usually must click on them to execute (but not always)</a:t>
            </a:r>
          </a:p>
          <a:p>
            <a:pPr lvl="1" fontAlgn="auto">
              <a:spcBef>
                <a:spcPts val="1800"/>
              </a:spcBef>
              <a:spcAft>
                <a:spcPts val="0"/>
              </a:spcAft>
              <a:buFont typeface="Wingdings" pitchFamily="2" charset="2"/>
              <a:buChar char="l"/>
              <a:defRPr/>
            </a:pPr>
            <a:r>
              <a:rPr lang="en-US">
                <a:ea typeface="+mn-ea"/>
              </a:rPr>
              <a:t>Tricking users to visit attacker websites</a:t>
            </a:r>
          </a:p>
          <a:p>
            <a:pPr lvl="2" fontAlgn="auto">
              <a:spcBef>
                <a:spcPts val="1200"/>
              </a:spcBef>
              <a:spcAft>
                <a:spcPts val="0"/>
              </a:spcAft>
              <a:buFont typeface="Wingdings" pitchFamily="2" charset="2"/>
              <a:buChar char="l"/>
              <a:defRPr/>
            </a:pPr>
            <a:r>
              <a:rPr lang="en-US"/>
              <a:t>Social engineering to persuade the victim to click on a link</a:t>
            </a:r>
          </a:p>
          <a:p>
            <a:pPr lvl="2" fontAlgn="auto">
              <a:spcBef>
                <a:spcPts val="1200"/>
              </a:spcBef>
              <a:spcAft>
                <a:spcPts val="0"/>
              </a:spcAft>
              <a:buFont typeface="Wingdings" pitchFamily="2" charset="2"/>
              <a:buChar char="l"/>
              <a:defRPr/>
            </a:pPr>
            <a:r>
              <a:rPr lang="en-US"/>
              <a:t>Choose domain names that are common misspellings of popular domain names</a:t>
            </a:r>
          </a:p>
        </p:txBody>
      </p:sp>
      <p:sp>
        <p:nvSpPr>
          <p:cNvPr id="73733" name="Slide Number Placeholder 3"/>
          <p:cNvSpPr>
            <a:spLocks noGrp="1"/>
          </p:cNvSpPr>
          <p:nvPr>
            <p:ph type="sldNum" sz="quarter" idx="11"/>
          </p:nvPr>
        </p:nvSpPr>
        <p:spPr bwMode="auto">
          <a:xfrm>
            <a:off x="6553200" y="6226175"/>
            <a:ext cx="2133600" cy="277813"/>
          </a:xfrm>
          <a:noFill/>
          <a:ln>
            <a:miter lim="800000"/>
            <a:headEnd/>
            <a:tailEnd/>
          </a:ln>
        </p:spPr>
        <p:txBody>
          <a:bodyPr/>
          <a:lstStyle/>
          <a:p>
            <a:fld id="{D3E1549E-C7EA-9E47-BF11-4B7BCD0AFC8F}" type="slidenum">
              <a:rPr lang="en-US" sz="1000">
                <a:solidFill>
                  <a:schemeClr val="tx1"/>
                </a:solidFill>
                <a:latin typeface="Lucida Sans Unicode" charset="0"/>
              </a:rPr>
              <a:pPr/>
              <a:t>87</a:t>
            </a:fld>
            <a:endParaRPr lang="en-US" sz="1000">
              <a:solidFill>
                <a:schemeClr val="tx1"/>
              </a:solidFill>
              <a:latin typeface="Lucida Sans Unicode" charset="0"/>
            </a:endParaRPr>
          </a:p>
        </p:txBody>
      </p:sp>
      <p:sp>
        <p:nvSpPr>
          <p:cNvPr id="6" name="Rounded Rectangle 5"/>
          <p:cNvSpPr>
            <a:spLocks noChangeArrowheads="1"/>
          </p:cNvSpPr>
          <p:nvPr/>
        </p:nvSpPr>
        <p:spPr bwMode="auto">
          <a:xfrm>
            <a:off x="6553200" y="1143000"/>
            <a:ext cx="1981200" cy="990600"/>
          </a:xfrm>
          <a:prstGeom prst="roundRect">
            <a:avLst>
              <a:gd name="adj" fmla="val 16667"/>
            </a:avLst>
          </a:prstGeom>
          <a:gradFill rotWithShape="1">
            <a:gsLst>
              <a:gs pos="0">
                <a:srgbClr val="95D4EE"/>
              </a:gs>
              <a:gs pos="64999">
                <a:srgbClr val="C9ECFD"/>
              </a:gs>
              <a:gs pos="100000">
                <a:srgbClr val="D6F3FF"/>
              </a:gs>
            </a:gsLst>
            <a:lin ang="16200000"/>
          </a:gradFill>
          <a:ln w="9525">
            <a:solidFill>
              <a:schemeClr val="accent1"/>
            </a:solidFill>
            <a:round/>
            <a:headEnd/>
            <a:tailEnd/>
          </a:ln>
          <a:effectLst>
            <a:outerShdw blurRad="63500" dist="38100" dir="5400000" rotWithShape="0">
              <a:srgbClr val="000000">
                <a:alpha val="34999"/>
              </a:srgbClr>
            </a:outerShdw>
          </a:effectLst>
        </p:spPr>
        <p:txBody>
          <a:bodyPr anchor="ctr">
            <a:prstTxWarp prst="textNoShape">
              <a:avLst/>
            </a:prstTxWarp>
          </a:bodyPr>
          <a:lstStyle/>
          <a:p>
            <a:pPr>
              <a:defRPr/>
            </a:pPr>
            <a:r>
              <a:rPr lang="en-US">
                <a:solidFill>
                  <a:srgbClr val="000000"/>
                </a:solidFill>
                <a:latin typeface="Lucida Sans Unicode" pitchFamily="-84" charset="0"/>
              </a:rPr>
              <a:t>You like beef?</a:t>
            </a:r>
          </a:p>
          <a:p>
            <a:pPr>
              <a:defRPr/>
            </a:pPr>
            <a:r>
              <a:rPr lang="en-US">
                <a:solidFill>
                  <a:srgbClr val="000000"/>
                </a:solidFill>
                <a:latin typeface="Lucida Sans Unicode" pitchFamily="-84" charset="0"/>
              </a:rPr>
              <a:t>click </a:t>
            </a:r>
            <a:r>
              <a:rPr lang="en-US" u="sng">
                <a:solidFill>
                  <a:srgbClr val="000000"/>
                </a:solidFill>
                <a:latin typeface="Lucida Sans Unicode" pitchFamily="-84" charset="0"/>
              </a:rPr>
              <a:t>here.</a:t>
            </a:r>
          </a:p>
          <a:p>
            <a:pPr>
              <a:defRPr/>
            </a:pPr>
            <a:endParaRPr lang="en-US" u="sng">
              <a:solidFill>
                <a:srgbClr val="000000"/>
              </a:solidFill>
              <a:latin typeface="Lucida Sans Unicode" pitchFamily="-84" charset="0"/>
            </a:endParaRPr>
          </a:p>
        </p:txBody>
      </p:sp>
      <p:sp>
        <p:nvSpPr>
          <p:cNvPr id="8" name="Rounded Rectangle 7"/>
          <p:cNvSpPr>
            <a:spLocks noChangeArrowheads="1"/>
          </p:cNvSpPr>
          <p:nvPr/>
        </p:nvSpPr>
        <p:spPr bwMode="auto">
          <a:xfrm>
            <a:off x="5410200" y="5562600"/>
            <a:ext cx="3276600" cy="685800"/>
          </a:xfrm>
          <a:prstGeom prst="roundRect">
            <a:avLst>
              <a:gd name="adj" fmla="val 16667"/>
            </a:avLst>
          </a:prstGeom>
          <a:gradFill rotWithShape="1">
            <a:gsLst>
              <a:gs pos="0">
                <a:srgbClr val="95D4EE"/>
              </a:gs>
              <a:gs pos="64999">
                <a:srgbClr val="C9ECFD"/>
              </a:gs>
              <a:gs pos="100000">
                <a:srgbClr val="D6F3FF"/>
              </a:gs>
            </a:gsLst>
            <a:lin ang="16200000"/>
          </a:gradFill>
          <a:ln w="9525">
            <a:solidFill>
              <a:schemeClr val="accent1"/>
            </a:solidFill>
            <a:round/>
            <a:headEnd/>
            <a:tailEnd/>
          </a:ln>
          <a:effectLst>
            <a:outerShdw blurRad="63500" dist="38100" dir="5400000" rotWithShape="0">
              <a:srgbClr val="000000">
                <a:alpha val="34999"/>
              </a:srgbClr>
            </a:outerShdw>
          </a:effectLst>
        </p:spPr>
        <p:txBody>
          <a:bodyPr anchor="ctr">
            <a:prstTxWarp prst="textNoShape">
              <a:avLst/>
            </a:prstTxWarp>
          </a:bodyPr>
          <a:lstStyle/>
          <a:p>
            <a:pPr>
              <a:defRPr/>
            </a:pPr>
            <a:r>
              <a:rPr lang="en-US">
                <a:solidFill>
                  <a:srgbClr val="000000"/>
                </a:solidFill>
                <a:latin typeface="Lucida Sans Unicode" pitchFamily="-84" charset="0"/>
              </a:rPr>
              <a:t>http://www.micosoft.com</a:t>
            </a:r>
            <a:endParaRPr lang="en-US" u="sng">
              <a:solidFill>
                <a:srgbClr val="000000"/>
              </a:solidFill>
              <a:latin typeface="Lucida Sans Unicode" pitchFamily="-84"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228601"/>
            <a:ext cx="7313613" cy="1264024"/>
          </a:xfrm>
        </p:spPr>
        <p:txBody>
          <a:bodyPr>
            <a:normAutofit fontScale="90000"/>
            <a:sp3d extrusionH="12700">
              <a:extrusionClr>
                <a:schemeClr val="bg1"/>
              </a:extrusionClr>
            </a:sp3d>
          </a:bodyPr>
          <a:lstStyle/>
          <a:p>
            <a:pPr fontAlgn="auto">
              <a:spcAft>
                <a:spcPts val="0"/>
              </a:spcAft>
              <a:defRPr/>
            </a:pPr>
            <a:r>
              <a:rPr lang="en-US" dirty="0" smtClean="0">
                <a:ea typeface="+mj-ea"/>
                <a:cs typeface="+mj-cs"/>
              </a:rPr>
              <a:t>Browser Attacks and Protections</a:t>
            </a:r>
            <a:endParaRPr lang="en-US" dirty="0">
              <a:ea typeface="+mj-ea"/>
              <a:cs typeface="+mj-cs"/>
            </a:endParaRPr>
          </a:p>
        </p:txBody>
      </p:sp>
      <p:sp>
        <p:nvSpPr>
          <p:cNvPr id="69634" name="Content Placeholder 1"/>
          <p:cNvSpPr>
            <a:spLocks noGrp="1"/>
          </p:cNvSpPr>
          <p:nvPr>
            <p:ph idx="1"/>
          </p:nvPr>
        </p:nvSpPr>
        <p:spPr>
          <a:xfrm>
            <a:off x="457200" y="1905000"/>
            <a:ext cx="8229600" cy="4102100"/>
          </a:xfrm>
        </p:spPr>
        <p:txBody>
          <a:bodyPr rtlCol="0">
            <a:scene3d>
              <a:camera prst="orthographicFront"/>
              <a:lightRig rig="chilly" dir="t"/>
            </a:scene3d>
            <a:sp3d extrusionH="6350">
              <a:extrusionClr>
                <a:schemeClr val="bg1"/>
              </a:extrusionClr>
            </a:sp3d>
          </a:bodyPr>
          <a:lstStyle/>
          <a:p>
            <a:pPr fontAlgn="auto">
              <a:spcAft>
                <a:spcPts val="0"/>
              </a:spcAft>
              <a:buFont typeface="Wingdings" pitchFamily="2" charset="2"/>
              <a:buChar char="l"/>
              <a:defRPr/>
            </a:pPr>
            <a:r>
              <a:rPr lang="en-US" b="1">
                <a:ea typeface="+mn-ea"/>
                <a:cs typeface="+mn-cs"/>
              </a:rPr>
              <a:t>Other Client-Side Attacks</a:t>
            </a:r>
          </a:p>
          <a:p>
            <a:pPr lvl="1" fontAlgn="auto">
              <a:spcAft>
                <a:spcPts val="0"/>
              </a:spcAft>
              <a:buFont typeface="Wingdings" pitchFamily="2" charset="2"/>
              <a:buChar char="l"/>
              <a:defRPr/>
            </a:pPr>
            <a:r>
              <a:rPr lang="en-US">
                <a:ea typeface="+mn-ea"/>
              </a:rPr>
              <a:t>Automatic redirection to unwanted webpage</a:t>
            </a:r>
          </a:p>
          <a:p>
            <a:pPr lvl="2" fontAlgn="auto">
              <a:spcBef>
                <a:spcPts val="1200"/>
              </a:spcBef>
              <a:spcAft>
                <a:spcPts val="0"/>
              </a:spcAft>
              <a:buFont typeface="Wingdings" pitchFamily="2" charset="2"/>
              <a:buChar char="l"/>
              <a:defRPr/>
            </a:pPr>
            <a:r>
              <a:rPr lang="en-US"/>
              <a:t>On compromised systems, the user may be automatically directed to a specific malicious website if they later make any typing error</a:t>
            </a:r>
          </a:p>
        </p:txBody>
      </p:sp>
      <p:sp>
        <p:nvSpPr>
          <p:cNvPr id="74757" name="Slide Number Placeholder 3"/>
          <p:cNvSpPr>
            <a:spLocks noGrp="1"/>
          </p:cNvSpPr>
          <p:nvPr>
            <p:ph type="sldNum" sz="quarter" idx="11"/>
          </p:nvPr>
        </p:nvSpPr>
        <p:spPr bwMode="auto">
          <a:xfrm>
            <a:off x="6553200" y="6226175"/>
            <a:ext cx="2133600" cy="277813"/>
          </a:xfrm>
          <a:noFill/>
          <a:ln>
            <a:miter lim="800000"/>
            <a:headEnd/>
            <a:tailEnd/>
          </a:ln>
        </p:spPr>
        <p:txBody>
          <a:bodyPr/>
          <a:lstStyle/>
          <a:p>
            <a:fld id="{6D75F4B5-A82B-4948-8C84-8E753E5D512E}" type="slidenum">
              <a:rPr lang="en-US" sz="1000">
                <a:solidFill>
                  <a:schemeClr val="tx1"/>
                </a:solidFill>
                <a:latin typeface="Lucida Sans Unicode" charset="0"/>
              </a:rPr>
              <a:pPr/>
              <a:t>88</a:t>
            </a:fld>
            <a:endParaRPr lang="en-US" sz="1000">
              <a:solidFill>
                <a:schemeClr val="tx1"/>
              </a:solidFill>
              <a:latin typeface="Lucida Sans Unicode"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228601"/>
            <a:ext cx="7313613" cy="1264024"/>
          </a:xfrm>
        </p:spPr>
        <p:txBody>
          <a:bodyPr>
            <a:normAutofit fontScale="90000"/>
            <a:sp3d extrusionH="12700">
              <a:extrusionClr>
                <a:schemeClr val="bg1"/>
              </a:extrusionClr>
            </a:sp3d>
          </a:bodyPr>
          <a:lstStyle/>
          <a:p>
            <a:pPr fontAlgn="auto">
              <a:spcAft>
                <a:spcPts val="0"/>
              </a:spcAft>
              <a:defRPr/>
            </a:pPr>
            <a:r>
              <a:rPr lang="en-US" dirty="0" smtClean="0">
                <a:ea typeface="+mj-ea"/>
                <a:cs typeface="+mj-cs"/>
              </a:rPr>
              <a:t>Browser Attacks and Protections</a:t>
            </a:r>
            <a:endParaRPr lang="en-US" dirty="0">
              <a:ea typeface="+mj-ea"/>
              <a:cs typeface="+mj-cs"/>
            </a:endParaRPr>
          </a:p>
        </p:txBody>
      </p:sp>
      <p:sp>
        <p:nvSpPr>
          <p:cNvPr id="70658" name="Content Placeholder 1"/>
          <p:cNvSpPr>
            <a:spLocks noGrp="1"/>
          </p:cNvSpPr>
          <p:nvPr>
            <p:ph idx="1"/>
          </p:nvPr>
        </p:nvSpPr>
        <p:spPr>
          <a:xfrm>
            <a:off x="457200" y="1828800"/>
            <a:ext cx="8229600" cy="4178300"/>
          </a:xfrm>
        </p:spPr>
        <p:txBody>
          <a:bodyPr rtlCol="0">
            <a:scene3d>
              <a:camera prst="orthographicFront"/>
              <a:lightRig rig="chilly" dir="t"/>
            </a:scene3d>
            <a:sp3d extrusionH="6350">
              <a:extrusionClr>
                <a:schemeClr val="bg1"/>
              </a:extrusionClr>
            </a:sp3d>
          </a:bodyPr>
          <a:lstStyle/>
          <a:p>
            <a:pPr fontAlgn="auto">
              <a:spcAft>
                <a:spcPts val="0"/>
              </a:spcAft>
              <a:buFont typeface="Wingdings" pitchFamily="2" charset="2"/>
              <a:buChar char="l"/>
              <a:defRPr/>
            </a:pPr>
            <a:r>
              <a:rPr lang="en-US" b="1">
                <a:ea typeface="+mn-ea"/>
                <a:cs typeface="+mn-cs"/>
              </a:rPr>
              <a:t>Other Client-Side Attacks</a:t>
            </a:r>
          </a:p>
          <a:p>
            <a:pPr lvl="1" fontAlgn="auto">
              <a:spcAft>
                <a:spcPts val="0"/>
              </a:spcAft>
              <a:buFont typeface="Wingdings" pitchFamily="2" charset="2"/>
              <a:buChar char="l"/>
              <a:defRPr/>
            </a:pPr>
            <a:r>
              <a:rPr lang="en-US">
                <a:ea typeface="+mn-ea"/>
              </a:rPr>
              <a:t>Cookies</a:t>
            </a:r>
          </a:p>
          <a:p>
            <a:pPr lvl="2" fontAlgn="auto">
              <a:spcBef>
                <a:spcPts val="1200"/>
              </a:spcBef>
              <a:spcAft>
                <a:spcPts val="0"/>
              </a:spcAft>
              <a:buFont typeface="Wingdings" pitchFamily="2" charset="2"/>
              <a:buChar char="l"/>
              <a:defRPr/>
            </a:pPr>
            <a:r>
              <a:rPr lang="en-US"/>
              <a:t>Cookies are placed on user computer; can be retrieved by website</a:t>
            </a:r>
          </a:p>
          <a:p>
            <a:pPr lvl="2" fontAlgn="auto">
              <a:spcBef>
                <a:spcPts val="1200"/>
              </a:spcBef>
              <a:spcAft>
                <a:spcPts val="0"/>
              </a:spcAft>
              <a:buFont typeface="Wingdings" pitchFamily="2" charset="2"/>
              <a:buChar char="l"/>
              <a:defRPr/>
            </a:pPr>
            <a:r>
              <a:rPr lang="en-US"/>
              <a:t>Can be used to track users at a website</a:t>
            </a:r>
          </a:p>
          <a:p>
            <a:pPr lvl="2" fontAlgn="auto">
              <a:spcBef>
                <a:spcPts val="1200"/>
              </a:spcBef>
              <a:spcAft>
                <a:spcPts val="0"/>
              </a:spcAft>
              <a:buFont typeface="Wingdings" pitchFamily="2" charset="2"/>
              <a:buChar char="l"/>
              <a:defRPr/>
            </a:pPr>
            <a:r>
              <a:rPr lang="en-US"/>
              <a:t>Can contain private information</a:t>
            </a:r>
          </a:p>
          <a:p>
            <a:pPr lvl="2" fontAlgn="auto">
              <a:spcBef>
                <a:spcPts val="1200"/>
              </a:spcBef>
              <a:spcAft>
                <a:spcPts val="0"/>
              </a:spcAft>
              <a:buFont typeface="Wingdings" pitchFamily="2" charset="2"/>
              <a:buChar char="l"/>
              <a:defRPr/>
            </a:pPr>
            <a:r>
              <a:rPr lang="en-US"/>
              <a:t>Accepting cookies is necessary to use many websites</a:t>
            </a:r>
          </a:p>
        </p:txBody>
      </p:sp>
      <p:sp>
        <p:nvSpPr>
          <p:cNvPr id="75781" name="Slide Number Placeholder 3"/>
          <p:cNvSpPr>
            <a:spLocks noGrp="1"/>
          </p:cNvSpPr>
          <p:nvPr>
            <p:ph type="sldNum" sz="quarter" idx="11"/>
          </p:nvPr>
        </p:nvSpPr>
        <p:spPr bwMode="auto">
          <a:xfrm>
            <a:off x="6553200" y="6226175"/>
            <a:ext cx="2133600" cy="277813"/>
          </a:xfrm>
          <a:noFill/>
          <a:ln>
            <a:miter lim="800000"/>
            <a:headEnd/>
            <a:tailEnd/>
          </a:ln>
        </p:spPr>
        <p:txBody>
          <a:bodyPr/>
          <a:lstStyle/>
          <a:p>
            <a:fld id="{273D4CAA-CB45-D74D-8B87-B9D19B0A20CA}" type="slidenum">
              <a:rPr lang="en-US" sz="1000">
                <a:solidFill>
                  <a:schemeClr val="tx1"/>
                </a:solidFill>
                <a:latin typeface="Lucida Sans Unicode" charset="0"/>
              </a:rPr>
              <a:pPr/>
              <a:t>89</a:t>
            </a:fld>
            <a:endParaRPr lang="en-US" sz="1000">
              <a:solidFill>
                <a:schemeClr val="tx1"/>
              </a:solidFill>
              <a:latin typeface="Lucida Sans Unicode" charset="0"/>
            </a:endParaRPr>
          </a:p>
        </p:txBody>
      </p:sp>
      <p:pic>
        <p:nvPicPr>
          <p:cNvPr id="75782" name="Picture 2" descr="C:\Users\Panko\Pictures\Microsoft Clip Organizer\j0232549.wmf"/>
          <p:cNvPicPr>
            <a:picLocks noChangeAspect="1" noChangeArrowheads="1"/>
          </p:cNvPicPr>
          <p:nvPr/>
        </p:nvPicPr>
        <p:blipFill>
          <a:blip r:embed="rId2"/>
          <a:srcRect/>
          <a:stretch>
            <a:fillRect/>
          </a:stretch>
        </p:blipFill>
        <p:spPr bwMode="auto">
          <a:xfrm flipH="1">
            <a:off x="6096000" y="533400"/>
            <a:ext cx="2768600" cy="15986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1"/>
          <p:cNvSpPr>
            <a:spLocks noGrp="1"/>
          </p:cNvSpPr>
          <p:nvPr>
            <p:ph idx="1"/>
          </p:nvPr>
        </p:nvSpPr>
        <p:spPr>
          <a:xfrm>
            <a:off x="457200" y="1752600"/>
            <a:ext cx="8229600" cy="4495800"/>
          </a:xfrm>
        </p:spPr>
        <p:txBody>
          <a:bodyPr/>
          <a:lstStyle/>
          <a:p>
            <a:r>
              <a:rPr lang="en-US" dirty="0" smtClean="0">
                <a:ea typeface="ＭＳ Ｐゴシック" charset="-128"/>
              </a:rPr>
              <a:t>Can </a:t>
            </a:r>
            <a:r>
              <a:rPr lang="en-US" dirty="0">
                <a:ea typeface="ＭＳ Ｐゴシック" charset="-128"/>
              </a:rPr>
              <a:t>also create a well-tested secure implementation for each operating system versions and server function</a:t>
            </a:r>
          </a:p>
          <a:p>
            <a:r>
              <a:rPr lang="en-US" dirty="0">
                <a:ea typeface="ＭＳ Ｐゴシック" charset="-128"/>
              </a:rPr>
              <a:t>Save as a disk image</a:t>
            </a:r>
          </a:p>
          <a:p>
            <a:r>
              <a:rPr lang="en-US" dirty="0">
                <a:ea typeface="ＭＳ Ｐゴシック" charset="-128"/>
              </a:rPr>
              <a:t>Load the new disk image on new servers</a:t>
            </a:r>
          </a:p>
          <a:p>
            <a:pPr eaLnBrk="1" hangingPunct="1"/>
            <a:endParaRPr lang="en-US" dirty="0"/>
          </a:p>
          <a:p>
            <a:pPr eaLnBrk="1" hangingPunct="1"/>
            <a:endParaRPr lang="en-US" dirty="0"/>
          </a:p>
        </p:txBody>
      </p:sp>
      <p:sp>
        <p:nvSpPr>
          <p:cNvPr id="38915" name="Slide Number Placeholder 3"/>
          <p:cNvSpPr>
            <a:spLocks noGrp="1"/>
          </p:cNvSpPr>
          <p:nvPr>
            <p:ph type="sldNum" sz="quarter" idx="11"/>
          </p:nvPr>
        </p:nvSpPr>
        <p:spPr bwMode="auto">
          <a:noFill/>
          <a:ln>
            <a:miter lim="800000"/>
            <a:headEnd/>
            <a:tailEnd/>
          </a:ln>
        </p:spPr>
        <p:txBody>
          <a:bodyPr/>
          <a:lstStyle/>
          <a:p>
            <a:fld id="{967B21AE-7454-C848-9371-B4F5AC1F144F}" type="slidenum">
              <a:rPr lang="en-US">
                <a:latin typeface="Lucida Sans Unicode" charset="0"/>
              </a:rPr>
              <a:pPr/>
              <a:t>9</a:t>
            </a:fld>
            <a:endParaRPr lang="en-US">
              <a:latin typeface="Lucida Sans Unicode" charset="0"/>
            </a:endParaRPr>
          </a:p>
        </p:txBody>
      </p:sp>
      <p:sp>
        <p:nvSpPr>
          <p:cNvPr id="5" name="Title 4"/>
          <p:cNvSpPr>
            <a:spLocks noGrp="1"/>
          </p:cNvSpPr>
          <p:nvPr>
            <p:ph type="title"/>
          </p:nvPr>
        </p:nvSpPr>
        <p:spPr/>
        <p:txBody>
          <a:bodyPr>
            <a:normAutofit/>
          </a:bodyPr>
          <a:lstStyle/>
          <a:p>
            <a:pPr eaLnBrk="1" fontAlgn="auto" hangingPunct="1">
              <a:spcAft>
                <a:spcPts val="0"/>
              </a:spcAft>
              <a:defRPr/>
            </a:pPr>
            <a:r>
              <a:rPr lang="en-US" dirty="0" smtClean="0">
                <a:ea typeface="+mj-ea"/>
                <a:cs typeface="+mj-cs"/>
              </a:rPr>
              <a:t>Disk Images</a:t>
            </a:r>
            <a:endParaRPr lang="en-US" dirty="0">
              <a:ea typeface="+mj-ea"/>
              <a:cs typeface="+mj-cs"/>
            </a:endParaRPr>
          </a:p>
        </p:txBody>
      </p:sp>
      <p:pic>
        <p:nvPicPr>
          <p:cNvPr id="38917" name="Picture 2" descr="C:\Users\Panko\Pictures\Microsoft Clip Organizer\j0434929.png"/>
          <p:cNvPicPr>
            <a:picLocks noChangeAspect="1" noChangeArrowheads="1"/>
          </p:cNvPicPr>
          <p:nvPr/>
        </p:nvPicPr>
        <p:blipFill>
          <a:blip r:embed="rId2"/>
          <a:srcRect/>
          <a:stretch>
            <a:fillRect/>
          </a:stretch>
        </p:blipFill>
        <p:spPr bwMode="auto">
          <a:xfrm>
            <a:off x="7162800" y="0"/>
            <a:ext cx="1828800" cy="1828800"/>
          </a:xfrm>
          <a:prstGeom prst="rect">
            <a:avLst/>
          </a:prstGeom>
          <a:noFill/>
          <a:ln w="9525">
            <a:noFill/>
            <a:miter lim="800000"/>
            <a:headEnd/>
            <a:tailEnd/>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228601"/>
            <a:ext cx="7313613" cy="1264024"/>
          </a:xfrm>
        </p:spPr>
        <p:txBody>
          <a:bodyPr>
            <a:normAutofit fontScale="90000"/>
            <a:sp3d extrusionH="12700">
              <a:extrusionClr>
                <a:schemeClr val="bg1"/>
              </a:extrusionClr>
            </a:sp3d>
          </a:bodyPr>
          <a:lstStyle/>
          <a:p>
            <a:pPr fontAlgn="auto">
              <a:spcAft>
                <a:spcPts val="0"/>
              </a:spcAft>
              <a:defRPr/>
            </a:pPr>
            <a:r>
              <a:rPr lang="en-US" dirty="0" smtClean="0">
                <a:ea typeface="+mj-ea"/>
                <a:cs typeface="+mj-cs"/>
              </a:rPr>
              <a:t>Browser Attacks and Protections</a:t>
            </a:r>
            <a:endParaRPr lang="en-US" dirty="0">
              <a:ea typeface="+mj-ea"/>
              <a:cs typeface="+mj-cs"/>
            </a:endParaRPr>
          </a:p>
        </p:txBody>
      </p:sp>
      <p:sp>
        <p:nvSpPr>
          <p:cNvPr id="71682" name="Content Placeholder 1"/>
          <p:cNvSpPr>
            <a:spLocks noGrp="1"/>
          </p:cNvSpPr>
          <p:nvPr>
            <p:ph idx="1"/>
          </p:nvPr>
        </p:nvSpPr>
        <p:spPr>
          <a:xfrm>
            <a:off x="457200" y="1752600"/>
            <a:ext cx="8229600" cy="4254500"/>
          </a:xfrm>
        </p:spPr>
        <p:txBody>
          <a:bodyPr rtlCol="0">
            <a:scene3d>
              <a:camera prst="orthographicFront"/>
              <a:lightRig rig="chilly" dir="t"/>
            </a:scene3d>
            <a:sp3d extrusionH="6350">
              <a:extrusionClr>
                <a:schemeClr val="bg1"/>
              </a:extrusionClr>
            </a:sp3d>
          </a:bodyPr>
          <a:lstStyle/>
          <a:p>
            <a:pPr fontAlgn="auto">
              <a:spcAft>
                <a:spcPts val="0"/>
              </a:spcAft>
              <a:buFont typeface="Wingdings" pitchFamily="2" charset="2"/>
              <a:buChar char="l"/>
              <a:defRPr/>
            </a:pPr>
            <a:r>
              <a:rPr lang="en-US" b="1">
                <a:ea typeface="+mn-ea"/>
                <a:cs typeface="+mn-cs"/>
              </a:rPr>
              <a:t>Enhancing Browser Security</a:t>
            </a:r>
          </a:p>
          <a:p>
            <a:pPr lvl="1" fontAlgn="auto">
              <a:spcAft>
                <a:spcPts val="0"/>
              </a:spcAft>
              <a:buFont typeface="Wingdings" pitchFamily="2" charset="2"/>
              <a:buChar char="l"/>
              <a:defRPr/>
            </a:pPr>
            <a:r>
              <a:rPr lang="en-US">
                <a:ea typeface="+mn-ea"/>
              </a:rPr>
              <a:t>Patches and updates</a:t>
            </a:r>
          </a:p>
          <a:p>
            <a:pPr lvl="1" fontAlgn="auto">
              <a:spcAft>
                <a:spcPts val="0"/>
              </a:spcAft>
              <a:buFont typeface="Wingdings" pitchFamily="2" charset="2"/>
              <a:buChar char="l"/>
              <a:defRPr/>
            </a:pPr>
            <a:r>
              <a:rPr lang="en-US">
                <a:ea typeface="+mn-ea"/>
              </a:rPr>
              <a:t>Set strong security configuration options (Figure 8-12) for Microsoft Internet Explorer</a:t>
            </a:r>
          </a:p>
          <a:p>
            <a:pPr lvl="1" fontAlgn="auto">
              <a:spcAft>
                <a:spcPts val="0"/>
              </a:spcAft>
              <a:buFont typeface="Wingdings" pitchFamily="2" charset="2"/>
              <a:buChar char="l"/>
              <a:defRPr/>
            </a:pPr>
            <a:r>
              <a:rPr lang="en-US">
                <a:ea typeface="+mn-ea"/>
              </a:rPr>
              <a:t>Set strong privacy configuration options (Figure 8-13) for Microsoft Internet Explorer</a:t>
            </a:r>
          </a:p>
        </p:txBody>
      </p:sp>
      <p:sp>
        <p:nvSpPr>
          <p:cNvPr id="76805" name="Slide Number Placeholder 3"/>
          <p:cNvSpPr>
            <a:spLocks noGrp="1"/>
          </p:cNvSpPr>
          <p:nvPr>
            <p:ph type="sldNum" sz="quarter" idx="11"/>
          </p:nvPr>
        </p:nvSpPr>
        <p:spPr bwMode="auto">
          <a:xfrm>
            <a:off x="6553200" y="6226175"/>
            <a:ext cx="2133600" cy="277813"/>
          </a:xfrm>
          <a:noFill/>
          <a:ln>
            <a:miter lim="800000"/>
            <a:headEnd/>
            <a:tailEnd/>
          </a:ln>
        </p:spPr>
        <p:txBody>
          <a:bodyPr/>
          <a:lstStyle/>
          <a:p>
            <a:fld id="{7F3A5868-6AC7-AB49-8756-7D1F1D0F7859}" type="slidenum">
              <a:rPr lang="en-US" sz="1000">
                <a:solidFill>
                  <a:schemeClr val="tx1"/>
                </a:solidFill>
                <a:latin typeface="Lucida Sans Unicode" charset="0"/>
              </a:rPr>
              <a:pPr/>
              <a:t>90</a:t>
            </a:fld>
            <a:endParaRPr lang="en-US" sz="1000">
              <a:solidFill>
                <a:schemeClr val="tx1"/>
              </a:solidFill>
              <a:latin typeface="Lucida Sans Unicode"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a:defRPr/>
            </a:pPr>
            <a:r>
              <a:rPr lang="en-US" dirty="0" smtClean="0">
                <a:ea typeface="+mj-ea"/>
                <a:cs typeface="+mj-cs"/>
              </a:rPr>
              <a:t>My Hack</a:t>
            </a:r>
            <a:endParaRPr lang="en-US" dirty="0">
              <a:ea typeface="+mj-ea"/>
              <a:cs typeface="+mj-cs"/>
            </a:endParaRPr>
          </a:p>
        </p:txBody>
      </p:sp>
      <p:sp>
        <p:nvSpPr>
          <p:cNvPr id="100355" name="Subtitle 6"/>
          <p:cNvSpPr>
            <a:spLocks noGrp="1"/>
          </p:cNvSpPr>
          <p:nvPr>
            <p:ph type="subTitle" idx="1"/>
          </p:nvPr>
        </p:nvSpPr>
        <p:spPr>
          <a:xfrm>
            <a:off x="685800" y="3611563"/>
            <a:ext cx="7772400" cy="1200150"/>
          </a:xfrm>
        </p:spPr>
        <p:txBody>
          <a:bodyPr/>
          <a:lstStyle/>
          <a:p>
            <a:pPr marR="0"/>
            <a:r>
              <a:rPr lang="en-US" smtClean="0"/>
              <a:t>mydebitcredit.com</a:t>
            </a:r>
          </a:p>
        </p:txBody>
      </p:sp>
      <p:sp>
        <p:nvSpPr>
          <p:cNvPr id="100356" name="Footer Placeholder 3"/>
          <p:cNvSpPr>
            <a:spLocks noGrp="1"/>
          </p:cNvSpPr>
          <p:nvPr>
            <p:ph type="ftr" sz="quarter" idx="11"/>
          </p:nvPr>
        </p:nvSpPr>
        <p:spPr bwMode="auto">
          <a:noFill/>
          <a:ln>
            <a:miter lim="800000"/>
            <a:headEnd/>
            <a:tailEnd/>
          </a:ln>
        </p:spPr>
        <p:txBody>
          <a:bodyPr/>
          <a:lstStyle/>
          <a:p>
            <a:r>
              <a:rPr lang="en-US" smtClean="0">
                <a:latin typeface="Lucida Sans Unicode" charset="0"/>
              </a:rPr>
              <a:t>Copyright Pearson Prentice-Hall 2010</a:t>
            </a:r>
          </a:p>
        </p:txBody>
      </p:sp>
      <p:sp>
        <p:nvSpPr>
          <p:cNvPr id="100357" name="Slide Number Placeholder 4"/>
          <p:cNvSpPr>
            <a:spLocks noGrp="1"/>
          </p:cNvSpPr>
          <p:nvPr>
            <p:ph type="sldNum" sz="quarter" idx="12"/>
          </p:nvPr>
        </p:nvSpPr>
        <p:spPr bwMode="auto">
          <a:noFill/>
          <a:ln>
            <a:miter lim="800000"/>
            <a:headEnd/>
            <a:tailEnd/>
          </a:ln>
        </p:spPr>
        <p:txBody>
          <a:bodyPr/>
          <a:lstStyle/>
          <a:p>
            <a:fld id="{F78080DB-BC0E-BF45-8083-9130690C7442}" type="slidenum">
              <a:rPr lang="en-US" smtClean="0">
                <a:latin typeface="Lucida Sans Unicode" charset="0"/>
              </a:rPr>
              <a:pPr/>
              <a:t>91</a:t>
            </a:fld>
            <a:endParaRPr lang="en-US" smtClean="0">
              <a:latin typeface="Lucida Sans Unicode"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228601"/>
            <a:ext cx="7313613" cy="1264024"/>
          </a:xfrm>
        </p:spPr>
        <p:txBody>
          <a:bodyPr>
            <a:sp3d extrusionH="12700">
              <a:extrusionClr>
                <a:schemeClr val="bg1"/>
              </a:extrusionClr>
            </a:sp3d>
          </a:bodyPr>
          <a:lstStyle/>
          <a:p>
            <a:pPr fontAlgn="auto">
              <a:spcAft>
                <a:spcPts val="0"/>
              </a:spcAft>
              <a:defRPr/>
            </a:pPr>
            <a:r>
              <a:rPr lang="en-US" dirty="0" smtClean="0">
                <a:ea typeface="+mj-ea"/>
                <a:cs typeface="+mj-cs"/>
              </a:rPr>
              <a:t>My Hack</a:t>
            </a:r>
            <a:endParaRPr lang="en-US" dirty="0">
              <a:ea typeface="+mj-ea"/>
              <a:cs typeface="+mj-cs"/>
            </a:endParaRPr>
          </a:p>
        </p:txBody>
      </p:sp>
      <p:sp>
        <p:nvSpPr>
          <p:cNvPr id="36866" name="Content Placeholder 1"/>
          <p:cNvSpPr>
            <a:spLocks noGrp="1"/>
          </p:cNvSpPr>
          <p:nvPr>
            <p:ph idx="1"/>
          </p:nvPr>
        </p:nvSpPr>
        <p:spPr>
          <a:xfrm>
            <a:off x="381000" y="1447800"/>
            <a:ext cx="8153400" cy="4603376"/>
          </a:xfrm>
        </p:spPr>
        <p:txBody>
          <a:bodyPr rtlCol="0">
            <a:normAutofit lnSpcReduction="10000"/>
            <a:scene3d>
              <a:camera prst="orthographicFront"/>
              <a:lightRig rig="chilly" dir="t"/>
            </a:scene3d>
            <a:sp3d extrusionH="6350">
              <a:extrusionClr>
                <a:schemeClr val="bg1"/>
              </a:extrusionClr>
            </a:sp3d>
          </a:bodyPr>
          <a:lstStyle/>
          <a:p>
            <a:pPr fontAlgn="auto">
              <a:spcAft>
                <a:spcPts val="0"/>
              </a:spcAft>
              <a:buFont typeface="Wingdings" pitchFamily="2" charset="2"/>
              <a:buChar char="l"/>
              <a:defRPr/>
            </a:pPr>
            <a:r>
              <a:rPr lang="en-US" dirty="0" err="1" smtClean="0">
                <a:ea typeface="+mn-ea"/>
                <a:cs typeface="+mn-cs"/>
              </a:rPr>
              <a:t>Hello,During</a:t>
            </a:r>
            <a:r>
              <a:rPr lang="en-US" dirty="0" smtClean="0">
                <a:ea typeface="+mn-ea"/>
                <a:cs typeface="+mn-cs"/>
              </a:rPr>
              <a:t> a recent security scan on our servers it has come to our attention one of your </a:t>
            </a:r>
            <a:r>
              <a:rPr lang="en-US" dirty="0" err="1" smtClean="0">
                <a:ea typeface="+mn-ea"/>
                <a:cs typeface="+mn-cs"/>
              </a:rPr>
              <a:t>DreamHost</a:t>
            </a:r>
            <a:r>
              <a:rPr lang="en-US" dirty="0" smtClean="0">
                <a:ea typeface="+mn-ea"/>
                <a:cs typeface="+mn-cs"/>
              </a:rPr>
              <a:t> hosted websites have been compromised. It would appear that an unknown malicious party has modified your site's .</a:t>
            </a:r>
            <a:r>
              <a:rPr lang="en-US" dirty="0" err="1" smtClean="0">
                <a:ea typeface="+mn-ea"/>
                <a:cs typeface="+mn-cs"/>
              </a:rPr>
              <a:t>htaccess</a:t>
            </a:r>
            <a:r>
              <a:rPr lang="en-US" dirty="0" smtClean="0">
                <a:ea typeface="+mn-ea"/>
                <a:cs typeface="+mn-cs"/>
              </a:rPr>
              <a:t> file in order to redirect traffic destined for your website to their own site (or you have become generous and chose to re-route your site's traffic to a "sweepstakes and contests info" website.) </a:t>
            </a:r>
          </a:p>
        </p:txBody>
      </p:sp>
      <p:sp>
        <p:nvSpPr>
          <p:cNvPr id="101380" name="Slide Number Placeholder 4"/>
          <p:cNvSpPr>
            <a:spLocks noGrp="1"/>
          </p:cNvSpPr>
          <p:nvPr>
            <p:ph type="sldNum" sz="quarter" idx="11"/>
          </p:nvPr>
        </p:nvSpPr>
        <p:spPr bwMode="auto">
          <a:xfrm>
            <a:off x="6553200" y="6226175"/>
            <a:ext cx="2133600" cy="277813"/>
          </a:xfrm>
          <a:solidFill>
            <a:schemeClr val="accent1">
              <a:alpha val="50195"/>
            </a:schemeClr>
          </a:solidFill>
          <a:ln>
            <a:miter lim="800000"/>
            <a:headEnd/>
            <a:tailEnd/>
          </a:ln>
        </p:spPr>
        <p:txBody>
          <a:bodyPr/>
          <a:lstStyle/>
          <a:p>
            <a:fld id="{B48137DF-3C9E-2349-B218-60174C23EFD0}" type="slidenum">
              <a:rPr lang="en-US" sz="1000">
                <a:solidFill>
                  <a:schemeClr val="tx1"/>
                </a:solidFill>
                <a:latin typeface="Lucida Sans Unicode" charset="0"/>
              </a:rPr>
              <a:pPr/>
              <a:t>92</a:t>
            </a:fld>
            <a:endParaRPr lang="en-US" sz="1000">
              <a:solidFill>
                <a:schemeClr val="tx1"/>
              </a:solidFill>
              <a:latin typeface="Lucida Sans Unicode"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228601"/>
            <a:ext cx="7313613" cy="1264024"/>
          </a:xfrm>
        </p:spPr>
        <p:txBody>
          <a:bodyPr>
            <a:sp3d extrusionH="12700">
              <a:extrusionClr>
                <a:schemeClr val="bg1"/>
              </a:extrusionClr>
            </a:sp3d>
          </a:bodyPr>
          <a:lstStyle/>
          <a:p>
            <a:pPr fontAlgn="auto">
              <a:spcAft>
                <a:spcPts val="0"/>
              </a:spcAft>
              <a:defRPr/>
            </a:pPr>
            <a:r>
              <a:rPr lang="en-US" dirty="0" smtClean="0">
                <a:ea typeface="+mj-ea"/>
                <a:cs typeface="+mj-cs"/>
                <a:hlinkClick r:id="rId2"/>
              </a:rPr>
              <a:t>I’ve been Hacked!</a:t>
            </a:r>
            <a:endParaRPr lang="en-US" dirty="0">
              <a:ea typeface="+mj-ea"/>
              <a:cs typeface="+mj-cs"/>
            </a:endParaRPr>
          </a:p>
        </p:txBody>
      </p:sp>
      <p:sp>
        <p:nvSpPr>
          <p:cNvPr id="22529" name="Content Placeholder 1"/>
          <p:cNvSpPr>
            <a:spLocks noGrp="1"/>
          </p:cNvSpPr>
          <p:nvPr>
            <p:ph idx="1"/>
          </p:nvPr>
        </p:nvSpPr>
        <p:spPr>
          <a:xfrm>
            <a:off x="914400" y="1747838"/>
            <a:ext cx="7313613" cy="4303338"/>
          </a:xfrm>
        </p:spPr>
        <p:txBody>
          <a:bodyPr rtlCol="0">
            <a:scene3d>
              <a:camera prst="orthographicFront"/>
              <a:lightRig rig="chilly" dir="t"/>
            </a:scene3d>
            <a:sp3d extrusionH="6350">
              <a:extrusionClr>
                <a:schemeClr val="bg1"/>
              </a:extrusionClr>
            </a:sp3d>
          </a:bodyPr>
          <a:lstStyle/>
          <a:p>
            <a:pPr fontAlgn="auto">
              <a:spcAft>
                <a:spcPts val="0"/>
              </a:spcAft>
              <a:buFont typeface="Wingdings" pitchFamily="2" charset="2"/>
              <a:buChar char="l"/>
              <a:defRPr/>
            </a:pPr>
            <a:r>
              <a:rPr lang="en-US" dirty="0">
                <a:ea typeface="+mn-ea"/>
                <a:cs typeface="+mn-cs"/>
                <a:hlinkClick r:id="rId3"/>
              </a:rPr>
              <a:t>mydebitcredit.com</a:t>
            </a:r>
            <a:endParaRPr lang="en-US" dirty="0">
              <a:ea typeface="+mn-ea"/>
              <a:cs typeface="+mn-cs"/>
            </a:endParaRPr>
          </a:p>
          <a:p>
            <a:pPr fontAlgn="auto">
              <a:spcAft>
                <a:spcPts val="0"/>
              </a:spcAft>
              <a:buFont typeface="Wingdings" pitchFamily="2" charset="2"/>
              <a:buChar char="l"/>
              <a:defRPr/>
            </a:pPr>
            <a:r>
              <a:rPr lang="en-US" dirty="0">
                <a:ea typeface="+mn-ea"/>
                <a:cs typeface="+mn-cs"/>
              </a:rPr>
              <a:t>Reviewing one of the disabled files, this is the malicious code that </a:t>
            </a:r>
            <a:r>
              <a:rPr lang="en-US" dirty="0" smtClean="0">
                <a:ea typeface="+mn-ea"/>
                <a:cs typeface="+mn-cs"/>
              </a:rPr>
              <a:t>was injected </a:t>
            </a:r>
            <a:r>
              <a:rPr lang="en-US" dirty="0">
                <a:ea typeface="+mn-ea"/>
                <a:cs typeface="+mn-cs"/>
              </a:rPr>
              <a:t>at the beginning of the file:&lt;?</a:t>
            </a:r>
            <a:r>
              <a:rPr lang="en-US" dirty="0" err="1">
                <a:ea typeface="+mn-ea"/>
                <a:cs typeface="+mn-cs"/>
              </a:rPr>
              <a:t>php</a:t>
            </a:r>
            <a:r>
              <a:rPr lang="en-US" dirty="0">
                <a:ea typeface="+mn-ea"/>
                <a:cs typeface="+mn-cs"/>
              </a:rPr>
              <a:t> /**/eval(base64_decode("aWYoZnVuY3Rpb25fZXhpc3RzKCdvYl9zdGFydCcpJiYhaXNzZXQo... (this continues on)</a:t>
            </a:r>
          </a:p>
        </p:txBody>
      </p:sp>
      <p:sp>
        <p:nvSpPr>
          <p:cNvPr id="102404" name="Slide Number Placeholder 3"/>
          <p:cNvSpPr>
            <a:spLocks noGrp="1"/>
          </p:cNvSpPr>
          <p:nvPr>
            <p:ph type="sldNum" sz="quarter" idx="11"/>
          </p:nvPr>
        </p:nvSpPr>
        <p:spPr bwMode="auto">
          <a:xfrm>
            <a:off x="6553200" y="6226175"/>
            <a:ext cx="2133600" cy="277813"/>
          </a:xfrm>
          <a:noFill/>
          <a:ln>
            <a:miter lim="800000"/>
            <a:headEnd/>
            <a:tailEnd/>
          </a:ln>
        </p:spPr>
        <p:txBody>
          <a:bodyPr/>
          <a:lstStyle/>
          <a:p>
            <a:fld id="{A1E2D059-45E1-1D4C-9FD3-4B87716C97E0}" type="slidenum">
              <a:rPr lang="en-US" sz="1000">
                <a:solidFill>
                  <a:schemeClr val="tx1"/>
                </a:solidFill>
                <a:latin typeface="Lucida Sans Unicode" charset="0"/>
              </a:rPr>
              <a:pPr/>
              <a:t>93</a:t>
            </a:fld>
            <a:endParaRPr lang="en-US" sz="1000">
              <a:solidFill>
                <a:schemeClr val="tx1"/>
              </a:solidFill>
              <a:latin typeface="Lucida Sans Unicode"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228601"/>
            <a:ext cx="7313613" cy="1264024"/>
          </a:xfrm>
        </p:spPr>
        <p:txBody>
          <a:bodyPr>
            <a:sp3d extrusionH="12700">
              <a:extrusionClr>
                <a:schemeClr val="bg1"/>
              </a:extrusionClr>
            </a:sp3d>
          </a:bodyPr>
          <a:lstStyle/>
          <a:p>
            <a:pPr fontAlgn="auto">
              <a:spcAft>
                <a:spcPts val="0"/>
              </a:spcAft>
              <a:defRPr/>
            </a:pPr>
            <a:r>
              <a:rPr lang="en-US" dirty="0" smtClean="0">
                <a:ea typeface="+mj-ea"/>
                <a:cs typeface="+mj-cs"/>
              </a:rPr>
              <a:t>My Hack – Recovery</a:t>
            </a:r>
            <a:endParaRPr lang="en-US" dirty="0">
              <a:ea typeface="+mj-ea"/>
              <a:cs typeface="+mj-cs"/>
            </a:endParaRPr>
          </a:p>
        </p:txBody>
      </p:sp>
      <p:sp>
        <p:nvSpPr>
          <p:cNvPr id="37890" name="Content Placeholder 1"/>
          <p:cNvSpPr>
            <a:spLocks noGrp="1"/>
          </p:cNvSpPr>
          <p:nvPr>
            <p:ph idx="1"/>
          </p:nvPr>
        </p:nvSpPr>
        <p:spPr>
          <a:xfrm>
            <a:off x="914400" y="1747838"/>
            <a:ext cx="7313613" cy="4303338"/>
          </a:xfrm>
        </p:spPr>
        <p:txBody>
          <a:bodyPr rtlCol="0">
            <a:normAutofit fontScale="92500" lnSpcReduction="10000"/>
            <a:scene3d>
              <a:camera prst="orthographicFront"/>
              <a:lightRig rig="chilly" dir="t"/>
            </a:scene3d>
            <a:sp3d extrusionH="6350">
              <a:extrusionClr>
                <a:schemeClr val="bg1"/>
              </a:extrusionClr>
            </a:sp3d>
          </a:bodyPr>
          <a:lstStyle/>
          <a:p>
            <a:pPr fontAlgn="auto">
              <a:spcAft>
                <a:spcPts val="0"/>
              </a:spcAft>
              <a:buFont typeface="Wingdings" pitchFamily="2" charset="2"/>
              <a:buChar char="l"/>
              <a:defRPr/>
            </a:pPr>
            <a:r>
              <a:rPr lang="en-US" dirty="0" smtClean="0">
                <a:ea typeface="+mn-ea"/>
                <a:cs typeface="+mn-cs"/>
              </a:rPr>
              <a:t>First I wanted to understand so I opened some of the infected files – with my Virus Scanner on!</a:t>
            </a:r>
          </a:p>
          <a:p>
            <a:pPr lvl="1" fontAlgn="auto">
              <a:spcAft>
                <a:spcPts val="0"/>
              </a:spcAft>
              <a:buFont typeface="Wingdings" pitchFamily="2" charset="2"/>
              <a:buChar char="l"/>
              <a:defRPr/>
            </a:pPr>
            <a:r>
              <a:rPr lang="en-US" dirty="0" smtClean="0">
                <a:ea typeface="+mn-ea"/>
              </a:rPr>
              <a:t>Found I had (many files infected with)</a:t>
            </a:r>
          </a:p>
          <a:p>
            <a:pPr lvl="1" fontAlgn="auto">
              <a:spcAft>
                <a:spcPts val="0"/>
              </a:spcAft>
              <a:buFont typeface="Wingdings" pitchFamily="2" charset="2"/>
              <a:buChar char="l"/>
              <a:defRPr/>
            </a:pPr>
            <a:r>
              <a:rPr lang="en-US" u="sng" dirty="0" err="1" smtClean="0">
                <a:ea typeface="+mn-ea"/>
              </a:rPr>
              <a:t>Troj/PHPShll</a:t>
            </a:r>
            <a:r>
              <a:rPr lang="en-US" u="sng" dirty="0" smtClean="0">
                <a:ea typeface="+mn-ea"/>
              </a:rPr>
              <a:t>-B</a:t>
            </a:r>
          </a:p>
          <a:p>
            <a:pPr lvl="2" fontAlgn="auto">
              <a:spcAft>
                <a:spcPts val="0"/>
              </a:spcAft>
              <a:buFont typeface="Wingdings" pitchFamily="2" charset="2"/>
              <a:buChar char="l"/>
              <a:defRPr/>
            </a:pPr>
            <a:r>
              <a:rPr lang="en-US" dirty="0" smtClean="0">
                <a:ea typeface="+mn-ea"/>
              </a:rPr>
              <a:t>Downloads more malware</a:t>
            </a:r>
          </a:p>
          <a:p>
            <a:pPr lvl="2" fontAlgn="auto">
              <a:spcAft>
                <a:spcPts val="0"/>
              </a:spcAft>
              <a:buFont typeface="Wingdings" pitchFamily="2" charset="2"/>
              <a:buChar char="l"/>
              <a:defRPr/>
            </a:pPr>
            <a:r>
              <a:rPr lang="en-US" dirty="0" smtClean="0">
                <a:ea typeface="+mn-ea"/>
              </a:rPr>
              <a:t>Downloads code from the Internet</a:t>
            </a:r>
          </a:p>
          <a:p>
            <a:pPr lvl="2" fontAlgn="auto">
              <a:spcAft>
                <a:spcPts val="0"/>
              </a:spcAft>
              <a:buFont typeface="Wingdings" pitchFamily="2" charset="2"/>
              <a:buChar char="l"/>
              <a:defRPr/>
            </a:pPr>
            <a:r>
              <a:rPr lang="en-US" dirty="0" smtClean="0">
                <a:ea typeface="+mn-ea"/>
              </a:rPr>
              <a:t>Does not allow me to edit and clean infected files</a:t>
            </a:r>
          </a:p>
          <a:p>
            <a:pPr lvl="2" fontAlgn="auto">
              <a:spcAft>
                <a:spcPts val="0"/>
              </a:spcAft>
              <a:buFont typeface="Wingdings" pitchFamily="2" charset="2"/>
              <a:buChar char="l"/>
              <a:defRPr/>
            </a:pPr>
            <a:r>
              <a:rPr lang="en-US" dirty="0" smtClean="0">
                <a:ea typeface="+mn-ea"/>
              </a:rPr>
              <a:t>So…</a:t>
            </a:r>
          </a:p>
          <a:p>
            <a:pPr lvl="1" fontAlgn="auto">
              <a:spcAft>
                <a:spcPts val="0"/>
              </a:spcAft>
              <a:buFont typeface="Wingdings" pitchFamily="2" charset="2"/>
              <a:buChar char="l"/>
              <a:defRPr/>
            </a:pPr>
            <a:r>
              <a:rPr lang="en-US" dirty="0" smtClean="0">
                <a:ea typeface="+mn-ea"/>
              </a:rPr>
              <a:t>Restore from Backup</a:t>
            </a:r>
          </a:p>
        </p:txBody>
      </p:sp>
      <p:sp>
        <p:nvSpPr>
          <p:cNvPr id="103428" name="Slide Number Placeholder 4"/>
          <p:cNvSpPr>
            <a:spLocks noGrp="1"/>
          </p:cNvSpPr>
          <p:nvPr>
            <p:ph type="sldNum" sz="quarter" idx="11"/>
          </p:nvPr>
        </p:nvSpPr>
        <p:spPr bwMode="auto">
          <a:xfrm>
            <a:off x="6553200" y="6226175"/>
            <a:ext cx="2133600" cy="277813"/>
          </a:xfrm>
          <a:solidFill>
            <a:schemeClr val="accent1">
              <a:alpha val="50195"/>
            </a:schemeClr>
          </a:solidFill>
          <a:ln>
            <a:miter lim="800000"/>
            <a:headEnd/>
            <a:tailEnd/>
          </a:ln>
        </p:spPr>
        <p:txBody>
          <a:bodyPr/>
          <a:lstStyle/>
          <a:p>
            <a:fld id="{75681D5B-C581-8046-87B3-C913ABEDE51D}" type="slidenum">
              <a:rPr lang="en-US" sz="1000">
                <a:solidFill>
                  <a:schemeClr val="tx1"/>
                </a:solidFill>
                <a:latin typeface="Lucida Sans Unicode" charset="0"/>
              </a:rPr>
              <a:pPr/>
              <a:t>94</a:t>
            </a:fld>
            <a:endParaRPr lang="en-US" sz="1000">
              <a:solidFill>
                <a:schemeClr val="tx1"/>
              </a:solidFill>
              <a:latin typeface="Lucida Sans Unicode"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228601"/>
            <a:ext cx="7313613" cy="1264024"/>
          </a:xfrm>
        </p:spPr>
        <p:txBody>
          <a:bodyPr>
            <a:normAutofit fontScale="90000"/>
            <a:sp3d extrusionH="12700">
              <a:extrusionClr>
                <a:schemeClr val="bg1"/>
              </a:extrusionClr>
            </a:sp3d>
          </a:bodyPr>
          <a:lstStyle/>
          <a:p>
            <a:pPr fontAlgn="auto">
              <a:spcAft>
                <a:spcPts val="0"/>
              </a:spcAft>
              <a:defRPr/>
            </a:pPr>
            <a:r>
              <a:rPr lang="en-US" dirty="0" smtClean="0">
                <a:ea typeface="+mj-ea"/>
                <a:cs typeface="+mj-cs"/>
              </a:rPr>
              <a:t>My Hack – Restore from Backup</a:t>
            </a:r>
            <a:endParaRPr lang="en-US" dirty="0">
              <a:ea typeface="+mj-ea"/>
              <a:cs typeface="+mj-cs"/>
            </a:endParaRPr>
          </a:p>
        </p:txBody>
      </p:sp>
      <p:sp>
        <p:nvSpPr>
          <p:cNvPr id="38914" name="Content Placeholder 1"/>
          <p:cNvSpPr>
            <a:spLocks noGrp="1"/>
          </p:cNvSpPr>
          <p:nvPr>
            <p:ph idx="1"/>
          </p:nvPr>
        </p:nvSpPr>
        <p:spPr>
          <a:xfrm>
            <a:off x="914400" y="1747838"/>
            <a:ext cx="7313613" cy="4303338"/>
          </a:xfrm>
        </p:spPr>
        <p:txBody>
          <a:bodyPr rtlCol="0">
            <a:normAutofit fontScale="92500" lnSpcReduction="10000"/>
            <a:scene3d>
              <a:camera prst="orthographicFront"/>
              <a:lightRig rig="chilly" dir="t"/>
            </a:scene3d>
            <a:sp3d extrusionH="6350">
              <a:extrusionClr>
                <a:schemeClr val="bg1"/>
              </a:extrusionClr>
            </a:sp3d>
          </a:bodyPr>
          <a:lstStyle/>
          <a:p>
            <a:pPr fontAlgn="auto">
              <a:spcAft>
                <a:spcPts val="0"/>
              </a:spcAft>
              <a:buFont typeface="Wingdings" pitchFamily="2" charset="2"/>
              <a:buChar char="l"/>
              <a:defRPr/>
            </a:pPr>
            <a:r>
              <a:rPr lang="en-US" dirty="0" smtClean="0">
                <a:ea typeface="+mn-ea"/>
                <a:cs typeface="+mn-cs"/>
              </a:rPr>
              <a:t>I was lucky, in a sense?</a:t>
            </a:r>
          </a:p>
          <a:p>
            <a:pPr fontAlgn="auto">
              <a:spcAft>
                <a:spcPts val="0"/>
              </a:spcAft>
              <a:buFont typeface="Wingdings" pitchFamily="2" charset="2"/>
              <a:buChar char="l"/>
              <a:defRPr/>
            </a:pPr>
            <a:r>
              <a:rPr lang="en-US" dirty="0" smtClean="0">
                <a:ea typeface="+mn-ea"/>
                <a:cs typeface="+mn-cs"/>
              </a:rPr>
              <a:t>My blog is not very active</a:t>
            </a:r>
          </a:p>
          <a:p>
            <a:pPr fontAlgn="auto">
              <a:spcAft>
                <a:spcPts val="0"/>
              </a:spcAft>
              <a:buFont typeface="Wingdings" pitchFamily="2" charset="2"/>
              <a:buChar char="l"/>
              <a:defRPr/>
            </a:pPr>
            <a:r>
              <a:rPr lang="en-US" dirty="0" smtClean="0">
                <a:ea typeface="+mn-ea"/>
                <a:cs typeface="+mn-cs"/>
              </a:rPr>
              <a:t>So backing up from a early period did not loose any content</a:t>
            </a:r>
          </a:p>
          <a:p>
            <a:pPr fontAlgn="auto">
              <a:spcAft>
                <a:spcPts val="0"/>
              </a:spcAft>
              <a:buFont typeface="Wingdings" pitchFamily="2" charset="2"/>
              <a:buChar char="l"/>
              <a:defRPr/>
            </a:pPr>
            <a:r>
              <a:rPr lang="en-US" dirty="0" smtClean="0">
                <a:ea typeface="+mn-ea"/>
                <a:cs typeface="+mn-cs"/>
              </a:rPr>
              <a:t>I deleted all the old directories</a:t>
            </a:r>
          </a:p>
          <a:p>
            <a:pPr lvl="1" fontAlgn="auto">
              <a:spcAft>
                <a:spcPts val="0"/>
              </a:spcAft>
              <a:buFont typeface="Wingdings" pitchFamily="2" charset="2"/>
              <a:buChar char="l"/>
              <a:defRPr/>
            </a:pPr>
            <a:r>
              <a:rPr lang="en-US" dirty="0" smtClean="0">
                <a:ea typeface="+mn-ea"/>
              </a:rPr>
              <a:t>But kept the latest one (for investigating)</a:t>
            </a:r>
          </a:p>
          <a:p>
            <a:pPr lvl="2" fontAlgn="auto">
              <a:spcAft>
                <a:spcPts val="0"/>
              </a:spcAft>
              <a:buFont typeface="Wingdings" pitchFamily="2" charset="2"/>
              <a:buChar char="l"/>
              <a:defRPr/>
            </a:pPr>
            <a:r>
              <a:rPr lang="en-US" dirty="0" smtClean="0">
                <a:ea typeface="+mn-ea"/>
              </a:rPr>
              <a:t>Not a good idea,</a:t>
            </a:r>
          </a:p>
          <a:p>
            <a:pPr lvl="2" fontAlgn="auto">
              <a:spcAft>
                <a:spcPts val="0"/>
              </a:spcAft>
              <a:buFont typeface="Wingdings" pitchFamily="2" charset="2"/>
              <a:buChar char="l"/>
              <a:defRPr/>
            </a:pPr>
            <a:r>
              <a:rPr lang="en-US" dirty="0" smtClean="0">
                <a:ea typeface="+mn-ea"/>
              </a:rPr>
              <a:t>I got re-hacked</a:t>
            </a:r>
          </a:p>
          <a:p>
            <a:pPr lvl="2" fontAlgn="auto">
              <a:spcAft>
                <a:spcPts val="0"/>
              </a:spcAft>
              <a:buFont typeface="Wingdings" pitchFamily="2" charset="2"/>
              <a:buChar char="l"/>
              <a:defRPr/>
            </a:pPr>
            <a:r>
              <a:rPr lang="en-US" dirty="0" smtClean="0">
                <a:ea typeface="+mn-ea"/>
              </a:rPr>
              <a:t>So I deleted again and tried to re-harden my site</a:t>
            </a:r>
          </a:p>
        </p:txBody>
      </p:sp>
      <p:sp>
        <p:nvSpPr>
          <p:cNvPr id="104452" name="Slide Number Placeholder 4"/>
          <p:cNvSpPr>
            <a:spLocks noGrp="1"/>
          </p:cNvSpPr>
          <p:nvPr>
            <p:ph type="sldNum" sz="quarter" idx="11"/>
          </p:nvPr>
        </p:nvSpPr>
        <p:spPr bwMode="auto">
          <a:xfrm>
            <a:off x="6553200" y="6226175"/>
            <a:ext cx="2133600" cy="277813"/>
          </a:xfrm>
          <a:solidFill>
            <a:schemeClr val="accent1">
              <a:alpha val="50195"/>
            </a:schemeClr>
          </a:solidFill>
          <a:ln>
            <a:miter lim="800000"/>
            <a:headEnd/>
            <a:tailEnd/>
          </a:ln>
        </p:spPr>
        <p:txBody>
          <a:bodyPr/>
          <a:lstStyle/>
          <a:p>
            <a:fld id="{EDA7E08E-B39D-9049-8828-A287EDB371FF}" type="slidenum">
              <a:rPr lang="en-US" sz="1000">
                <a:solidFill>
                  <a:schemeClr val="tx1"/>
                </a:solidFill>
                <a:latin typeface="Lucida Sans Unicode" charset="0"/>
              </a:rPr>
              <a:pPr/>
              <a:t>95</a:t>
            </a:fld>
            <a:endParaRPr lang="en-US" sz="1000">
              <a:solidFill>
                <a:schemeClr val="tx1"/>
              </a:solidFill>
              <a:latin typeface="Lucida Sans Unicode"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fontScale="90000"/>
            <a:sp3d extrusionH="12700">
              <a:extrusionClr>
                <a:schemeClr val="bg1"/>
              </a:extrusionClr>
            </a:sp3d>
          </a:bodyPr>
          <a:lstStyle/>
          <a:p>
            <a:pPr fontAlgn="auto">
              <a:spcAft>
                <a:spcPts val="0"/>
              </a:spcAft>
              <a:defRPr/>
            </a:pPr>
            <a:r>
              <a:rPr lang="en-US" dirty="0" smtClean="0">
                <a:ea typeface="+mj-ea"/>
                <a:cs typeface="+mj-cs"/>
              </a:rPr>
              <a:t>My Hack - Software</a:t>
            </a:r>
            <a:endParaRPr lang="en-US" dirty="0">
              <a:ea typeface="+mj-ea"/>
              <a:cs typeface="+mj-cs"/>
            </a:endParaRPr>
          </a:p>
        </p:txBody>
      </p:sp>
      <p:sp>
        <p:nvSpPr>
          <p:cNvPr id="40962" name="Content Placeholder 1"/>
          <p:cNvSpPr>
            <a:spLocks noGrp="1"/>
          </p:cNvSpPr>
          <p:nvPr>
            <p:ph idx="1"/>
          </p:nvPr>
        </p:nvSpPr>
        <p:spPr>
          <a:xfrm>
            <a:off x="457200" y="990600"/>
            <a:ext cx="8229600" cy="2590800"/>
          </a:xfrm>
        </p:spPr>
        <p:txBody>
          <a:bodyPr rtlCol="0">
            <a:scene3d>
              <a:camera prst="orthographicFront"/>
              <a:lightRig rig="chilly" dir="t"/>
            </a:scene3d>
            <a:sp3d extrusionH="6350">
              <a:extrusionClr>
                <a:schemeClr val="bg1"/>
              </a:extrusionClr>
            </a:sp3d>
          </a:bodyPr>
          <a:lstStyle/>
          <a:p>
            <a:pPr fontAlgn="auto">
              <a:spcAft>
                <a:spcPts val="0"/>
              </a:spcAft>
              <a:buFont typeface="Wingdings" pitchFamily="2" charset="2"/>
              <a:buChar char="l"/>
              <a:defRPr/>
            </a:pPr>
            <a:r>
              <a:rPr lang="en-US" smtClean="0">
                <a:ea typeface="+mn-ea"/>
                <a:cs typeface="+mn-cs"/>
              </a:rPr>
              <a:t>After initial restore</a:t>
            </a:r>
          </a:p>
          <a:p>
            <a:pPr lvl="1" fontAlgn="auto">
              <a:spcAft>
                <a:spcPts val="0"/>
              </a:spcAft>
              <a:buFont typeface="Wingdings" pitchFamily="2" charset="2"/>
              <a:buChar char="l"/>
              <a:defRPr/>
            </a:pPr>
            <a:r>
              <a:rPr lang="en-US" smtClean="0">
                <a:ea typeface="+mn-ea"/>
              </a:rPr>
              <a:t>Updated WordPress admin password</a:t>
            </a:r>
          </a:p>
          <a:p>
            <a:pPr lvl="2" fontAlgn="auto">
              <a:spcAft>
                <a:spcPts val="0"/>
              </a:spcAft>
              <a:buFont typeface="Wingdings" pitchFamily="2" charset="2"/>
              <a:buChar char="l"/>
              <a:defRPr/>
            </a:pPr>
            <a:r>
              <a:rPr lang="en-US" smtClean="0">
                <a:ea typeface="+mn-ea"/>
              </a:rPr>
              <a:t>It wasn’t “admin”</a:t>
            </a:r>
          </a:p>
          <a:p>
            <a:pPr lvl="1" fontAlgn="auto">
              <a:spcAft>
                <a:spcPts val="0"/>
              </a:spcAft>
              <a:buFont typeface="Wingdings" pitchFamily="2" charset="2"/>
              <a:buChar char="l"/>
              <a:defRPr/>
            </a:pPr>
            <a:r>
              <a:rPr lang="en-US" smtClean="0">
                <a:ea typeface="+mn-ea"/>
              </a:rPr>
              <a:t>Updated WordPress to latest version</a:t>
            </a:r>
          </a:p>
          <a:p>
            <a:pPr lvl="1" fontAlgn="auto">
              <a:spcAft>
                <a:spcPts val="0"/>
              </a:spcAft>
              <a:buFont typeface="Wingdings" pitchFamily="2" charset="2"/>
              <a:buChar char="l"/>
              <a:defRPr/>
            </a:pPr>
            <a:r>
              <a:rPr lang="en-US" smtClean="0">
                <a:ea typeface="+mn-ea"/>
              </a:rPr>
              <a:t>I updated my Plugins</a:t>
            </a:r>
          </a:p>
        </p:txBody>
      </p:sp>
      <p:sp>
        <p:nvSpPr>
          <p:cNvPr id="105476" name="Footer Placeholder 3"/>
          <p:cNvSpPr>
            <a:spLocks noGrp="1"/>
          </p:cNvSpPr>
          <p:nvPr>
            <p:ph type="ftr" sz="quarter" idx="10"/>
          </p:nvPr>
        </p:nvSpPr>
        <p:spPr bwMode="auto">
          <a:xfrm>
            <a:off x="0" y="6248400"/>
            <a:ext cx="762000" cy="365125"/>
          </a:xfrm>
          <a:noFill/>
          <a:ln>
            <a:miter lim="800000"/>
            <a:headEnd/>
            <a:tailEnd/>
          </a:ln>
        </p:spPr>
        <p:txBody>
          <a:bodyPr/>
          <a:lstStyle/>
          <a:p>
            <a:r>
              <a:rPr lang="en-US" sz="2000">
                <a:solidFill>
                  <a:schemeClr val="bg1"/>
                </a:solidFill>
                <a:latin typeface="Lucida Sans Unicode" charset="0"/>
              </a:rPr>
              <a:t>Copyright Pearson Prentice-Hall 2010</a:t>
            </a:r>
          </a:p>
        </p:txBody>
      </p:sp>
      <p:sp>
        <p:nvSpPr>
          <p:cNvPr id="105477" name="Slide Number Placeholder 4"/>
          <p:cNvSpPr>
            <a:spLocks noGrp="1"/>
          </p:cNvSpPr>
          <p:nvPr>
            <p:ph type="sldNum" sz="quarter" idx="11"/>
          </p:nvPr>
        </p:nvSpPr>
        <p:spPr bwMode="auto">
          <a:xfrm>
            <a:off x="6553200" y="6226175"/>
            <a:ext cx="2133600" cy="277813"/>
          </a:xfrm>
          <a:solidFill>
            <a:schemeClr val="accent1">
              <a:alpha val="50195"/>
            </a:schemeClr>
          </a:solidFill>
          <a:ln>
            <a:miter lim="800000"/>
            <a:headEnd/>
            <a:tailEnd/>
          </a:ln>
        </p:spPr>
        <p:txBody>
          <a:bodyPr/>
          <a:lstStyle/>
          <a:p>
            <a:fld id="{6BD14323-BC14-E84D-B2F7-AFCCBA972BBA}" type="slidenum">
              <a:rPr lang="en-US" sz="1000">
                <a:solidFill>
                  <a:schemeClr val="tx1"/>
                </a:solidFill>
                <a:latin typeface="Lucida Sans Unicode" charset="0"/>
              </a:rPr>
              <a:pPr/>
              <a:t>96</a:t>
            </a:fld>
            <a:endParaRPr lang="en-US" sz="1000">
              <a:solidFill>
                <a:schemeClr val="tx1"/>
              </a:solidFill>
              <a:latin typeface="Lucida Sans Unicode" charset="0"/>
            </a:endParaRPr>
          </a:p>
        </p:txBody>
      </p:sp>
      <p:pic>
        <p:nvPicPr>
          <p:cNvPr id="105478" name="Picture 8" descr="WordPressUpdates.png"/>
          <p:cNvPicPr>
            <a:picLocks noChangeAspect="1"/>
          </p:cNvPicPr>
          <p:nvPr/>
        </p:nvPicPr>
        <p:blipFill>
          <a:blip r:embed="rId2"/>
          <a:srcRect/>
          <a:stretch>
            <a:fillRect/>
          </a:stretch>
        </p:blipFill>
        <p:spPr bwMode="auto">
          <a:xfrm>
            <a:off x="0" y="3725863"/>
            <a:ext cx="9144000" cy="31321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563562"/>
          </a:xfrm>
        </p:spPr>
        <p:txBody>
          <a:bodyPr>
            <a:normAutofit fontScale="90000"/>
            <a:sp3d extrusionH="12700">
              <a:extrusionClr>
                <a:schemeClr val="bg1"/>
              </a:extrusionClr>
            </a:sp3d>
          </a:bodyPr>
          <a:lstStyle/>
          <a:p>
            <a:pPr fontAlgn="auto">
              <a:spcAft>
                <a:spcPts val="0"/>
              </a:spcAft>
              <a:defRPr/>
            </a:pPr>
            <a:r>
              <a:rPr lang="en-US" dirty="0" smtClean="0">
                <a:ea typeface="+mj-ea"/>
                <a:cs typeface="+mj-cs"/>
              </a:rPr>
              <a:t>My Hack - Software</a:t>
            </a:r>
            <a:endParaRPr lang="en-US" dirty="0">
              <a:ea typeface="+mj-ea"/>
              <a:cs typeface="+mj-cs"/>
            </a:endParaRPr>
          </a:p>
        </p:txBody>
      </p:sp>
      <p:sp>
        <p:nvSpPr>
          <p:cNvPr id="41986" name="Content Placeholder 1"/>
          <p:cNvSpPr>
            <a:spLocks noGrp="1"/>
          </p:cNvSpPr>
          <p:nvPr>
            <p:ph idx="1"/>
          </p:nvPr>
        </p:nvSpPr>
        <p:spPr>
          <a:xfrm>
            <a:off x="457200" y="990600"/>
            <a:ext cx="8229600" cy="3048000"/>
          </a:xfrm>
        </p:spPr>
        <p:txBody>
          <a:bodyPr rtlCol="0">
            <a:normAutofit lnSpcReduction="10000"/>
            <a:scene3d>
              <a:camera prst="orthographicFront"/>
              <a:lightRig rig="chilly" dir="t"/>
            </a:scene3d>
            <a:sp3d extrusionH="6350">
              <a:extrusionClr>
                <a:schemeClr val="bg1"/>
              </a:extrusionClr>
            </a:sp3d>
          </a:bodyPr>
          <a:lstStyle/>
          <a:p>
            <a:pPr fontAlgn="auto">
              <a:spcAft>
                <a:spcPts val="0"/>
              </a:spcAft>
              <a:buFont typeface="Wingdings" pitchFamily="2" charset="2"/>
              <a:buChar char="l"/>
              <a:defRPr/>
            </a:pPr>
            <a:r>
              <a:rPr lang="en-US" smtClean="0">
                <a:ea typeface="+mn-ea"/>
                <a:cs typeface="+mn-cs"/>
              </a:rPr>
              <a:t>Remember I said I was hacked again</a:t>
            </a:r>
          </a:p>
          <a:p>
            <a:pPr fontAlgn="auto">
              <a:spcAft>
                <a:spcPts val="0"/>
              </a:spcAft>
              <a:buFont typeface="Wingdings" pitchFamily="2" charset="2"/>
              <a:buChar char="l"/>
              <a:defRPr/>
            </a:pPr>
            <a:r>
              <a:rPr lang="en-US" smtClean="0">
                <a:ea typeface="+mn-ea"/>
                <a:cs typeface="+mn-cs"/>
              </a:rPr>
              <a:t>I forgot to update my themes</a:t>
            </a:r>
          </a:p>
          <a:p>
            <a:pPr lvl="1" fontAlgn="auto">
              <a:spcAft>
                <a:spcPts val="0"/>
              </a:spcAft>
              <a:buFont typeface="Wingdings" pitchFamily="2" charset="2"/>
              <a:buChar char="l"/>
              <a:defRPr/>
            </a:pPr>
            <a:r>
              <a:rPr lang="en-US" smtClean="0">
                <a:ea typeface="+mn-ea"/>
              </a:rPr>
              <a:t>Wordpress themes are usually PHP code</a:t>
            </a:r>
          </a:p>
          <a:p>
            <a:pPr lvl="1" fontAlgn="auto">
              <a:spcAft>
                <a:spcPts val="0"/>
              </a:spcAft>
              <a:buFont typeface="Wingdings" pitchFamily="2" charset="2"/>
              <a:buChar char="l"/>
              <a:defRPr/>
            </a:pPr>
            <a:r>
              <a:rPr lang="en-US" smtClean="0">
                <a:ea typeface="+mn-ea"/>
              </a:rPr>
              <a:t>Determines blog look and behavior</a:t>
            </a:r>
          </a:p>
          <a:p>
            <a:pPr lvl="2" fontAlgn="auto">
              <a:spcAft>
                <a:spcPts val="0"/>
              </a:spcAft>
              <a:buFont typeface="Wingdings" pitchFamily="2" charset="2"/>
              <a:buChar char="l"/>
              <a:defRPr/>
            </a:pPr>
            <a:r>
              <a:rPr lang="en-US" smtClean="0">
                <a:ea typeface="+mn-ea"/>
              </a:rPr>
              <a:t>Mine was not updated</a:t>
            </a:r>
          </a:p>
          <a:p>
            <a:pPr lvl="2" fontAlgn="auto">
              <a:spcAft>
                <a:spcPts val="0"/>
              </a:spcAft>
              <a:buFont typeface="Wingdings" pitchFamily="2" charset="2"/>
              <a:buChar char="l"/>
              <a:defRPr/>
            </a:pPr>
            <a:r>
              <a:rPr lang="en-US" smtClean="0">
                <a:ea typeface="+mn-ea"/>
              </a:rPr>
              <a:t>So I updated it…</a:t>
            </a:r>
          </a:p>
        </p:txBody>
      </p:sp>
      <p:sp>
        <p:nvSpPr>
          <p:cNvPr id="106500" name="Slide Number Placeholder 4"/>
          <p:cNvSpPr>
            <a:spLocks noGrp="1"/>
          </p:cNvSpPr>
          <p:nvPr>
            <p:ph type="sldNum" sz="quarter" idx="11"/>
          </p:nvPr>
        </p:nvSpPr>
        <p:spPr bwMode="auto">
          <a:xfrm>
            <a:off x="6553200" y="6226175"/>
            <a:ext cx="2133600" cy="277813"/>
          </a:xfrm>
          <a:solidFill>
            <a:schemeClr val="accent1">
              <a:alpha val="50195"/>
            </a:schemeClr>
          </a:solidFill>
          <a:ln>
            <a:miter lim="800000"/>
            <a:headEnd/>
            <a:tailEnd/>
          </a:ln>
        </p:spPr>
        <p:txBody>
          <a:bodyPr/>
          <a:lstStyle/>
          <a:p>
            <a:fld id="{C267DAFE-39EA-6349-B4EE-EEECB1AD0865}" type="slidenum">
              <a:rPr lang="en-US" sz="1000">
                <a:solidFill>
                  <a:schemeClr val="tx1"/>
                </a:solidFill>
                <a:latin typeface="Lucida Sans Unicode" charset="0"/>
              </a:rPr>
              <a:pPr/>
              <a:t>97</a:t>
            </a:fld>
            <a:endParaRPr lang="en-US" sz="1000">
              <a:solidFill>
                <a:schemeClr val="tx1"/>
              </a:solidFill>
              <a:latin typeface="Lucida Sans Unicode" charset="0"/>
            </a:endParaRPr>
          </a:p>
        </p:txBody>
      </p:sp>
      <p:pic>
        <p:nvPicPr>
          <p:cNvPr id="106501" name="Picture 5" descr="WordPressThemes.png"/>
          <p:cNvPicPr>
            <a:picLocks noChangeAspect="1"/>
          </p:cNvPicPr>
          <p:nvPr/>
        </p:nvPicPr>
        <p:blipFill>
          <a:blip r:embed="rId2"/>
          <a:srcRect/>
          <a:stretch>
            <a:fillRect/>
          </a:stretch>
        </p:blipFill>
        <p:spPr bwMode="auto">
          <a:xfrm>
            <a:off x="0" y="4038600"/>
            <a:ext cx="9144000" cy="2093913"/>
          </a:xfrm>
          <a:prstGeom prst="rect">
            <a:avLst/>
          </a:prstGeom>
          <a:noFill/>
          <a:ln w="9525">
            <a:noFill/>
            <a:miter lim="800000"/>
            <a:headEnd/>
            <a:tailEnd/>
          </a:ln>
        </p:spPr>
      </p:pic>
      <p:sp>
        <p:nvSpPr>
          <p:cNvPr id="7" name="TextBox 6"/>
          <p:cNvSpPr txBox="1">
            <a:spLocks noChangeArrowheads="1"/>
          </p:cNvSpPr>
          <p:nvPr/>
        </p:nvSpPr>
        <p:spPr bwMode="auto">
          <a:xfrm>
            <a:off x="3048000" y="5410200"/>
            <a:ext cx="3379788" cy="369888"/>
          </a:xfrm>
          <a:prstGeom prst="rect">
            <a:avLst/>
          </a:prstGeom>
          <a:noFill/>
          <a:ln w="9525">
            <a:noFill/>
            <a:miter lim="800000"/>
            <a:headEnd/>
            <a:tailEnd/>
          </a:ln>
        </p:spPr>
        <p:txBody>
          <a:bodyPr wrap="none">
            <a:prstTxWarp prst="textNoShape">
              <a:avLst/>
            </a:prstTxWarp>
            <a:spAutoFit/>
          </a:bodyPr>
          <a:lstStyle/>
          <a:p>
            <a:r>
              <a:rPr lang="en-US"/>
              <a:t>I had 69 out of date themes!!!!!!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iterate type="lt">
                                    <p:tmPct val="0"/>
                                  </p:iterate>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anim calcmode="lin" valueType="num">
                                      <p:cBhvr>
                                        <p:cTn id="8" dur="2000" fill="hold"/>
                                        <p:tgtEl>
                                          <p:spTgt spid="7"/>
                                        </p:tgtEl>
                                        <p:attrNameLst>
                                          <p:attrName>style.rotation</p:attrName>
                                        </p:attrNameLst>
                                      </p:cBhvr>
                                      <p:tavLst>
                                        <p:tav tm="0">
                                          <p:val>
                                            <p:fltVal val="720"/>
                                          </p:val>
                                        </p:tav>
                                        <p:tav tm="100000">
                                          <p:val>
                                            <p:fltVal val="0"/>
                                          </p:val>
                                        </p:tav>
                                      </p:tavLst>
                                    </p:anim>
                                    <p:anim calcmode="lin" valueType="num">
                                      <p:cBhvr>
                                        <p:cTn id="9" dur="2000" fill="hold"/>
                                        <p:tgtEl>
                                          <p:spTgt spid="7"/>
                                        </p:tgtEl>
                                        <p:attrNameLst>
                                          <p:attrName>ppt_h</p:attrName>
                                        </p:attrNameLst>
                                      </p:cBhvr>
                                      <p:tavLst>
                                        <p:tav tm="0">
                                          <p:val>
                                            <p:fltVal val="0"/>
                                          </p:val>
                                        </p:tav>
                                        <p:tav tm="100000">
                                          <p:val>
                                            <p:strVal val="#ppt_h"/>
                                          </p:val>
                                        </p:tav>
                                      </p:tavLst>
                                    </p:anim>
                                    <p:anim calcmode="lin" valueType="num">
                                      <p:cBhvr>
                                        <p:cTn id="10" dur="2000" fill="hold"/>
                                        <p:tgtEl>
                                          <p:spTgt spid="7"/>
                                        </p:tgtEl>
                                        <p:attrNameLst>
                                          <p:attrName>ppt_w</p:attrName>
                                        </p:attrNameLst>
                                      </p:cBhvr>
                                      <p:tavLst>
                                        <p:tav tm="0">
                                          <p:val>
                                            <p:fltVal val="0"/>
                                          </p:val>
                                        </p:tav>
                                        <p:tav tm="100000">
                                          <p:val>
                                            <p:strVal val="#ppt_w"/>
                                          </p:val>
                                        </p:tav>
                                      </p:tavLst>
                                    </p:anim>
                                  </p:childTnLst>
                                </p:cTn>
                              </p:par>
                            </p:childTnLst>
                          </p:cTn>
                        </p:par>
                        <p:par>
                          <p:cTn id="11" fill="hold">
                            <p:stCondLst>
                              <p:cond delay="2000"/>
                            </p:stCondLst>
                            <p:childTnLst>
                              <p:par>
                                <p:cTn id="12" presetID="15" presetClass="emph" presetSubtype="0" grpId="1" nodeType="afterEffect">
                                  <p:stCondLst>
                                    <p:cond delay="0"/>
                                  </p:stCondLst>
                                  <p:iterate type="lt">
                                    <p:tmAbs val="25"/>
                                  </p:iterate>
                                  <p:childTnLst>
                                    <p:set>
                                      <p:cBhvr override="childStyle">
                                        <p:cTn id="13" dur="indefinite"/>
                                        <p:tgtEl>
                                          <p:spTgt spid="7"/>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228601"/>
            <a:ext cx="7313613" cy="1264024"/>
          </a:xfrm>
        </p:spPr>
        <p:txBody>
          <a:bodyPr>
            <a:sp3d extrusionH="12700">
              <a:extrusionClr>
                <a:schemeClr val="bg1"/>
              </a:extrusionClr>
            </a:sp3d>
          </a:bodyPr>
          <a:lstStyle/>
          <a:p>
            <a:pPr fontAlgn="auto">
              <a:spcAft>
                <a:spcPts val="0"/>
              </a:spcAft>
              <a:defRPr/>
            </a:pPr>
            <a:r>
              <a:rPr lang="en-US" dirty="0" smtClean="0">
                <a:ea typeface="+mj-ea"/>
                <a:cs typeface="+mj-cs"/>
              </a:rPr>
              <a:t>My Hack – Make it Better</a:t>
            </a:r>
            <a:endParaRPr lang="en-US" dirty="0">
              <a:ea typeface="+mj-ea"/>
              <a:cs typeface="+mj-cs"/>
            </a:endParaRPr>
          </a:p>
        </p:txBody>
      </p:sp>
      <p:sp>
        <p:nvSpPr>
          <p:cNvPr id="43010" name="Content Placeholder 1"/>
          <p:cNvSpPr>
            <a:spLocks noGrp="1"/>
          </p:cNvSpPr>
          <p:nvPr>
            <p:ph idx="1"/>
          </p:nvPr>
        </p:nvSpPr>
        <p:spPr>
          <a:xfrm>
            <a:off x="914400" y="1747838"/>
            <a:ext cx="7313613" cy="4303338"/>
          </a:xfrm>
        </p:spPr>
        <p:txBody>
          <a:bodyPr rtlCol="0">
            <a:scene3d>
              <a:camera prst="orthographicFront"/>
              <a:lightRig rig="chilly" dir="t"/>
            </a:scene3d>
            <a:sp3d extrusionH="6350">
              <a:extrusionClr>
                <a:schemeClr val="bg1"/>
              </a:extrusionClr>
            </a:sp3d>
          </a:bodyPr>
          <a:lstStyle/>
          <a:p>
            <a:pPr fontAlgn="auto">
              <a:spcAft>
                <a:spcPts val="0"/>
              </a:spcAft>
              <a:buFont typeface="Wingdings" pitchFamily="2" charset="2"/>
              <a:buChar char="l"/>
              <a:defRPr/>
            </a:pPr>
            <a:r>
              <a:rPr lang="en-US" smtClean="0">
                <a:ea typeface="+mn-ea"/>
                <a:cs typeface="+mn-cs"/>
              </a:rPr>
              <a:t>The file hacked was .htaccess</a:t>
            </a:r>
          </a:p>
          <a:p>
            <a:pPr fontAlgn="auto">
              <a:spcAft>
                <a:spcPts val="0"/>
              </a:spcAft>
              <a:buFont typeface="Wingdings" pitchFamily="2" charset="2"/>
              <a:buChar char="l"/>
              <a:defRPr/>
            </a:pPr>
            <a:r>
              <a:rPr lang="en-US" smtClean="0">
                <a:ea typeface="+mn-ea"/>
                <a:cs typeface="+mn-cs"/>
              </a:rPr>
              <a:t>So I found a site that had code for hardening this file:</a:t>
            </a:r>
          </a:p>
          <a:p>
            <a:pPr lvl="1" fontAlgn="auto">
              <a:spcAft>
                <a:spcPts val="0"/>
              </a:spcAft>
              <a:buFont typeface="Wingdings" pitchFamily="2" charset="2"/>
              <a:buChar char="l"/>
              <a:defRPr/>
            </a:pPr>
            <a:r>
              <a:rPr lang="en-US" smtClean="0">
                <a:ea typeface="+mn-ea"/>
                <a:hlinkClick r:id="rId2"/>
              </a:rPr>
              <a:t>WebDesignCode</a:t>
            </a:r>
            <a:endParaRPr lang="en-US" smtClean="0">
              <a:ea typeface="+mn-ea"/>
            </a:endParaRPr>
          </a:p>
          <a:p>
            <a:pPr lvl="1" fontAlgn="auto">
              <a:spcAft>
                <a:spcPts val="0"/>
              </a:spcAft>
              <a:buFont typeface="Wingdings" pitchFamily="2" charset="2"/>
              <a:buChar char="l"/>
              <a:defRPr/>
            </a:pPr>
            <a:r>
              <a:rPr lang="en-US" smtClean="0">
                <a:ea typeface="+mn-ea"/>
              </a:rPr>
              <a:t>And changed my code</a:t>
            </a:r>
          </a:p>
          <a:p>
            <a:pPr fontAlgn="auto">
              <a:spcAft>
                <a:spcPts val="0"/>
              </a:spcAft>
              <a:buFont typeface="Wingdings" pitchFamily="2" charset="2"/>
              <a:buChar char="l"/>
              <a:defRPr/>
            </a:pPr>
            <a:r>
              <a:rPr lang="en-US" smtClean="0">
                <a:ea typeface="+mn-ea"/>
                <a:cs typeface="+mn-cs"/>
              </a:rPr>
              <a:t>But still things were fishy so I emailed DreamHost Abuse and this is what else they did….</a:t>
            </a:r>
          </a:p>
        </p:txBody>
      </p:sp>
      <p:sp>
        <p:nvSpPr>
          <p:cNvPr id="107524" name="Slide Number Placeholder 4"/>
          <p:cNvSpPr>
            <a:spLocks noGrp="1"/>
          </p:cNvSpPr>
          <p:nvPr>
            <p:ph type="sldNum" sz="quarter" idx="11"/>
          </p:nvPr>
        </p:nvSpPr>
        <p:spPr bwMode="auto">
          <a:xfrm>
            <a:off x="6553200" y="6226175"/>
            <a:ext cx="2133600" cy="277813"/>
          </a:xfrm>
          <a:solidFill>
            <a:schemeClr val="accent1">
              <a:alpha val="50195"/>
            </a:schemeClr>
          </a:solidFill>
          <a:ln>
            <a:miter lim="800000"/>
            <a:headEnd/>
            <a:tailEnd/>
          </a:ln>
        </p:spPr>
        <p:txBody>
          <a:bodyPr/>
          <a:lstStyle/>
          <a:p>
            <a:fld id="{58FF1BC4-D290-8944-834B-F2AA27024F4F}" type="slidenum">
              <a:rPr lang="en-US" sz="1000">
                <a:solidFill>
                  <a:schemeClr val="tx1"/>
                </a:solidFill>
                <a:latin typeface="Lucida Sans Unicode" charset="0"/>
              </a:rPr>
              <a:pPr/>
              <a:t>98</a:t>
            </a:fld>
            <a:endParaRPr lang="en-US" sz="1000">
              <a:solidFill>
                <a:schemeClr val="tx1"/>
              </a:solidFill>
              <a:latin typeface="Lucida Sans Unicode"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228601"/>
            <a:ext cx="7313613" cy="1264024"/>
          </a:xfrm>
        </p:spPr>
        <p:txBody>
          <a:bodyPr>
            <a:normAutofit fontScale="90000"/>
            <a:sp3d extrusionH="12700">
              <a:extrusionClr>
                <a:schemeClr val="bg1"/>
              </a:extrusionClr>
            </a:sp3d>
          </a:bodyPr>
          <a:lstStyle/>
          <a:p>
            <a:pPr fontAlgn="auto">
              <a:spcAft>
                <a:spcPts val="0"/>
              </a:spcAft>
              <a:defRPr/>
            </a:pPr>
            <a:r>
              <a:rPr lang="en-US" dirty="0" smtClean="0">
                <a:ea typeface="+mj-ea"/>
                <a:cs typeface="+mj-cs"/>
              </a:rPr>
              <a:t>My Hack – </a:t>
            </a:r>
            <a:r>
              <a:rPr lang="en-US" dirty="0" err="1" smtClean="0">
                <a:ea typeface="+mj-ea"/>
                <a:cs typeface="+mj-cs"/>
              </a:rPr>
              <a:t>DreamHost</a:t>
            </a:r>
            <a:r>
              <a:rPr lang="en-US" dirty="0" smtClean="0">
                <a:ea typeface="+mj-ea"/>
                <a:cs typeface="+mj-cs"/>
              </a:rPr>
              <a:t> Abuse Response</a:t>
            </a:r>
            <a:endParaRPr lang="en-US" dirty="0">
              <a:ea typeface="+mj-ea"/>
              <a:cs typeface="+mj-cs"/>
            </a:endParaRPr>
          </a:p>
        </p:txBody>
      </p:sp>
      <p:sp>
        <p:nvSpPr>
          <p:cNvPr id="2" name="Content Placeholder 1"/>
          <p:cNvSpPr>
            <a:spLocks noGrp="1"/>
          </p:cNvSpPr>
          <p:nvPr>
            <p:ph idx="1"/>
          </p:nvPr>
        </p:nvSpPr>
        <p:spPr>
          <a:xfrm>
            <a:off x="914400" y="1747838"/>
            <a:ext cx="7313613" cy="4303338"/>
          </a:xfrm>
        </p:spPr>
        <p:txBody>
          <a:bodyPr rtlCol="0">
            <a:normAutofit fontScale="70000" lnSpcReduction="20000"/>
            <a:scene3d>
              <a:camera prst="orthographicFront"/>
              <a:lightRig rig="chilly" dir="t"/>
            </a:scene3d>
            <a:sp3d extrusionH="6350">
              <a:extrusionClr>
                <a:schemeClr val="bg1"/>
              </a:extrusionClr>
            </a:sp3d>
          </a:bodyPr>
          <a:lstStyle/>
          <a:p>
            <a:pPr fontAlgn="auto">
              <a:spcAft>
                <a:spcPts val="0"/>
              </a:spcAft>
              <a:buFont typeface="Wingdings" pitchFamily="2" charset="2"/>
              <a:buChar char="l"/>
              <a:defRPr/>
            </a:pPr>
            <a:r>
              <a:rPr lang="en-US" dirty="0" smtClean="0">
                <a:ea typeface="+mn-ea"/>
                <a:cs typeface="+mn-cs"/>
              </a:rPr>
              <a:t>I deleted the new .</a:t>
            </a:r>
            <a:r>
              <a:rPr lang="en-US" dirty="0" err="1" smtClean="0">
                <a:ea typeface="+mn-ea"/>
                <a:cs typeface="+mn-cs"/>
              </a:rPr>
              <a:t>htaccess</a:t>
            </a:r>
            <a:r>
              <a:rPr lang="en-US" dirty="0" smtClean="0">
                <a:ea typeface="+mn-ea"/>
                <a:cs typeface="+mn-cs"/>
              </a:rPr>
              <a:t> file that was placed in my root directory</a:t>
            </a:r>
          </a:p>
          <a:p>
            <a:pPr fontAlgn="auto">
              <a:spcAft>
                <a:spcPts val="0"/>
              </a:spcAft>
              <a:buFont typeface="Wingdings" pitchFamily="2" charset="2"/>
              <a:buChar char="l"/>
              <a:defRPr/>
            </a:pPr>
            <a:r>
              <a:rPr lang="en-US" dirty="0" smtClean="0">
                <a:ea typeface="+mn-ea"/>
                <a:cs typeface="+mn-cs"/>
              </a:rPr>
              <a:t>Though my site was available:</a:t>
            </a:r>
          </a:p>
          <a:p>
            <a:pPr lvl="2" fontAlgn="auto">
              <a:spcAft>
                <a:spcPts val="0"/>
              </a:spcAft>
              <a:buFont typeface="Wingdings" pitchFamily="2" charset="2"/>
              <a:buChar char="l"/>
              <a:defRPr/>
            </a:pPr>
            <a:r>
              <a:rPr lang="en-US" dirty="0" smtClean="0">
                <a:ea typeface="+mn-ea"/>
                <a:hlinkClick r:id="rId2"/>
              </a:rPr>
              <a:t>Mydebitcredit.com</a:t>
            </a:r>
            <a:endParaRPr lang="en-US" dirty="0" smtClean="0">
              <a:ea typeface="+mn-ea"/>
            </a:endParaRPr>
          </a:p>
          <a:p>
            <a:pPr fontAlgn="auto">
              <a:spcAft>
                <a:spcPts val="0"/>
              </a:spcAft>
              <a:buFont typeface="Wingdings" pitchFamily="2" charset="2"/>
              <a:buChar char="l"/>
              <a:defRPr/>
            </a:pPr>
            <a:r>
              <a:rPr lang="en-US" dirty="0" smtClean="0">
                <a:ea typeface="+mn-ea"/>
                <a:cs typeface="+mn-cs"/>
              </a:rPr>
              <a:t>My Permalinks were broken</a:t>
            </a:r>
          </a:p>
          <a:p>
            <a:pPr lvl="1" fontAlgn="auto">
              <a:spcAft>
                <a:spcPts val="0"/>
              </a:spcAft>
              <a:buFont typeface="Wingdings" pitchFamily="2" charset="2"/>
              <a:buChar char="l"/>
              <a:defRPr/>
            </a:pPr>
            <a:r>
              <a:rPr lang="en-US" dirty="0" smtClean="0">
                <a:ea typeface="+mn-ea"/>
              </a:rPr>
              <a:t>The direct link to an blog post</a:t>
            </a:r>
          </a:p>
          <a:p>
            <a:pPr lvl="2" fontAlgn="auto">
              <a:spcAft>
                <a:spcPts val="0"/>
              </a:spcAft>
              <a:buFont typeface="Wingdings" pitchFamily="2" charset="2"/>
              <a:buChar char="l"/>
              <a:defRPr/>
            </a:pPr>
            <a:r>
              <a:rPr lang="en-US" dirty="0" smtClean="0">
                <a:ea typeface="+mn-ea"/>
              </a:rPr>
              <a:t>404 errors</a:t>
            </a:r>
          </a:p>
          <a:p>
            <a:pPr lvl="2" fontAlgn="auto">
              <a:spcAft>
                <a:spcPts val="0"/>
              </a:spcAft>
              <a:buFont typeface="Wingdings" pitchFamily="2" charset="2"/>
              <a:buChar char="l"/>
              <a:defRPr/>
            </a:pPr>
            <a:r>
              <a:rPr lang="en-US" dirty="0" smtClean="0">
                <a:ea typeface="+mn-ea"/>
              </a:rPr>
              <a:t>So </a:t>
            </a:r>
            <a:r>
              <a:rPr lang="en-US" dirty="0" err="1" smtClean="0">
                <a:ea typeface="+mn-ea"/>
              </a:rPr>
              <a:t>DreamHost</a:t>
            </a:r>
            <a:r>
              <a:rPr lang="en-US" dirty="0" smtClean="0">
                <a:ea typeface="+mn-ea"/>
              </a:rPr>
              <a:t>, so changed permalinks</a:t>
            </a:r>
          </a:p>
          <a:p>
            <a:pPr fontAlgn="auto">
              <a:spcAft>
                <a:spcPts val="0"/>
              </a:spcAft>
              <a:buFont typeface="Wingdings" pitchFamily="2" charset="2"/>
              <a:buChar char="l"/>
              <a:defRPr/>
            </a:pPr>
            <a:r>
              <a:rPr lang="en-US" dirty="0" smtClean="0">
                <a:ea typeface="+mn-ea"/>
                <a:cs typeface="+mn-cs"/>
              </a:rPr>
              <a:t>I have an unused Domain that was a vector for some of the virus</a:t>
            </a:r>
          </a:p>
          <a:p>
            <a:pPr lvl="1" fontAlgn="auto">
              <a:spcAft>
                <a:spcPts val="0"/>
              </a:spcAft>
              <a:buFont typeface="Wingdings" pitchFamily="2" charset="2"/>
              <a:buChar char="l"/>
              <a:defRPr/>
            </a:pPr>
            <a:r>
              <a:rPr lang="en-US" dirty="0" smtClean="0">
                <a:ea typeface="+mn-ea"/>
              </a:rPr>
              <a:t>Deleted two files:</a:t>
            </a:r>
          </a:p>
          <a:p>
            <a:pPr lvl="1" fontAlgn="auto">
              <a:spcAft>
                <a:spcPts val="0"/>
              </a:spcAft>
              <a:buFont typeface="Wingdings" pitchFamily="2" charset="2"/>
              <a:buChar char="l"/>
              <a:defRPr/>
            </a:pPr>
            <a:r>
              <a:rPr lang="en-US" dirty="0" smtClean="0">
                <a:ea typeface="+mn-ea"/>
              </a:rPr>
              <a:t>./</a:t>
            </a:r>
            <a:r>
              <a:rPr lang="en-US" dirty="0" err="1" smtClean="0">
                <a:ea typeface="+mn-ea"/>
              </a:rPr>
              <a:t>robinshermano.com/evangelin_stepped.php</a:t>
            </a:r>
            <a:r>
              <a:rPr lang="en-US" dirty="0" smtClean="0">
                <a:ea typeface="+mn-ea"/>
              </a:rPr>
              <a:t>---------- 1 </a:t>
            </a:r>
            <a:r>
              <a:rPr lang="en-US" dirty="0" err="1" smtClean="0">
                <a:ea typeface="+mn-ea"/>
              </a:rPr>
              <a:t>shornik</a:t>
            </a:r>
            <a:r>
              <a:rPr lang="en-US" dirty="0" smtClean="0">
                <a:ea typeface="+mn-ea"/>
              </a:rPr>
              <a:t> pg1249160 28278 2011-08-05 13:12</a:t>
            </a:r>
          </a:p>
          <a:p>
            <a:pPr lvl="1" fontAlgn="auto">
              <a:spcAft>
                <a:spcPts val="0"/>
              </a:spcAft>
              <a:buFont typeface="Wingdings" pitchFamily="2" charset="2"/>
              <a:buChar char="l"/>
              <a:defRPr/>
            </a:pPr>
            <a:r>
              <a:rPr lang="en-US" dirty="0" smtClean="0">
                <a:ea typeface="+mn-ea"/>
              </a:rPr>
              <a:t>./</a:t>
            </a:r>
            <a:r>
              <a:rPr lang="en-US" dirty="0" err="1" smtClean="0">
                <a:ea typeface="+mn-ea"/>
              </a:rPr>
              <a:t>robinshermano.com/maryanna_gennie.php</a:t>
            </a:r>
            <a:endParaRPr lang="en-US" dirty="0" smtClean="0">
              <a:ea typeface="+mn-ea"/>
            </a:endParaRPr>
          </a:p>
          <a:p>
            <a:pPr lvl="2" fontAlgn="auto">
              <a:spcAft>
                <a:spcPts val="0"/>
              </a:spcAft>
              <a:buFont typeface="Wingdings" pitchFamily="2" charset="2"/>
              <a:buChar char="l"/>
              <a:defRPr/>
            </a:pPr>
            <a:endParaRPr lang="en-US" dirty="0">
              <a:ea typeface="+mn-ea"/>
            </a:endParaRPr>
          </a:p>
        </p:txBody>
      </p:sp>
      <p:sp>
        <p:nvSpPr>
          <p:cNvPr id="108548" name="Slide Number Placeholder 4"/>
          <p:cNvSpPr>
            <a:spLocks noGrp="1"/>
          </p:cNvSpPr>
          <p:nvPr>
            <p:ph type="sldNum" sz="quarter" idx="11"/>
          </p:nvPr>
        </p:nvSpPr>
        <p:spPr bwMode="auto">
          <a:xfrm>
            <a:off x="6553200" y="6226175"/>
            <a:ext cx="2133600" cy="277813"/>
          </a:xfrm>
          <a:solidFill>
            <a:schemeClr val="accent1">
              <a:alpha val="50195"/>
            </a:schemeClr>
          </a:solidFill>
          <a:ln>
            <a:miter lim="800000"/>
            <a:headEnd/>
            <a:tailEnd/>
          </a:ln>
        </p:spPr>
        <p:txBody>
          <a:bodyPr/>
          <a:lstStyle/>
          <a:p>
            <a:fld id="{49552C46-0342-2C47-BD37-8DDF2B309929}" type="slidenum">
              <a:rPr lang="en-US" sz="1000">
                <a:solidFill>
                  <a:schemeClr val="tx1"/>
                </a:solidFill>
                <a:latin typeface="Lucida Sans Unicode" charset="0"/>
              </a:rPr>
              <a:pPr/>
              <a:t>99</a:t>
            </a:fld>
            <a:endParaRPr lang="en-US" sz="1000">
              <a:solidFill>
                <a:schemeClr val="tx1"/>
              </a:solidFill>
              <a:latin typeface="Lucida Sans Unicode"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89</TotalTime>
  <Words>4535</Words>
  <Application>Microsoft Office PowerPoint</Application>
  <PresentationFormat>On-screen Show (4:3)</PresentationFormat>
  <Paragraphs>789</Paragraphs>
  <Slides>105</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105</vt:i4>
      </vt:variant>
    </vt:vector>
  </HeadingPairs>
  <TitlesOfParts>
    <vt:vector size="116" baseType="lpstr">
      <vt:lpstr>ＭＳ Ｐゴシック</vt:lpstr>
      <vt:lpstr>Arial</vt:lpstr>
      <vt:lpstr>ArialMT</vt:lpstr>
      <vt:lpstr>Calibri</vt:lpstr>
      <vt:lpstr>Lucida Sans Unicode</vt:lpstr>
      <vt:lpstr>Times New Roman</vt:lpstr>
      <vt:lpstr>Verdana</vt:lpstr>
      <vt:lpstr>Wingdings</vt:lpstr>
      <vt:lpstr>Wingdings 2</vt:lpstr>
      <vt:lpstr>Wingdings 3</vt:lpstr>
      <vt:lpstr>Office Theme</vt:lpstr>
      <vt:lpstr>Host Hardening</vt:lpstr>
      <vt:lpstr>Threats to Hosts</vt:lpstr>
      <vt:lpstr>Threats to Hosts</vt:lpstr>
      <vt:lpstr>Elements of Host Hardening</vt:lpstr>
      <vt:lpstr>Change All Default Passwords</vt:lpstr>
      <vt:lpstr>Elements of Host Hardening</vt:lpstr>
      <vt:lpstr>Elements of Host Hardening</vt:lpstr>
      <vt:lpstr>Security Baselines and  Systems Administrators</vt:lpstr>
      <vt:lpstr>Disk Images</vt:lpstr>
      <vt:lpstr>Baseline Checklists</vt:lpstr>
      <vt:lpstr>Checklists are good but….</vt:lpstr>
      <vt:lpstr>SCAP Recommendations</vt:lpstr>
      <vt:lpstr>Virtualization</vt:lpstr>
      <vt:lpstr>Vulnerabilities and Exploits</vt:lpstr>
      <vt:lpstr>Vulnerabilities and Exploits</vt:lpstr>
      <vt:lpstr>Operating System Market Share</vt:lpstr>
      <vt:lpstr>Web Browser Market Share</vt:lpstr>
      <vt:lpstr>Applying Patching</vt:lpstr>
      <vt:lpstr>Applying Patching</vt:lpstr>
      <vt:lpstr>Compliance or Security, What Cost?</vt:lpstr>
      <vt:lpstr>Hypothesis/Background</vt:lpstr>
      <vt:lpstr>Findings</vt:lpstr>
      <vt:lpstr>Patch Compliance Findings</vt:lpstr>
      <vt:lpstr>Managing Users and Groups</vt:lpstr>
      <vt:lpstr>The Super User Account</vt:lpstr>
      <vt:lpstr>The Super User Account</vt:lpstr>
      <vt:lpstr>PowerPoint Presentation</vt:lpstr>
      <vt:lpstr>Assigning Permissions in Windows</vt:lpstr>
      <vt:lpstr>The Inheritance of Permission</vt:lpstr>
      <vt:lpstr>The Inheritance of Permission</vt:lpstr>
      <vt:lpstr>The Inheritance of Permission</vt:lpstr>
      <vt:lpstr>Windows vs. Unix</vt:lpstr>
      <vt:lpstr>Vulnerability Testing</vt:lpstr>
      <vt:lpstr>Get Permission for Vulnerability Testing </vt:lpstr>
      <vt:lpstr>Windows Client PC Security</vt:lpstr>
      <vt:lpstr>Windows Client PC Security</vt:lpstr>
      <vt:lpstr>Centralized PC Security Management</vt:lpstr>
      <vt:lpstr>Standard Configurations for PCs</vt:lpstr>
      <vt:lpstr>Centralized PC Security Management</vt:lpstr>
      <vt:lpstr>Centralized PC Security Management</vt:lpstr>
      <vt:lpstr>Centralized PC Security Management</vt:lpstr>
      <vt:lpstr>The Future is Now??</vt:lpstr>
      <vt:lpstr>PowerPoint Presentation</vt:lpstr>
      <vt:lpstr>Application Security</vt:lpstr>
      <vt:lpstr>PowerPoint Presentation</vt:lpstr>
      <vt:lpstr>Application Security Threats</vt:lpstr>
      <vt:lpstr>Hardening Applications</vt:lpstr>
      <vt:lpstr>Hardening Applications</vt:lpstr>
      <vt:lpstr>Hardening Applications</vt:lpstr>
      <vt:lpstr>Securing Custom Applications</vt:lpstr>
      <vt:lpstr>Secure Coding vs. Software Quality</vt:lpstr>
      <vt:lpstr>Programming</vt:lpstr>
      <vt:lpstr>Program Input</vt:lpstr>
      <vt:lpstr>Program Input</vt:lpstr>
      <vt:lpstr>Fuzzing</vt:lpstr>
      <vt:lpstr>When developing Applications</vt:lpstr>
      <vt:lpstr>SANS Institute</vt:lpstr>
      <vt:lpstr>SANS Institute</vt:lpstr>
      <vt:lpstr>Top 25 Application Vulnerabilities (Sans Institute)</vt:lpstr>
      <vt:lpstr>We are not the Programmers</vt:lpstr>
      <vt:lpstr>Application Vulnerabilities</vt:lpstr>
      <vt:lpstr>Application Security Threats</vt:lpstr>
      <vt:lpstr>PowerPoint Presentation</vt:lpstr>
      <vt:lpstr>What the Attacker Needs</vt:lpstr>
      <vt:lpstr>How do Attackers get this?</vt:lpstr>
      <vt:lpstr>Exploit / ShellCode</vt:lpstr>
      <vt:lpstr>Defending Against Buffer Overflows</vt:lpstr>
      <vt:lpstr>Compile-Time Hardening</vt:lpstr>
      <vt:lpstr>Compile-Time Hardening</vt:lpstr>
      <vt:lpstr>Compile-Time Hardening</vt:lpstr>
      <vt:lpstr>Compile-Time Hardening</vt:lpstr>
      <vt:lpstr>Run-Time Defenses</vt:lpstr>
      <vt:lpstr>Injection Attacks</vt:lpstr>
      <vt:lpstr>Securing Custom Applications</vt:lpstr>
      <vt:lpstr>Securing Custom Applications</vt:lpstr>
      <vt:lpstr>Securing Custom Applications</vt:lpstr>
      <vt:lpstr>Securing Custom Applications</vt:lpstr>
      <vt:lpstr>Yahoo Developer Network Attack</vt:lpstr>
      <vt:lpstr>Preventing XSS</vt:lpstr>
      <vt:lpstr>Securing Custom Applications</vt:lpstr>
      <vt:lpstr>Securing Custom Applications</vt:lpstr>
      <vt:lpstr>PowerPoint Presentation</vt:lpstr>
      <vt:lpstr>Securing Custom Applications</vt:lpstr>
      <vt:lpstr>Application Security Threats</vt:lpstr>
      <vt:lpstr>Browser Attacks and Protections</vt:lpstr>
      <vt:lpstr>8.3: Browser Attacks and Protections</vt:lpstr>
      <vt:lpstr>Browser Attacks and Protections</vt:lpstr>
      <vt:lpstr>Browser Attacks and Protections</vt:lpstr>
      <vt:lpstr>Browser Attacks and Protections</vt:lpstr>
      <vt:lpstr>Browser Attacks and Protections</vt:lpstr>
      <vt:lpstr>My Hack</vt:lpstr>
      <vt:lpstr>My Hack</vt:lpstr>
      <vt:lpstr>I’ve been Hacked!</vt:lpstr>
      <vt:lpstr>My Hack – Recovery</vt:lpstr>
      <vt:lpstr>My Hack – Restore from Backup</vt:lpstr>
      <vt:lpstr>My Hack - Software</vt:lpstr>
      <vt:lpstr>My Hack - Software</vt:lpstr>
      <vt:lpstr>My Hack – Make it Better</vt:lpstr>
      <vt:lpstr>My Hack – DreamHost Abuse Response</vt:lpstr>
      <vt:lpstr>My Hack – DreamHost Response</vt:lpstr>
      <vt:lpstr>My Hack - Permissions</vt:lpstr>
      <vt:lpstr>My Hack - Permissions</vt:lpstr>
      <vt:lpstr>My Hack – I’m still not done</vt:lpstr>
      <vt:lpstr>And…</vt:lpstr>
      <vt:lpstr>It’s more than you think…</vt:lpstr>
    </vt:vector>
  </TitlesOfParts>
  <Company>University of Central Florida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Host Hardening</dc:title>
  <dc:creator>Steven Hornik</dc:creator>
  <cp:lastModifiedBy>Microsoft account</cp:lastModifiedBy>
  <cp:revision>13</cp:revision>
  <dcterms:created xsi:type="dcterms:W3CDTF">2013-03-21T14:19:33Z</dcterms:created>
  <dcterms:modified xsi:type="dcterms:W3CDTF">2022-04-04T05:58:41Z</dcterms:modified>
</cp:coreProperties>
</file>