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6" r:id="rId2"/>
    <p:sldId id="269" r:id="rId3"/>
    <p:sldId id="270" r:id="rId4"/>
    <p:sldId id="272" r:id="rId5"/>
    <p:sldId id="274" r:id="rId6"/>
    <p:sldId id="271" r:id="rId7"/>
    <p:sldId id="273" r:id="rId8"/>
    <p:sldId id="275" r:id="rId9"/>
    <p:sldId id="276" r:id="rId10"/>
    <p:sldId id="278" r:id="rId11"/>
    <p:sldId id="279" r:id="rId12"/>
    <p:sldId id="280" r:id="rId13"/>
    <p:sldId id="281" r:id="rId14"/>
    <p:sldId id="282" r:id="rId15"/>
    <p:sldId id="266" r:id="rId1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1"/>
            <a:ext cx="3037840" cy="466434"/>
          </a:xfrm>
          <a:prstGeom prst="rect">
            <a:avLst/>
          </a:prstGeom>
        </p:spPr>
        <p:txBody>
          <a:bodyPr vert="horz" lIns="93177" tIns="46589" rIns="93177" bIns="46589" rtlCol="0"/>
          <a:lstStyle>
            <a:lvl1pPr algn="r">
              <a:defRPr sz="1200"/>
            </a:lvl1pPr>
          </a:lstStyle>
          <a:p>
            <a:fld id="{0D614D0C-089F-49B5-BBF7-209AC6AB8E1E}" type="datetimeFigureOut">
              <a:rPr lang="en-US" smtClean="0"/>
              <a:t>6/20/2022</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5E6EAB73-52A1-44E5-B5BD-BA1E78777744}" type="slidenum">
              <a:rPr lang="en-US" smtClean="0"/>
              <a:t>‹nr.›</a:t>
            </a:fld>
            <a:endParaRPr lang="en-US"/>
          </a:p>
        </p:txBody>
      </p:sp>
    </p:spTree>
    <p:extLst>
      <p:ext uri="{BB962C8B-B14F-4D97-AF65-F5344CB8AC3E}">
        <p14:creationId xmlns:p14="http://schemas.microsoft.com/office/powerpoint/2010/main" val="35834174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67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6"/>
          </a:xfrm>
          <a:prstGeom prst="rect">
            <a:avLst/>
          </a:prstGeom>
        </p:spPr>
        <p:txBody>
          <a:bodyPr vert="horz" lIns="91440" tIns="45720" rIns="91440" bIns="45720" rtlCol="0"/>
          <a:lstStyle>
            <a:lvl1pPr algn="r">
              <a:defRPr sz="1200"/>
            </a:lvl1pPr>
          </a:lstStyle>
          <a:p>
            <a:fld id="{5936208A-BF8A-4118-AB87-EF85416EE186}" type="datetimeFigureOut">
              <a:rPr lang="en-US" smtClean="0"/>
              <a:t>6/20/2022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6"/>
            <a:ext cx="5607050" cy="366077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676"/>
            <a:ext cx="3038475" cy="4667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6"/>
            <a:ext cx="3038475" cy="466726"/>
          </a:xfrm>
          <a:prstGeom prst="rect">
            <a:avLst/>
          </a:prstGeom>
        </p:spPr>
        <p:txBody>
          <a:bodyPr vert="horz" lIns="91440" tIns="45720" rIns="91440" bIns="45720" rtlCol="0" anchor="b"/>
          <a:lstStyle>
            <a:lvl1pPr algn="r">
              <a:defRPr sz="1200"/>
            </a:lvl1pPr>
          </a:lstStyle>
          <a:p>
            <a:fld id="{4C496104-5C12-464E-877D-987B54B72AFB}" type="slidenum">
              <a:rPr lang="en-US" smtClean="0"/>
              <a:t>‹nr.›</a:t>
            </a:fld>
            <a:endParaRPr lang="en-US"/>
          </a:p>
        </p:txBody>
      </p:sp>
    </p:spTree>
    <p:extLst>
      <p:ext uri="{BB962C8B-B14F-4D97-AF65-F5344CB8AC3E}">
        <p14:creationId xmlns:p14="http://schemas.microsoft.com/office/powerpoint/2010/main" val="3721486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023E9F-270A-49AE-9E89-5F5BFF90C86B}"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D30B3-669E-4D02-B21E-437EECFF9378}" type="slidenum">
              <a:rPr lang="en-US" smtClean="0"/>
              <a:t>‹nr.›</a:t>
            </a:fld>
            <a:endParaRPr lang="en-US"/>
          </a:p>
        </p:txBody>
      </p:sp>
    </p:spTree>
    <p:extLst>
      <p:ext uri="{BB962C8B-B14F-4D97-AF65-F5344CB8AC3E}">
        <p14:creationId xmlns:p14="http://schemas.microsoft.com/office/powerpoint/2010/main" val="1129388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23E9F-270A-49AE-9E89-5F5BFF90C86B}"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D30B3-669E-4D02-B21E-437EECFF9378}" type="slidenum">
              <a:rPr lang="en-US" smtClean="0"/>
              <a:t>‹nr.›</a:t>
            </a:fld>
            <a:endParaRPr lang="en-US"/>
          </a:p>
        </p:txBody>
      </p:sp>
    </p:spTree>
    <p:extLst>
      <p:ext uri="{BB962C8B-B14F-4D97-AF65-F5344CB8AC3E}">
        <p14:creationId xmlns:p14="http://schemas.microsoft.com/office/powerpoint/2010/main" val="3632899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23E9F-270A-49AE-9E89-5F5BFF90C86B}"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D30B3-669E-4D02-B21E-437EECFF9378}" type="slidenum">
              <a:rPr lang="en-US" smtClean="0"/>
              <a:t>‹nr.›</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61572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23E9F-270A-49AE-9E89-5F5BFF90C86B}"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D30B3-669E-4D02-B21E-437EECFF9378}" type="slidenum">
              <a:rPr lang="en-US" smtClean="0"/>
              <a:t>‹nr.›</a:t>
            </a:fld>
            <a:endParaRPr lang="en-US"/>
          </a:p>
        </p:txBody>
      </p:sp>
    </p:spTree>
    <p:extLst>
      <p:ext uri="{BB962C8B-B14F-4D97-AF65-F5344CB8AC3E}">
        <p14:creationId xmlns:p14="http://schemas.microsoft.com/office/powerpoint/2010/main" val="1749395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23E9F-270A-49AE-9E89-5F5BFF90C86B}"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D30B3-669E-4D02-B21E-437EECFF9378}" type="slidenum">
              <a:rPr lang="en-US" smtClean="0"/>
              <a:t>‹nr.›</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8556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23E9F-270A-49AE-9E89-5F5BFF90C86B}"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D30B3-669E-4D02-B21E-437EECFF9378}" type="slidenum">
              <a:rPr lang="en-US" smtClean="0"/>
              <a:t>‹nr.›</a:t>
            </a:fld>
            <a:endParaRPr lang="en-US"/>
          </a:p>
        </p:txBody>
      </p:sp>
    </p:spTree>
    <p:extLst>
      <p:ext uri="{BB962C8B-B14F-4D97-AF65-F5344CB8AC3E}">
        <p14:creationId xmlns:p14="http://schemas.microsoft.com/office/powerpoint/2010/main" val="104394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23E9F-270A-49AE-9E89-5F5BFF90C86B}"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D30B3-669E-4D02-B21E-437EECFF9378}" type="slidenum">
              <a:rPr lang="en-US" smtClean="0"/>
              <a:t>‹nr.›</a:t>
            </a:fld>
            <a:endParaRPr lang="en-US"/>
          </a:p>
        </p:txBody>
      </p:sp>
    </p:spTree>
    <p:extLst>
      <p:ext uri="{BB962C8B-B14F-4D97-AF65-F5344CB8AC3E}">
        <p14:creationId xmlns:p14="http://schemas.microsoft.com/office/powerpoint/2010/main" val="4163553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23E9F-270A-49AE-9E89-5F5BFF90C86B}"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D30B3-669E-4D02-B21E-437EECFF9378}" type="slidenum">
              <a:rPr lang="en-US" smtClean="0"/>
              <a:t>‹nr.›</a:t>
            </a:fld>
            <a:endParaRPr lang="en-US"/>
          </a:p>
        </p:txBody>
      </p:sp>
    </p:spTree>
    <p:extLst>
      <p:ext uri="{BB962C8B-B14F-4D97-AF65-F5344CB8AC3E}">
        <p14:creationId xmlns:p14="http://schemas.microsoft.com/office/powerpoint/2010/main" val="654845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23E9F-270A-49AE-9E89-5F5BFF90C86B}"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D30B3-669E-4D02-B21E-437EECFF9378}" type="slidenum">
              <a:rPr lang="en-US" smtClean="0"/>
              <a:t>‹nr.›</a:t>
            </a:fld>
            <a:endParaRPr lang="en-US"/>
          </a:p>
        </p:txBody>
      </p:sp>
    </p:spTree>
    <p:extLst>
      <p:ext uri="{BB962C8B-B14F-4D97-AF65-F5344CB8AC3E}">
        <p14:creationId xmlns:p14="http://schemas.microsoft.com/office/powerpoint/2010/main" val="431126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23E9F-270A-49AE-9E89-5F5BFF90C86B}"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D30B3-669E-4D02-B21E-437EECFF9378}" type="slidenum">
              <a:rPr lang="en-US" smtClean="0"/>
              <a:t>‹nr.›</a:t>
            </a:fld>
            <a:endParaRPr lang="en-US"/>
          </a:p>
        </p:txBody>
      </p:sp>
    </p:spTree>
    <p:extLst>
      <p:ext uri="{BB962C8B-B14F-4D97-AF65-F5344CB8AC3E}">
        <p14:creationId xmlns:p14="http://schemas.microsoft.com/office/powerpoint/2010/main" val="3086028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023E9F-270A-49AE-9E89-5F5BFF90C86B}" type="datetimeFigureOut">
              <a:rPr lang="en-US" smtClean="0"/>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D30B3-669E-4D02-B21E-437EECFF9378}" type="slidenum">
              <a:rPr lang="en-US" smtClean="0"/>
              <a:t>‹nr.›</a:t>
            </a:fld>
            <a:endParaRPr lang="en-US"/>
          </a:p>
        </p:txBody>
      </p:sp>
    </p:spTree>
    <p:extLst>
      <p:ext uri="{BB962C8B-B14F-4D97-AF65-F5344CB8AC3E}">
        <p14:creationId xmlns:p14="http://schemas.microsoft.com/office/powerpoint/2010/main" val="4050630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023E9F-270A-49AE-9E89-5F5BFF90C86B}" type="datetimeFigureOut">
              <a:rPr lang="en-US" smtClean="0"/>
              <a:t>6/20/2022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9D30B3-669E-4D02-B21E-437EECFF9378}" type="slidenum">
              <a:rPr lang="en-US" smtClean="0"/>
              <a:t>‹nr.›</a:t>
            </a:fld>
            <a:endParaRPr lang="en-US"/>
          </a:p>
        </p:txBody>
      </p:sp>
    </p:spTree>
    <p:extLst>
      <p:ext uri="{BB962C8B-B14F-4D97-AF65-F5344CB8AC3E}">
        <p14:creationId xmlns:p14="http://schemas.microsoft.com/office/powerpoint/2010/main" val="777170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023E9F-270A-49AE-9E89-5F5BFF90C86B}" type="datetimeFigureOut">
              <a:rPr lang="en-US" smtClean="0"/>
              <a:t>6/20/2022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9D30B3-669E-4D02-B21E-437EECFF9378}" type="slidenum">
              <a:rPr lang="en-US" smtClean="0"/>
              <a:t>‹nr.›</a:t>
            </a:fld>
            <a:endParaRPr lang="en-US"/>
          </a:p>
        </p:txBody>
      </p:sp>
    </p:spTree>
    <p:extLst>
      <p:ext uri="{BB962C8B-B14F-4D97-AF65-F5344CB8AC3E}">
        <p14:creationId xmlns:p14="http://schemas.microsoft.com/office/powerpoint/2010/main" val="280693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023E9F-270A-49AE-9E89-5F5BFF90C86B}" type="datetimeFigureOut">
              <a:rPr lang="en-US" smtClean="0"/>
              <a:t>6/20/2022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9D30B3-669E-4D02-B21E-437EECFF9378}" type="slidenum">
              <a:rPr lang="en-US" smtClean="0"/>
              <a:t>‹nr.›</a:t>
            </a:fld>
            <a:endParaRPr lang="en-US"/>
          </a:p>
        </p:txBody>
      </p:sp>
    </p:spTree>
    <p:extLst>
      <p:ext uri="{BB962C8B-B14F-4D97-AF65-F5344CB8AC3E}">
        <p14:creationId xmlns:p14="http://schemas.microsoft.com/office/powerpoint/2010/main" val="963398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023E9F-270A-49AE-9E89-5F5BFF90C86B}" type="datetimeFigureOut">
              <a:rPr lang="en-US" smtClean="0"/>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D30B3-669E-4D02-B21E-437EECFF9378}" type="slidenum">
              <a:rPr lang="en-US" smtClean="0"/>
              <a:t>‹nr.›</a:t>
            </a:fld>
            <a:endParaRPr lang="en-US"/>
          </a:p>
        </p:txBody>
      </p:sp>
    </p:spTree>
    <p:extLst>
      <p:ext uri="{BB962C8B-B14F-4D97-AF65-F5344CB8AC3E}">
        <p14:creationId xmlns:p14="http://schemas.microsoft.com/office/powerpoint/2010/main" val="130698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23E9F-270A-49AE-9E89-5F5BFF90C86B}" type="datetimeFigureOut">
              <a:rPr lang="en-US" smtClean="0"/>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D30B3-669E-4D02-B21E-437EECFF9378}" type="slidenum">
              <a:rPr lang="en-US" smtClean="0"/>
              <a:t>‹nr.›</a:t>
            </a:fld>
            <a:endParaRPr lang="en-US"/>
          </a:p>
        </p:txBody>
      </p:sp>
    </p:spTree>
    <p:extLst>
      <p:ext uri="{BB962C8B-B14F-4D97-AF65-F5344CB8AC3E}">
        <p14:creationId xmlns:p14="http://schemas.microsoft.com/office/powerpoint/2010/main" val="166758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D023E9F-270A-49AE-9E89-5F5BFF90C86B}" type="datetimeFigureOut">
              <a:rPr lang="en-US" smtClean="0"/>
              <a:t>6/20/2022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C9D30B3-669E-4D02-B21E-437EECFF9378}" type="slidenum">
              <a:rPr lang="en-US" smtClean="0"/>
              <a:t>‹nr.›</a:t>
            </a:fld>
            <a:endParaRPr lang="en-US"/>
          </a:p>
        </p:txBody>
      </p:sp>
    </p:spTree>
    <p:extLst>
      <p:ext uri="{BB962C8B-B14F-4D97-AF65-F5344CB8AC3E}">
        <p14:creationId xmlns:p14="http://schemas.microsoft.com/office/powerpoint/2010/main" val="23686307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usa.kaspersky.com/downloads/tdsskiller" TargetMode="External"/><Relationship Id="rId2" Type="http://schemas.openxmlformats.org/officeDocument/2006/relationships/hyperlink" Target="https://www.irongeek.com/i.php?page=security/thumbscrew-software-usb-write-block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Cyber Security</a:t>
            </a:r>
          </a:p>
        </p:txBody>
      </p:sp>
      <p:sp>
        <p:nvSpPr>
          <p:cNvPr id="3" name="Subtitle 2"/>
          <p:cNvSpPr>
            <a:spLocks noGrp="1"/>
          </p:cNvSpPr>
          <p:nvPr>
            <p:ph type="subTitle" idx="1"/>
          </p:nvPr>
        </p:nvSpPr>
        <p:spPr/>
        <p:txBody>
          <a:bodyPr/>
          <a:lstStyle/>
          <a:p>
            <a:r>
              <a:rPr lang="en-US" dirty="0"/>
              <a:t>Lecture 5-6</a:t>
            </a:r>
          </a:p>
        </p:txBody>
      </p:sp>
    </p:spTree>
    <p:extLst>
      <p:ext uri="{BB962C8B-B14F-4D97-AF65-F5344CB8AC3E}">
        <p14:creationId xmlns:p14="http://schemas.microsoft.com/office/powerpoint/2010/main" val="3825813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2811"/>
          </a:xfrm>
        </p:spPr>
        <p:txBody>
          <a:bodyPr/>
          <a:lstStyle/>
          <a:p>
            <a:r>
              <a:rPr lang="en-US" dirty="0"/>
              <a:t>Diversity</a:t>
            </a:r>
          </a:p>
        </p:txBody>
      </p:sp>
      <p:sp>
        <p:nvSpPr>
          <p:cNvPr id="3" name="Content Placeholder 2"/>
          <p:cNvSpPr>
            <a:spLocks noGrp="1"/>
          </p:cNvSpPr>
          <p:nvPr>
            <p:ph idx="1"/>
          </p:nvPr>
        </p:nvSpPr>
        <p:spPr>
          <a:xfrm>
            <a:off x="677333" y="1332411"/>
            <a:ext cx="9006597" cy="4708951"/>
          </a:xfrm>
        </p:spPr>
        <p:txBody>
          <a:bodyPr>
            <a:noAutofit/>
          </a:bodyPr>
          <a:lstStyle/>
          <a:p>
            <a:r>
              <a:rPr lang="en-US" sz="3200" dirty="0"/>
              <a:t>Layers must be different (diverse)</a:t>
            </a:r>
          </a:p>
          <a:p>
            <a:pPr marL="514350" indent="-514350">
              <a:buFont typeface="+mj-lt"/>
              <a:buAutoNum type="arabicPeriod"/>
            </a:pPr>
            <a:r>
              <a:rPr lang="en-US" sz="3200" dirty="0"/>
              <a:t>If attackers penetrate one layer, they cannot use the same techniques to break through all other layers</a:t>
            </a:r>
          </a:p>
          <a:p>
            <a:r>
              <a:rPr lang="en-US" sz="3200" dirty="0"/>
              <a:t>Using diverse layers of defense means that breaching one security layer does not compromise the whole system</a:t>
            </a:r>
          </a:p>
          <a:p>
            <a:r>
              <a:rPr lang="en-US" sz="3200" dirty="0"/>
              <a:t>Example: Diversity: Root DNS Servers</a:t>
            </a:r>
          </a:p>
        </p:txBody>
      </p:sp>
    </p:spTree>
    <p:extLst>
      <p:ext uri="{BB962C8B-B14F-4D97-AF65-F5344CB8AC3E}">
        <p14:creationId xmlns:p14="http://schemas.microsoft.com/office/powerpoint/2010/main" val="917645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2811"/>
          </a:xfrm>
        </p:spPr>
        <p:txBody>
          <a:bodyPr/>
          <a:lstStyle/>
          <a:p>
            <a:r>
              <a:rPr lang="en-US" dirty="0"/>
              <a:t>Obscurity</a:t>
            </a:r>
          </a:p>
        </p:txBody>
      </p:sp>
      <p:sp>
        <p:nvSpPr>
          <p:cNvPr id="3" name="Content Placeholder 2"/>
          <p:cNvSpPr>
            <a:spLocks noGrp="1"/>
          </p:cNvSpPr>
          <p:nvPr>
            <p:ph idx="1"/>
          </p:nvPr>
        </p:nvSpPr>
        <p:spPr>
          <a:xfrm>
            <a:off x="677333" y="1332411"/>
            <a:ext cx="9006597" cy="4708951"/>
          </a:xfrm>
        </p:spPr>
        <p:txBody>
          <a:bodyPr>
            <a:noAutofit/>
          </a:bodyPr>
          <a:lstStyle/>
          <a:p>
            <a:r>
              <a:rPr lang="en-US" sz="3200" dirty="0"/>
              <a:t>An example of obscurity would be not revealing the type of computer, operating system, software, and network connection a computer uses</a:t>
            </a:r>
          </a:p>
          <a:p>
            <a:pPr marL="514350" indent="-514350">
              <a:buFont typeface="+mj-lt"/>
              <a:buAutoNum type="arabicPeriod"/>
            </a:pPr>
            <a:r>
              <a:rPr lang="en-US" sz="3200" dirty="0"/>
              <a:t>An attacker who knows that information can more easily determine the weaknesses of the system to attack it</a:t>
            </a:r>
          </a:p>
          <a:p>
            <a:r>
              <a:rPr lang="en-US" sz="3200" dirty="0"/>
              <a:t>Obscuring information can be an important way to protect information</a:t>
            </a:r>
          </a:p>
        </p:txBody>
      </p:sp>
    </p:spTree>
    <p:extLst>
      <p:ext uri="{BB962C8B-B14F-4D97-AF65-F5344CB8AC3E}">
        <p14:creationId xmlns:p14="http://schemas.microsoft.com/office/powerpoint/2010/main" val="3307165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2811"/>
          </a:xfrm>
        </p:spPr>
        <p:txBody>
          <a:bodyPr/>
          <a:lstStyle/>
          <a:p>
            <a:r>
              <a:rPr lang="en-US" dirty="0"/>
              <a:t>Simplicity</a:t>
            </a:r>
          </a:p>
        </p:txBody>
      </p:sp>
      <p:sp>
        <p:nvSpPr>
          <p:cNvPr id="3" name="Content Placeholder 2"/>
          <p:cNvSpPr>
            <a:spLocks noGrp="1"/>
          </p:cNvSpPr>
          <p:nvPr>
            <p:ph idx="1"/>
          </p:nvPr>
        </p:nvSpPr>
        <p:spPr>
          <a:xfrm>
            <a:off x="677333" y="1332411"/>
            <a:ext cx="9006597" cy="5525589"/>
          </a:xfrm>
        </p:spPr>
        <p:txBody>
          <a:bodyPr>
            <a:noAutofit/>
          </a:bodyPr>
          <a:lstStyle/>
          <a:p>
            <a:r>
              <a:rPr lang="en-US" sz="2600" dirty="0"/>
              <a:t>Information security is by its very nature complex</a:t>
            </a:r>
          </a:p>
          <a:p>
            <a:r>
              <a:rPr lang="en-US" sz="2600" dirty="0"/>
              <a:t>Complex security systems can be hard to understand, troubleshoot, and feel secure about</a:t>
            </a:r>
          </a:p>
          <a:p>
            <a:r>
              <a:rPr lang="en-US" sz="2600" dirty="0"/>
              <a:t>As much as possible, a secure system should be simple for those on the inside to understand and use</a:t>
            </a:r>
          </a:p>
          <a:p>
            <a:r>
              <a:rPr lang="en-US" sz="2600" dirty="0"/>
              <a:t>Complex security schemes are often compromised to make them easier for trusted users to work with</a:t>
            </a:r>
          </a:p>
          <a:p>
            <a:pPr marL="514350" indent="-514350">
              <a:buFont typeface="+mj-lt"/>
              <a:buAutoNum type="arabicPeriod"/>
            </a:pPr>
            <a:r>
              <a:rPr lang="en-US" sz="2600" dirty="0"/>
              <a:t>Keeping a system simple from the inside but complex on the outside can sometimes be difficult but reaps a major benefit</a:t>
            </a:r>
          </a:p>
          <a:p>
            <a:pPr marL="514350" indent="-514350">
              <a:buFont typeface="+mj-lt"/>
              <a:buAutoNum type="arabicPeriod"/>
            </a:pPr>
            <a:r>
              <a:rPr lang="en-US" sz="2600" dirty="0"/>
              <a:t>Username and pass printed example:</a:t>
            </a:r>
          </a:p>
        </p:txBody>
      </p:sp>
    </p:spTree>
    <p:extLst>
      <p:ext uri="{BB962C8B-B14F-4D97-AF65-F5344CB8AC3E}">
        <p14:creationId xmlns:p14="http://schemas.microsoft.com/office/powerpoint/2010/main" val="2835028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2811"/>
          </a:xfrm>
        </p:spPr>
        <p:txBody>
          <a:bodyPr/>
          <a:lstStyle/>
          <a:p>
            <a:r>
              <a:rPr lang="en-US" dirty="0"/>
              <a:t>Summary</a:t>
            </a:r>
          </a:p>
        </p:txBody>
      </p:sp>
      <p:sp>
        <p:nvSpPr>
          <p:cNvPr id="3" name="Content Placeholder 2"/>
          <p:cNvSpPr>
            <a:spLocks noGrp="1"/>
          </p:cNvSpPr>
          <p:nvPr>
            <p:ph idx="1"/>
          </p:nvPr>
        </p:nvSpPr>
        <p:spPr>
          <a:xfrm>
            <a:off x="677333" y="1262743"/>
            <a:ext cx="9006597" cy="5595257"/>
          </a:xfrm>
        </p:spPr>
        <p:txBody>
          <a:bodyPr>
            <a:noAutofit/>
          </a:bodyPr>
          <a:lstStyle/>
          <a:p>
            <a:r>
              <a:rPr lang="en-US" sz="2600" dirty="0"/>
              <a:t>Attacks against information security have grown exponentially in recent years</a:t>
            </a:r>
          </a:p>
          <a:p>
            <a:r>
              <a:rPr lang="en-US" sz="2600" dirty="0"/>
              <a:t>There are several reasons why it is difficult to defend against today’s attacks</a:t>
            </a:r>
          </a:p>
          <a:p>
            <a:r>
              <a:rPr lang="en-US" sz="2600" dirty="0"/>
              <a:t>Information security may be defined as that which protects the integrity, confidentiality, and availability of information on the devices that store, manipulate, and transmit the information through products, people, and procedures</a:t>
            </a:r>
          </a:p>
          <a:p>
            <a:r>
              <a:rPr lang="en-US" sz="2600" dirty="0"/>
              <a:t>The main goals of information security are to prevent data theft, thwart identity theft, avoid the legal consequences of not securing information, maintain productivity, and foil cyberterrorism</a:t>
            </a:r>
          </a:p>
          <a:p>
            <a:endParaRPr lang="en-US" sz="2600" dirty="0"/>
          </a:p>
        </p:txBody>
      </p:sp>
    </p:spTree>
    <p:extLst>
      <p:ext uri="{BB962C8B-B14F-4D97-AF65-F5344CB8AC3E}">
        <p14:creationId xmlns:p14="http://schemas.microsoft.com/office/powerpoint/2010/main" val="2504292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2811"/>
          </a:xfrm>
        </p:spPr>
        <p:txBody>
          <a:bodyPr/>
          <a:lstStyle/>
          <a:p>
            <a:r>
              <a:rPr lang="en-US" dirty="0"/>
              <a:t>Summary…</a:t>
            </a:r>
          </a:p>
        </p:txBody>
      </p:sp>
      <p:sp>
        <p:nvSpPr>
          <p:cNvPr id="3" name="Content Placeholder 2"/>
          <p:cNvSpPr>
            <a:spLocks noGrp="1"/>
          </p:cNvSpPr>
          <p:nvPr>
            <p:ph idx="1"/>
          </p:nvPr>
        </p:nvSpPr>
        <p:spPr>
          <a:xfrm>
            <a:off x="677333" y="1332411"/>
            <a:ext cx="9006597" cy="5525589"/>
          </a:xfrm>
        </p:spPr>
        <p:txBody>
          <a:bodyPr>
            <a:noAutofit/>
          </a:bodyPr>
          <a:lstStyle/>
          <a:p>
            <a:r>
              <a:rPr lang="en-US" sz="2600" dirty="0"/>
              <a:t>The types of people behind computer attacks are generally divided into several categories</a:t>
            </a:r>
          </a:p>
          <a:p>
            <a:r>
              <a:rPr lang="en-US" sz="2600" dirty="0"/>
              <a:t>There are five general steps that make up an attack: probe for information, penetrate any defenses, modify security settings, circulate to other systems, and paralyze networks and devices</a:t>
            </a:r>
          </a:p>
          <a:p>
            <a:r>
              <a:rPr lang="en-US" sz="2600" dirty="0"/>
              <a:t>The demand for IT professionals who know how to secure networks and computers from attacks is at an all-time high</a:t>
            </a:r>
          </a:p>
          <a:p>
            <a:endParaRPr lang="en-US" sz="2600" dirty="0"/>
          </a:p>
        </p:txBody>
      </p:sp>
    </p:spTree>
    <p:extLst>
      <p:ext uri="{BB962C8B-B14F-4D97-AF65-F5344CB8AC3E}">
        <p14:creationId xmlns:p14="http://schemas.microsoft.com/office/powerpoint/2010/main" val="3227416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 On Project</a:t>
            </a:r>
          </a:p>
        </p:txBody>
      </p:sp>
      <p:sp>
        <p:nvSpPr>
          <p:cNvPr id="3" name="Content Placeholder 2"/>
          <p:cNvSpPr>
            <a:spLocks noGrp="1"/>
          </p:cNvSpPr>
          <p:nvPr>
            <p:ph idx="1"/>
          </p:nvPr>
        </p:nvSpPr>
        <p:spPr>
          <a:xfrm>
            <a:off x="677334" y="2160589"/>
            <a:ext cx="8596668" cy="4697411"/>
          </a:xfrm>
        </p:spPr>
        <p:txBody>
          <a:bodyPr>
            <a:normAutofit/>
          </a:bodyPr>
          <a:lstStyle/>
          <a:p>
            <a:r>
              <a:rPr lang="en-US" sz="2800" dirty="0"/>
              <a:t>Write protect enable for removable media </a:t>
            </a:r>
          </a:p>
          <a:p>
            <a:pPr marL="0" indent="0">
              <a:buNone/>
            </a:pPr>
            <a:r>
              <a:rPr lang="en-US" sz="2800" dirty="0">
                <a:hlinkClick r:id="rId2"/>
              </a:rPr>
              <a:t>https://www.irongeek.com/i.php?page=security/thumbscrew-software-usb-write-blocker</a:t>
            </a:r>
            <a:endParaRPr lang="en-US" sz="2800" dirty="0"/>
          </a:p>
          <a:p>
            <a:pPr marL="0" indent="0">
              <a:buNone/>
            </a:pPr>
            <a:r>
              <a:rPr lang="en-US" sz="2800" dirty="0"/>
              <a:t>Scan Computer for botnet</a:t>
            </a:r>
          </a:p>
          <a:p>
            <a:pPr marL="0" indent="0">
              <a:buNone/>
            </a:pPr>
            <a:r>
              <a:rPr lang="en-US" sz="2800" dirty="0"/>
              <a:t>Scan Computer for Rootkit</a:t>
            </a:r>
          </a:p>
          <a:p>
            <a:pPr marL="0" indent="0">
              <a:buNone/>
            </a:pPr>
            <a:r>
              <a:rPr lang="en-US" sz="2800" dirty="0">
                <a:hlinkClick r:id="rId3"/>
              </a:rPr>
              <a:t>https://usa.kaspersky.com/downloads/tdsskiller</a:t>
            </a:r>
            <a:endParaRPr lang="en-US" sz="2800" dirty="0"/>
          </a:p>
        </p:txBody>
      </p:sp>
    </p:spTree>
    <p:extLst>
      <p:ext uri="{BB962C8B-B14F-4D97-AF65-F5344CB8AC3E}">
        <p14:creationId xmlns:p14="http://schemas.microsoft.com/office/powerpoint/2010/main" val="2964352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2811"/>
          </a:xfrm>
        </p:spPr>
        <p:txBody>
          <a:bodyPr/>
          <a:lstStyle/>
          <a:p>
            <a:r>
              <a:rPr lang="en-US" dirty="0"/>
              <a:t>Removing Malware</a:t>
            </a:r>
          </a:p>
        </p:txBody>
      </p:sp>
      <p:sp>
        <p:nvSpPr>
          <p:cNvPr id="3" name="Content Placeholder 2"/>
          <p:cNvSpPr>
            <a:spLocks noGrp="1"/>
          </p:cNvSpPr>
          <p:nvPr>
            <p:ph idx="1"/>
          </p:nvPr>
        </p:nvSpPr>
        <p:spPr>
          <a:xfrm>
            <a:off x="677334" y="1332411"/>
            <a:ext cx="8596668" cy="4708951"/>
          </a:xfrm>
        </p:spPr>
        <p:txBody>
          <a:bodyPr>
            <a:normAutofit fontScale="92500"/>
          </a:bodyPr>
          <a:lstStyle/>
          <a:p>
            <a:r>
              <a:rPr lang="en-US" sz="2800" dirty="0"/>
              <a:t>Identify symptoms of a malware infection</a:t>
            </a:r>
          </a:p>
          <a:p>
            <a:r>
              <a:rPr lang="en-US" sz="2800" dirty="0"/>
              <a:t>Quarantine the infected systems</a:t>
            </a:r>
          </a:p>
          <a:p>
            <a:r>
              <a:rPr lang="en-US" sz="2800" dirty="0"/>
              <a:t>Disable System Restore (if using a Windows machine)</a:t>
            </a:r>
          </a:p>
          <a:p>
            <a:r>
              <a:rPr lang="en-US" sz="2800" dirty="0"/>
              <a:t>Remediate the infected system</a:t>
            </a:r>
          </a:p>
          <a:p>
            <a:r>
              <a:rPr lang="en-US" sz="2800" dirty="0"/>
              <a:t>Schedule automatic updates and scans</a:t>
            </a:r>
          </a:p>
          <a:p>
            <a:r>
              <a:rPr lang="en-US" sz="2800" dirty="0"/>
              <a:t>Enable System Restore and create a new restore point</a:t>
            </a:r>
          </a:p>
          <a:p>
            <a:r>
              <a:rPr lang="en-US" sz="2800" dirty="0"/>
              <a:t>Provide end user security awareness training</a:t>
            </a:r>
          </a:p>
          <a:p>
            <a:r>
              <a:rPr lang="en-US" sz="2800" dirty="0"/>
              <a:t>If a boot sector virus is suspected, reboot the computer from an external device and scan it</a:t>
            </a:r>
          </a:p>
          <a:p>
            <a:endParaRPr lang="en-US" sz="2800" dirty="0"/>
          </a:p>
        </p:txBody>
      </p:sp>
    </p:spTree>
    <p:extLst>
      <p:ext uri="{BB962C8B-B14F-4D97-AF65-F5344CB8AC3E}">
        <p14:creationId xmlns:p14="http://schemas.microsoft.com/office/powerpoint/2010/main" val="1885964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2811"/>
          </a:xfrm>
        </p:spPr>
        <p:txBody>
          <a:bodyPr/>
          <a:lstStyle/>
          <a:p>
            <a:r>
              <a:rPr lang="en-US" dirty="0"/>
              <a:t>Preventing from Malware</a:t>
            </a:r>
          </a:p>
        </p:txBody>
      </p:sp>
      <p:sp>
        <p:nvSpPr>
          <p:cNvPr id="3" name="Content Placeholder 2"/>
          <p:cNvSpPr>
            <a:spLocks noGrp="1"/>
          </p:cNvSpPr>
          <p:nvPr>
            <p:ph idx="1"/>
          </p:nvPr>
        </p:nvSpPr>
        <p:spPr>
          <a:xfrm>
            <a:off x="677334" y="1332411"/>
            <a:ext cx="8596668" cy="5525589"/>
          </a:xfrm>
        </p:spPr>
        <p:txBody>
          <a:bodyPr>
            <a:normAutofit fontScale="77500" lnSpcReduction="20000"/>
          </a:bodyPr>
          <a:lstStyle/>
          <a:p>
            <a:r>
              <a:rPr lang="en-US" sz="2800" dirty="0"/>
              <a:t>-Viruses -Worms -Trojans -Ransomware -Spyware -Rootkits -Spam</a:t>
            </a:r>
          </a:p>
          <a:p>
            <a:r>
              <a:rPr lang="en-US" sz="2800" dirty="0"/>
              <a:t>Worms, Trojans, and Ransomware are best detected with anti-malware solutions</a:t>
            </a:r>
          </a:p>
          <a:p>
            <a:r>
              <a:rPr lang="en-US" sz="2800" dirty="0"/>
              <a:t>Scanners can detect a file containing a rootkit before it is installed…</a:t>
            </a:r>
          </a:p>
          <a:p>
            <a:r>
              <a:rPr lang="en-US" sz="2800" dirty="0"/>
              <a:t>removal of a rootkit is difficult and the best plan is to reimage the machine</a:t>
            </a:r>
          </a:p>
          <a:p>
            <a:r>
              <a:rPr lang="en-US" sz="2800" dirty="0"/>
              <a:t>Verify your email servers aren’t configured as open mail relays or SMTP open relays</a:t>
            </a:r>
          </a:p>
          <a:p>
            <a:r>
              <a:rPr lang="en-US" sz="2800" dirty="0"/>
              <a:t>Use whitelists and blacklists</a:t>
            </a:r>
          </a:p>
          <a:p>
            <a:r>
              <a:rPr lang="en-US" sz="2800" dirty="0"/>
              <a:t>Train and educate end users</a:t>
            </a:r>
          </a:p>
          <a:p>
            <a:r>
              <a:rPr lang="en-US" sz="2800" dirty="0"/>
              <a:t>Update your anti-malware software automatically and scan your computer</a:t>
            </a:r>
          </a:p>
          <a:p>
            <a:r>
              <a:rPr lang="en-US" sz="2800" dirty="0"/>
              <a:t>Update and patch the operating system and applications regularly</a:t>
            </a:r>
          </a:p>
          <a:p>
            <a:endParaRPr lang="en-US" sz="2800" dirty="0"/>
          </a:p>
        </p:txBody>
      </p:sp>
    </p:spTree>
    <p:extLst>
      <p:ext uri="{BB962C8B-B14F-4D97-AF65-F5344CB8AC3E}">
        <p14:creationId xmlns:p14="http://schemas.microsoft.com/office/powerpoint/2010/main" val="1995430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Attack and Defense</a:t>
            </a:r>
          </a:p>
        </p:txBody>
      </p:sp>
    </p:spTree>
    <p:extLst>
      <p:ext uri="{BB962C8B-B14F-4D97-AF65-F5344CB8AC3E}">
        <p14:creationId xmlns:p14="http://schemas.microsoft.com/office/powerpoint/2010/main" val="283829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2811"/>
          </a:xfrm>
        </p:spPr>
        <p:txBody>
          <a:bodyPr/>
          <a:lstStyle/>
          <a:p>
            <a:r>
              <a:rPr lang="en-US" dirty="0"/>
              <a:t>Steps of an Attack</a:t>
            </a:r>
          </a:p>
        </p:txBody>
      </p:sp>
      <p:sp>
        <p:nvSpPr>
          <p:cNvPr id="3" name="Content Placeholder 2"/>
          <p:cNvSpPr>
            <a:spLocks noGrp="1"/>
          </p:cNvSpPr>
          <p:nvPr>
            <p:ph idx="1"/>
          </p:nvPr>
        </p:nvSpPr>
        <p:spPr>
          <a:xfrm>
            <a:off x="677334" y="1332411"/>
            <a:ext cx="8596668" cy="4708951"/>
          </a:xfrm>
        </p:spPr>
        <p:txBody>
          <a:bodyPr>
            <a:noAutofit/>
          </a:bodyPr>
          <a:lstStyle/>
          <a:p>
            <a:pPr marL="0" indent="0">
              <a:buNone/>
            </a:pPr>
            <a:r>
              <a:rPr lang="en-US" sz="3600" dirty="0"/>
              <a:t>The five steps that make up an attack</a:t>
            </a:r>
          </a:p>
          <a:p>
            <a:r>
              <a:rPr lang="en-US" sz="3600" dirty="0"/>
              <a:t>Probe for information</a:t>
            </a:r>
          </a:p>
          <a:p>
            <a:r>
              <a:rPr lang="en-US" sz="3600" dirty="0"/>
              <a:t>Penetrate any defenses</a:t>
            </a:r>
          </a:p>
          <a:p>
            <a:r>
              <a:rPr lang="en-US" sz="3600" dirty="0"/>
              <a:t>Modify security settings</a:t>
            </a:r>
          </a:p>
          <a:p>
            <a:r>
              <a:rPr lang="en-US" sz="3600" dirty="0"/>
              <a:t>Circulate to other systems</a:t>
            </a:r>
          </a:p>
          <a:p>
            <a:r>
              <a:rPr lang="en-US" sz="3600" dirty="0"/>
              <a:t>Paralyze networks and devices</a:t>
            </a:r>
          </a:p>
        </p:txBody>
      </p:sp>
    </p:spTree>
    <p:extLst>
      <p:ext uri="{BB962C8B-B14F-4D97-AF65-F5344CB8AC3E}">
        <p14:creationId xmlns:p14="http://schemas.microsoft.com/office/powerpoint/2010/main" val="3141030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player.slideplayer.com/24/7334584/data/images/img43.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94608" y="1"/>
            <a:ext cx="5826283" cy="6768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965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2811"/>
          </a:xfrm>
        </p:spPr>
        <p:txBody>
          <a:bodyPr/>
          <a:lstStyle/>
          <a:p>
            <a:r>
              <a:rPr lang="en-US" dirty="0"/>
              <a:t>Defenses against Attacks</a:t>
            </a:r>
          </a:p>
        </p:txBody>
      </p:sp>
      <p:sp>
        <p:nvSpPr>
          <p:cNvPr id="3" name="Content Placeholder 2"/>
          <p:cNvSpPr>
            <a:spLocks noGrp="1"/>
          </p:cNvSpPr>
          <p:nvPr>
            <p:ph idx="1"/>
          </p:nvPr>
        </p:nvSpPr>
        <p:spPr>
          <a:xfrm>
            <a:off x="677334" y="1169233"/>
            <a:ext cx="8596668" cy="5688767"/>
          </a:xfrm>
        </p:spPr>
        <p:txBody>
          <a:bodyPr>
            <a:noAutofit/>
          </a:bodyPr>
          <a:lstStyle/>
          <a:p>
            <a:pPr marL="0" indent="0">
              <a:buNone/>
            </a:pPr>
            <a:r>
              <a:rPr lang="en-US" sz="3600" dirty="0"/>
              <a:t>Although multiple defenses may be necessary to resist an attack. Defenses should be based on five fundamental security Principles:</a:t>
            </a:r>
          </a:p>
          <a:p>
            <a:pPr>
              <a:buFont typeface="Wingdings" panose="05000000000000000000" pitchFamily="2" charset="2"/>
              <a:buChar char="Ø"/>
            </a:pPr>
            <a:r>
              <a:rPr lang="en-US" sz="3600" dirty="0"/>
              <a:t>Layering</a:t>
            </a:r>
          </a:p>
          <a:p>
            <a:pPr>
              <a:buFont typeface="Wingdings" panose="05000000000000000000" pitchFamily="2" charset="2"/>
              <a:buChar char="Ø"/>
            </a:pPr>
            <a:r>
              <a:rPr lang="en-US" sz="3600" dirty="0"/>
              <a:t>Limiting</a:t>
            </a:r>
          </a:p>
          <a:p>
            <a:pPr>
              <a:buFont typeface="Wingdings" panose="05000000000000000000" pitchFamily="2" charset="2"/>
              <a:buChar char="Ø"/>
            </a:pPr>
            <a:r>
              <a:rPr lang="en-US" sz="3600" dirty="0"/>
              <a:t>Diversity</a:t>
            </a:r>
          </a:p>
          <a:p>
            <a:pPr>
              <a:buFont typeface="Wingdings" panose="05000000000000000000" pitchFamily="2" charset="2"/>
              <a:buChar char="Ø"/>
            </a:pPr>
            <a:r>
              <a:rPr lang="en-US" sz="3600" dirty="0"/>
              <a:t>Obscurity</a:t>
            </a:r>
          </a:p>
          <a:p>
            <a:pPr>
              <a:buFont typeface="Wingdings" panose="05000000000000000000" pitchFamily="2" charset="2"/>
              <a:buChar char="Ø"/>
            </a:pPr>
            <a:r>
              <a:rPr lang="en-US" sz="3600" dirty="0"/>
              <a:t>Simplicity</a:t>
            </a:r>
          </a:p>
        </p:txBody>
      </p:sp>
    </p:spTree>
    <p:extLst>
      <p:ext uri="{BB962C8B-B14F-4D97-AF65-F5344CB8AC3E}">
        <p14:creationId xmlns:p14="http://schemas.microsoft.com/office/powerpoint/2010/main" val="237118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2811"/>
          </a:xfrm>
        </p:spPr>
        <p:txBody>
          <a:bodyPr/>
          <a:lstStyle/>
          <a:p>
            <a:r>
              <a:rPr lang="en-US" dirty="0"/>
              <a:t>Layering</a:t>
            </a:r>
          </a:p>
        </p:txBody>
      </p:sp>
      <p:sp>
        <p:nvSpPr>
          <p:cNvPr id="3" name="Content Placeholder 2"/>
          <p:cNvSpPr>
            <a:spLocks noGrp="1"/>
          </p:cNvSpPr>
          <p:nvPr>
            <p:ph idx="1"/>
          </p:nvPr>
        </p:nvSpPr>
        <p:spPr>
          <a:xfrm>
            <a:off x="677333" y="1332411"/>
            <a:ext cx="9006597" cy="4708951"/>
          </a:xfrm>
        </p:spPr>
        <p:txBody>
          <a:bodyPr>
            <a:noAutofit/>
          </a:bodyPr>
          <a:lstStyle/>
          <a:p>
            <a:r>
              <a:rPr lang="en-US" sz="2400" dirty="0"/>
              <a:t>Information security must be created in layers</a:t>
            </a:r>
          </a:p>
          <a:p>
            <a:r>
              <a:rPr lang="en-US" sz="2400" dirty="0"/>
              <a:t>One defense mechanism may be relatively easy for an attacker to circumvent</a:t>
            </a:r>
          </a:p>
          <a:p>
            <a:pPr marL="457200" indent="-457200">
              <a:buFont typeface="+mj-lt"/>
              <a:buAutoNum type="arabicPeriod"/>
            </a:pPr>
            <a:r>
              <a:rPr lang="en-US" sz="2400" dirty="0"/>
              <a:t>Instead, a security system must have layers, making it unlikely that an attacker has the tools and skills to break through all the layers of defenses</a:t>
            </a:r>
          </a:p>
          <a:p>
            <a:r>
              <a:rPr lang="en-US" sz="2400" dirty="0"/>
              <a:t>A layered approach can also be useful in resisting a variety of attacks</a:t>
            </a:r>
          </a:p>
          <a:p>
            <a:r>
              <a:rPr lang="en-US" sz="2400" dirty="0"/>
              <a:t>Layered security provides the most comprehensive protection</a:t>
            </a:r>
          </a:p>
        </p:txBody>
      </p:sp>
    </p:spTree>
    <p:extLst>
      <p:ext uri="{BB962C8B-B14F-4D97-AF65-F5344CB8AC3E}">
        <p14:creationId xmlns:p14="http://schemas.microsoft.com/office/powerpoint/2010/main" val="1418535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2811"/>
          </a:xfrm>
        </p:spPr>
        <p:txBody>
          <a:bodyPr/>
          <a:lstStyle/>
          <a:p>
            <a:r>
              <a:rPr lang="en-US" dirty="0"/>
              <a:t>Limiting</a:t>
            </a:r>
          </a:p>
        </p:txBody>
      </p:sp>
      <p:sp>
        <p:nvSpPr>
          <p:cNvPr id="3" name="Content Placeholder 2"/>
          <p:cNvSpPr>
            <a:spLocks noGrp="1"/>
          </p:cNvSpPr>
          <p:nvPr>
            <p:ph idx="1"/>
          </p:nvPr>
        </p:nvSpPr>
        <p:spPr>
          <a:xfrm>
            <a:off x="677333" y="1332411"/>
            <a:ext cx="9006597" cy="4708951"/>
          </a:xfrm>
        </p:spPr>
        <p:txBody>
          <a:bodyPr>
            <a:noAutofit/>
          </a:bodyPr>
          <a:lstStyle/>
          <a:p>
            <a:r>
              <a:rPr lang="en-US" sz="2800" dirty="0"/>
              <a:t>Limiting access to information reduces the threat against it</a:t>
            </a:r>
          </a:p>
          <a:p>
            <a:r>
              <a:rPr lang="en-US" sz="2800" dirty="0"/>
              <a:t>Only those who must use data should have access to it</a:t>
            </a:r>
          </a:p>
          <a:p>
            <a:r>
              <a:rPr lang="en-US" sz="2800" dirty="0"/>
              <a:t>In addition, the amount of access granted to someone should be limited to what that person needs to know</a:t>
            </a:r>
          </a:p>
          <a:p>
            <a:r>
              <a:rPr lang="en-US" sz="2800" dirty="0"/>
              <a:t>Some ways to limit access are technology-based, while others are procedural</a:t>
            </a:r>
          </a:p>
        </p:txBody>
      </p:sp>
    </p:spTree>
    <p:extLst>
      <p:ext uri="{BB962C8B-B14F-4D97-AF65-F5344CB8AC3E}">
        <p14:creationId xmlns:p14="http://schemas.microsoft.com/office/powerpoint/2010/main" val="37375857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1086</TotalTime>
  <Words>743</Words>
  <Application>Microsoft Office PowerPoint</Application>
  <PresentationFormat>Breedbeeld</PresentationFormat>
  <Paragraphs>78</Paragraphs>
  <Slides>15</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15</vt:i4>
      </vt:variant>
    </vt:vector>
  </HeadingPairs>
  <TitlesOfParts>
    <vt:vector size="21" baseType="lpstr">
      <vt:lpstr>Arial</vt:lpstr>
      <vt:lpstr>Calibri</vt:lpstr>
      <vt:lpstr>Trebuchet MS</vt:lpstr>
      <vt:lpstr>Wingdings</vt:lpstr>
      <vt:lpstr>Wingdings 3</vt:lpstr>
      <vt:lpstr>Facet</vt:lpstr>
      <vt:lpstr>Cyber Security</vt:lpstr>
      <vt:lpstr>Removing Malware</vt:lpstr>
      <vt:lpstr>Preventing from Malware</vt:lpstr>
      <vt:lpstr>Attack and Defense</vt:lpstr>
      <vt:lpstr>Steps of an Attack</vt:lpstr>
      <vt:lpstr>PowerPoint-presentatie</vt:lpstr>
      <vt:lpstr>Defenses against Attacks</vt:lpstr>
      <vt:lpstr>Layering</vt:lpstr>
      <vt:lpstr>Limiting</vt:lpstr>
      <vt:lpstr>Diversity</vt:lpstr>
      <vt:lpstr>Obscurity</vt:lpstr>
      <vt:lpstr>Simplicity</vt:lpstr>
      <vt:lpstr>Summary</vt:lpstr>
      <vt:lpstr>Summary…</vt:lpstr>
      <vt:lpstr>Hands On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dc:title>
  <dc:creator>Administrator</dc:creator>
  <cp:lastModifiedBy>NABRASS GULL</cp:lastModifiedBy>
  <cp:revision>30</cp:revision>
  <cp:lastPrinted>2022-06-20T16:28:09Z</cp:lastPrinted>
  <dcterms:created xsi:type="dcterms:W3CDTF">2019-10-08T09:11:18Z</dcterms:created>
  <dcterms:modified xsi:type="dcterms:W3CDTF">2022-06-20T16:30:12Z</dcterms:modified>
</cp:coreProperties>
</file>