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0"/>
  </p:notesMasterIdLst>
  <p:sldIdLst>
    <p:sldId id="525" r:id="rId2"/>
    <p:sldId id="347" r:id="rId3"/>
    <p:sldId id="526" r:id="rId4"/>
    <p:sldId id="259" r:id="rId5"/>
    <p:sldId id="527" r:id="rId6"/>
    <p:sldId id="531" r:id="rId7"/>
    <p:sldId id="528" r:id="rId8"/>
    <p:sldId id="529" r:id="rId9"/>
    <p:sldId id="537" r:id="rId10"/>
    <p:sldId id="530" r:id="rId11"/>
    <p:sldId id="532" r:id="rId12"/>
    <p:sldId id="533" r:id="rId13"/>
    <p:sldId id="534" r:id="rId14"/>
    <p:sldId id="536" r:id="rId15"/>
    <p:sldId id="538" r:id="rId16"/>
    <p:sldId id="539" r:id="rId17"/>
    <p:sldId id="540" r:id="rId18"/>
    <p:sldId id="32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1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890710-7922-4405-9F9C-40DC0CD896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1630015"/>
            <a:ext cx="3158998" cy="190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573F7-1726-42B9-8CC1-3E41E35F5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116" r="2774" b="2052"/>
          <a:stretch/>
        </p:blipFill>
        <p:spPr>
          <a:xfrm>
            <a:off x="7783995" y="2089705"/>
            <a:ext cx="2912234" cy="2743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B1A455-15F3-4BB2-B84B-ED4E6FD884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19" y="1989896"/>
            <a:ext cx="179832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5E2F35-570A-4B94-80D6-8C76CCC594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BF9"/>
              </a:clrFrom>
              <a:clrTo>
                <a:srgbClr val="FCFB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1" y="3429000"/>
            <a:ext cx="2658863" cy="19083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646AC9-179A-405D-881B-C656E27AF2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48" y="1755912"/>
            <a:ext cx="1978152" cy="2743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107026-EA23-49EC-8F9A-227D990447A7}"/>
              </a:ext>
            </a:extLst>
          </p:cNvPr>
          <p:cNvSpPr/>
          <p:nvPr/>
        </p:nvSpPr>
        <p:spPr>
          <a:xfrm>
            <a:off x="2957724" y="924337"/>
            <a:ext cx="201272" cy="596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E4DE95-0808-4483-A4ED-043BF1B9643A}"/>
              </a:ext>
            </a:extLst>
          </p:cNvPr>
          <p:cNvSpPr/>
          <p:nvPr/>
        </p:nvSpPr>
        <p:spPr>
          <a:xfrm>
            <a:off x="2957724" y="901148"/>
            <a:ext cx="6610346" cy="185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CF7C5A9-9D81-48D4-8782-B1F92127D35E}"/>
              </a:ext>
            </a:extLst>
          </p:cNvPr>
          <p:cNvSpPr/>
          <p:nvPr/>
        </p:nvSpPr>
        <p:spPr>
          <a:xfrm>
            <a:off x="9263270" y="901148"/>
            <a:ext cx="424069" cy="72886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5189B09-F248-4DC3-AA7D-ED290061C836}"/>
              </a:ext>
            </a:extLst>
          </p:cNvPr>
          <p:cNvSpPr/>
          <p:nvPr/>
        </p:nvSpPr>
        <p:spPr>
          <a:xfrm>
            <a:off x="4516501" y="3810001"/>
            <a:ext cx="3158998" cy="397566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07DEFC0-457C-4912-B8BB-41A0969B4B56}"/>
              </a:ext>
            </a:extLst>
          </p:cNvPr>
          <p:cNvSpPr/>
          <p:nvPr/>
        </p:nvSpPr>
        <p:spPr>
          <a:xfrm>
            <a:off x="4547986" y="2690191"/>
            <a:ext cx="3092725" cy="3975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505C5-47ED-46DC-99BA-5E05510C52BD}"/>
              </a:ext>
            </a:extLst>
          </p:cNvPr>
          <p:cNvSpPr/>
          <p:nvPr/>
        </p:nvSpPr>
        <p:spPr>
          <a:xfrm>
            <a:off x="9488556" y="5218866"/>
            <a:ext cx="201272" cy="5963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AB312-A8A3-49F7-AFA4-EE1DF957E795}"/>
              </a:ext>
            </a:extLst>
          </p:cNvPr>
          <p:cNvSpPr/>
          <p:nvPr/>
        </p:nvSpPr>
        <p:spPr>
          <a:xfrm>
            <a:off x="3076993" y="5625548"/>
            <a:ext cx="6610346" cy="1855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208E8285-D77D-4A56-8907-B96D9198C8A4}"/>
              </a:ext>
            </a:extLst>
          </p:cNvPr>
          <p:cNvSpPr/>
          <p:nvPr/>
        </p:nvSpPr>
        <p:spPr>
          <a:xfrm>
            <a:off x="2958767" y="5214732"/>
            <a:ext cx="400457" cy="596347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F3AF4F-C64A-4CB7-B9C8-43589F1D14EA}"/>
              </a:ext>
            </a:extLst>
          </p:cNvPr>
          <p:cNvSpPr/>
          <p:nvPr/>
        </p:nvSpPr>
        <p:spPr>
          <a:xfrm>
            <a:off x="4784034" y="178904"/>
            <a:ext cx="2525241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COMMUNICATION</a:t>
            </a:r>
            <a:endParaRPr lang="en-GB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4941BD-C8FC-4D54-B56B-4A90B3CD673B}"/>
              </a:ext>
            </a:extLst>
          </p:cNvPr>
          <p:cNvSpPr/>
          <p:nvPr/>
        </p:nvSpPr>
        <p:spPr>
          <a:xfrm>
            <a:off x="4490894" y="2089705"/>
            <a:ext cx="3092725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GOODS &amp; SERVICES</a:t>
            </a:r>
            <a:endParaRPr lang="en-GB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13FB6-2EF9-45D3-A58B-E968BF936A4B}"/>
              </a:ext>
            </a:extLst>
          </p:cNvPr>
          <p:cNvSpPr/>
          <p:nvPr/>
        </p:nvSpPr>
        <p:spPr>
          <a:xfrm>
            <a:off x="4976892" y="4240695"/>
            <a:ext cx="2332383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CASH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F45447-64A7-4EBD-844B-5F3D79533854}"/>
              </a:ext>
            </a:extLst>
          </p:cNvPr>
          <p:cNvSpPr/>
          <p:nvPr/>
        </p:nvSpPr>
        <p:spPr>
          <a:xfrm>
            <a:off x="4976891" y="5982532"/>
            <a:ext cx="2332383" cy="549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FEEDBACK</a:t>
            </a:r>
            <a:endParaRPr lang="en-GB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45DE8B7-36B7-4A5B-8438-89C4C74EEB3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3C3C3C"/>
              </a:clrFrom>
              <a:clrTo>
                <a:srgbClr val="3C3C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37" y="3087757"/>
            <a:ext cx="1880180" cy="875465"/>
          </a:xfrm>
          <a:prstGeom prst="rect">
            <a:avLst/>
          </a:prstGeom>
        </p:spPr>
      </p:pic>
      <p:pic>
        <p:nvPicPr>
          <p:cNvPr id="1026" name="Picture 2" descr="cardboard boxes 3d model">
            <a:extLst>
              <a:ext uri="{FF2B5EF4-FFF2-40B4-BE49-F238E27FC236}">
                <a16:creationId xmlns:a16="http://schemas.microsoft.com/office/drawing/2014/main" id="{78448EFF-E015-4D90-9479-78A50C46E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C0C3C8"/>
              </a:clrFrom>
              <a:clrTo>
                <a:srgbClr val="C0C3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3" b="-1"/>
          <a:stretch/>
        </p:blipFill>
        <p:spPr bwMode="auto">
          <a:xfrm>
            <a:off x="5236237" y="1027044"/>
            <a:ext cx="1858706" cy="9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7E6E2183-7D65-435D-BDAB-54A2501DB728}"/>
              </a:ext>
            </a:extLst>
          </p:cNvPr>
          <p:cNvSpPr/>
          <p:nvPr/>
        </p:nvSpPr>
        <p:spPr>
          <a:xfrm>
            <a:off x="424070" y="5337316"/>
            <a:ext cx="1830665" cy="1208436"/>
          </a:xfrm>
          <a:prstGeom prst="borderCallout1">
            <a:avLst>
              <a:gd name="adj1" fmla="val 1204"/>
              <a:gd name="adj2" fmla="val 76363"/>
              <a:gd name="adj3" fmla="val -114504"/>
              <a:gd name="adj4" fmla="val 69528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PRODUCER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&amp; 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SELLER</a:t>
            </a:r>
            <a:endParaRPr lang="en-GB" sz="2000" dirty="0">
              <a:latin typeface="Arial Black" panose="020B0A04020102020204" pitchFamily="34" charset="0"/>
            </a:endParaRP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076A2646-C5F1-4626-9FF1-7669F31C9420}"/>
              </a:ext>
            </a:extLst>
          </p:cNvPr>
          <p:cNvSpPr/>
          <p:nvPr/>
        </p:nvSpPr>
        <p:spPr>
          <a:xfrm>
            <a:off x="10213848" y="5165858"/>
            <a:ext cx="1830665" cy="1208436"/>
          </a:xfrm>
          <a:prstGeom prst="borderCallout1">
            <a:avLst>
              <a:gd name="adj1" fmla="val 107"/>
              <a:gd name="adj2" fmla="val 70572"/>
              <a:gd name="adj3" fmla="val -32256"/>
              <a:gd name="adj4" fmla="val 1481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CONSUMER 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&amp;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BUYER</a:t>
            </a:r>
            <a:endParaRPr lang="en-GB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49039"/>
            <a:ext cx="10363200" cy="2534996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HOW DOES AN ORGANIZATION CREATE A CUSTOMER? </a:t>
            </a:r>
            <a:endParaRPr lang="en-US" sz="105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001FB-A8D5-4032-A66E-76E9A676B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6" t="5256" r="14357" b="9101"/>
          <a:stretch/>
        </p:blipFill>
        <p:spPr>
          <a:xfrm rot="21197829">
            <a:off x="437320" y="2650435"/>
            <a:ext cx="3273287" cy="3670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BCCA5-E701-4453-A16C-30B5C71C4901}"/>
              </a:ext>
            </a:extLst>
          </p:cNvPr>
          <p:cNvSpPr txBox="1"/>
          <p:nvPr/>
        </p:nvSpPr>
        <p:spPr>
          <a:xfrm rot="20409203">
            <a:off x="345101" y="89961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customer needs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E5D4B-5CC7-474E-8336-359E38007181}"/>
              </a:ext>
            </a:extLst>
          </p:cNvPr>
          <p:cNvSpPr txBox="1"/>
          <p:nvPr/>
        </p:nvSpPr>
        <p:spPr>
          <a:xfrm rot="21308747">
            <a:off x="3516307" y="1220193"/>
            <a:ext cx="6082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Designing goods and services that meet those needs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81F4-76C9-4467-80EF-47D671833BE4}"/>
              </a:ext>
            </a:extLst>
          </p:cNvPr>
          <p:cNvSpPr txBox="1"/>
          <p:nvPr/>
        </p:nvSpPr>
        <p:spPr>
          <a:xfrm rot="21277997">
            <a:off x="3994295" y="2352662"/>
            <a:ext cx="73171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Communicating information about those goods and services to prospective buyers </a:t>
            </a:r>
            <a:endParaRPr lang="en-GB" sz="2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DACE1-5EF3-463E-93C5-5564F26672CB}"/>
              </a:ext>
            </a:extLst>
          </p:cNvPr>
          <p:cNvSpPr txBox="1"/>
          <p:nvPr/>
        </p:nvSpPr>
        <p:spPr>
          <a:xfrm rot="21247818">
            <a:off x="3828659" y="3650674"/>
            <a:ext cx="7897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 goods or services available at times and places that meet customers’ needs </a:t>
            </a:r>
            <a:endParaRPr lang="en-GB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7449B-BABF-4EAF-9165-2ACC82C892D8}"/>
              </a:ext>
            </a:extLst>
          </p:cNvPr>
          <p:cNvSpPr txBox="1"/>
          <p:nvPr/>
        </p:nvSpPr>
        <p:spPr>
          <a:xfrm rot="21342824">
            <a:off x="4008945" y="492073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Pricing goods and services to reflect costs, competition, and customers’ ability to buy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965337"/>
            <a:ext cx="10946296" cy="4927325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42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4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DO MARKETERS THINK ABOUT?</a:t>
            </a:r>
          </a:p>
          <a:p>
            <a:pPr marL="36900" indent="0" algn="ctr">
              <a:buNone/>
            </a:pPr>
            <a:endParaRPr lang="en-US" sz="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(OPEN A BOOK SHOP ON CAMPUS)</a:t>
            </a:r>
            <a:endParaRPr lang="en-US" sz="26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1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CBCCA5-E701-4453-A16C-30B5C71C4901}"/>
              </a:ext>
            </a:extLst>
          </p:cNvPr>
          <p:cNvSpPr txBox="1"/>
          <p:nvPr/>
        </p:nvSpPr>
        <p:spPr>
          <a:xfrm rot="1015108">
            <a:off x="681912" y="1128048"/>
            <a:ext cx="367937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there a need? </a:t>
            </a:r>
          </a:p>
          <a:p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having book shop) </a:t>
            </a:r>
            <a:endParaRPr lang="en-GB" sz="2800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E5D4B-5CC7-474E-8336-359E38007181}"/>
              </a:ext>
            </a:extLst>
          </p:cNvPr>
          <p:cNvSpPr txBox="1"/>
          <p:nvPr/>
        </p:nvSpPr>
        <p:spPr>
          <a:xfrm rot="1067444">
            <a:off x="5996767" y="994680"/>
            <a:ext cx="60820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my target market?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(Who will be buying products from your book shop)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81F4-76C9-4467-80EF-47D671833BE4}"/>
              </a:ext>
            </a:extLst>
          </p:cNvPr>
          <p:cNvSpPr txBox="1"/>
          <p:nvPr/>
        </p:nvSpPr>
        <p:spPr>
          <a:xfrm rot="20783699">
            <a:off x="3079895" y="2340069"/>
            <a:ext cx="73171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my product?</a:t>
            </a:r>
          </a:p>
          <a:p>
            <a:pPr algn="just"/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(Basic items to be sold) </a:t>
            </a:r>
            <a:endParaRPr lang="en-GB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DACE1-5EF3-463E-93C5-5564F26672CB}"/>
              </a:ext>
            </a:extLst>
          </p:cNvPr>
          <p:cNvSpPr txBox="1"/>
          <p:nvPr/>
        </p:nvSpPr>
        <p:spPr>
          <a:xfrm rot="21247818">
            <a:off x="3828660" y="3650672"/>
            <a:ext cx="7897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I produce and deliver a “product” better than my competitors? </a:t>
            </a:r>
            <a:endParaRPr lang="en-GB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7449B-BABF-4EAF-9165-2ACC82C892D8}"/>
              </a:ext>
            </a:extLst>
          </p:cNvPr>
          <p:cNvSpPr txBox="1"/>
          <p:nvPr/>
        </p:nvSpPr>
        <p:spPr>
          <a:xfrm rot="20656194">
            <a:off x="4141466" y="50606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shall I promote my product? 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4CF-6115-4D8F-BC43-39D875587FC8}"/>
              </a:ext>
            </a:extLst>
          </p:cNvPr>
          <p:cNvSpPr txBox="1"/>
          <p:nvPr/>
        </p:nvSpPr>
        <p:spPr>
          <a:xfrm rot="20952844">
            <a:off x="5344950" y="5687938"/>
            <a:ext cx="6759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BDA079"/>
                </a:solidFill>
              </a:rPr>
              <a:t> How can I ensure customer loyalty? </a:t>
            </a:r>
            <a:endParaRPr lang="en-GB" sz="2800" b="1" dirty="0">
              <a:solidFill>
                <a:srgbClr val="BDA07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84C7C-F41A-4E64-A42C-5CA0AAA9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6761" y="3419182"/>
            <a:ext cx="3522281" cy="3314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2BBEA-A676-4B85-BAD0-1C30D331A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48881" r="18012" b="52757"/>
          <a:stretch/>
        </p:blipFill>
        <p:spPr>
          <a:xfrm rot="1576489">
            <a:off x="1701953" y="2536655"/>
            <a:ext cx="1183567" cy="12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86" y="757858"/>
            <a:ext cx="10141227" cy="5342284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MARKETING VS SELLING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use the terms marketing and selling synonymously. However, it is important to understand the differences between marketing and selling.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Selling concept itself is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marketing concept, marketing concept includes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activities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identifying the needs of customers, designing and developing the product as per their wants, fixing prices, encourage the buyers to buy the product.</a:t>
            </a:r>
          </a:p>
        </p:txBody>
      </p:sp>
    </p:spTree>
    <p:extLst>
      <p:ext uri="{BB962C8B-B14F-4D97-AF65-F5344CB8AC3E}">
        <p14:creationId xmlns:p14="http://schemas.microsoft.com/office/powerpoint/2010/main" val="421257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058103"/>
            <a:ext cx="10462592" cy="474179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SELLING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 is seller oriented approach --- Aims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share and profit maximization. </a:t>
            </a: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consumers are waiting for its products --- and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nce production is over,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force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must sell everything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aggressive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methods.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4" y="347869"/>
            <a:ext cx="10995992" cy="6162261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en-US" sz="32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MARKETING </a:t>
            </a:r>
          </a:p>
          <a:p>
            <a:pPr marL="494100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approach is buyer-oriented. It covers a broader range of activities that include the entire process…</a:t>
            </a:r>
          </a:p>
          <a:p>
            <a:pPr marL="3690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research - to uncover customer needs.</a:t>
            </a:r>
          </a:p>
          <a:p>
            <a:pPr marL="36900" indent="0" algn="just">
              <a:buNone/>
            </a:pP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planning and development – to make products that meet 	and satisfy customer needs.</a:t>
            </a:r>
          </a:p>
          <a:p>
            <a:pPr marL="36900" indent="0" algn="just">
              <a:buNone/>
            </a:pP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Packaging, advertising and promotion – to create awareness and 	for brand-building.</a:t>
            </a:r>
          </a:p>
          <a:p>
            <a:pPr marL="36900" indent="0" algn="just">
              <a:buNone/>
            </a:pP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Pricing and distribution – for long term revenue generation</a:t>
            </a:r>
          </a:p>
          <a:p>
            <a:pPr marL="494100" indent="-457200" algn="just">
              <a:buFont typeface="Wingdings" panose="05000000000000000000" pitchFamily="2" charset="2"/>
              <a:buChar char="v"/>
            </a:pPr>
            <a:endParaRPr lang="en-US" sz="9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short,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marketing and sales is to increase revenue — marketing intentions 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value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customer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customer as the reason for its existence. 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0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A79D2-DDD0-4684-9B7D-AAFF4A07982D}"/>
              </a:ext>
            </a:extLst>
          </p:cNvPr>
          <p:cNvSpPr txBox="1">
            <a:spLocks/>
          </p:cNvSpPr>
          <p:nvPr/>
        </p:nvSpPr>
        <p:spPr>
          <a:xfrm>
            <a:off x="788504" y="321364"/>
            <a:ext cx="10614992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44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COURSE OVERVIEW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under the category of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sciences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courses. Course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teach students, as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supporting subject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their bachelor degree program. </a:t>
            </a:r>
          </a:p>
          <a:p>
            <a:pPr marL="0" indent="0" algn="just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course is designed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provide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the foundations of marketing ---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plan to work in field of the marketing or not. </a:t>
            </a:r>
          </a:p>
          <a:p>
            <a:pPr marL="0" indent="0" algn="just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Completion of this course, the students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able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know the basic skills required to succeed in today’s competitive environment. 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marketing concept</a:t>
            </a: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321364"/>
            <a:ext cx="10681253" cy="621527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There are the best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			I always eat there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	I only fly that with that airline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I buy my electronics at that store</a:t>
            </a:r>
          </a:p>
          <a:p>
            <a:pPr marL="0" indent="0" algn="just">
              <a:buNone/>
            </a:pPr>
            <a:endParaRPr lang="en-US" sz="1050" dirty="0">
              <a:solidFill>
                <a:srgbClr val="FFC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   I will prefer to go in that school</a:t>
            </a: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6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757858"/>
            <a:ext cx="10774017" cy="534228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IS MARKETING</a:t>
            </a:r>
          </a:p>
          <a:p>
            <a:pPr marL="36900" indent="0" algn="ctr">
              <a:buNone/>
            </a:pPr>
            <a:endParaRPr lang="en-US" sz="105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process of creating consumer value in the form of goods, services or ideas that can improve the target consumer’s life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Marketing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 and advertising as is perceived.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Identifying and satisfying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needs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tasks and activities (Marketing mix 4 P’s --- Product, price, place and promotion). </a:t>
            </a:r>
          </a:p>
        </p:txBody>
      </p:sp>
    </p:spTree>
    <p:extLst>
      <p:ext uri="{BB962C8B-B14F-4D97-AF65-F5344CB8AC3E}">
        <p14:creationId xmlns:p14="http://schemas.microsoft.com/office/powerpoint/2010/main" val="33227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638588"/>
            <a:ext cx="10946296" cy="55808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MARKETING MIX (4 P</a:t>
            </a:r>
            <a:r>
              <a:rPr lang="en-US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s)</a:t>
            </a:r>
          </a:p>
          <a:p>
            <a:pPr marL="36900" indent="0" algn="ctr">
              <a:buNone/>
            </a:pPr>
            <a:endParaRPr lang="en-US" sz="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PRODUCT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you selling? (It might be a goods or a service) </a:t>
            </a: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PRICE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your pricing strategy? </a:t>
            </a: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PLACE or DISTRIBUTION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are you distributing your product to get it into the marketplace? </a:t>
            </a:r>
          </a:p>
          <a:p>
            <a:pPr marL="0" indent="0" algn="just">
              <a:buNone/>
            </a:pPr>
            <a:endParaRPr lang="en-US" sz="9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PROMOTION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are you telling consumers in your target group about your product?</a:t>
            </a: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87945"/>
            <a:ext cx="10363200" cy="428211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PETER DRUCKER</a:t>
            </a:r>
          </a:p>
          <a:p>
            <a:pPr marL="3690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 of all organizations is to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 and retain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---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 and marketing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only two ways to achieve the goal --- The rest only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the cost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2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4572"/>
            <a:ext cx="10363200" cy="358885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b="1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In simple words marketing is…</a:t>
            </a:r>
          </a:p>
          <a:p>
            <a:pPr marL="3690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right product ---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right place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 time --- And ---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sure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 the customer is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aware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product.   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14082"/>
            <a:ext cx="10363200" cy="2534996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SIMPLE MARKETING SYSTEM </a:t>
            </a:r>
            <a:endParaRPr lang="en-US" sz="105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1101751</TotalTime>
  <Words>753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1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NABRASS GULL</cp:lastModifiedBy>
  <cp:revision>938</cp:revision>
  <dcterms:created xsi:type="dcterms:W3CDTF">2018-04-05T17:48:54Z</dcterms:created>
  <dcterms:modified xsi:type="dcterms:W3CDTF">2022-04-28T15:52:22Z</dcterms:modified>
</cp:coreProperties>
</file>