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4"/>
  </p:notesMasterIdLst>
  <p:sldIdLst>
    <p:sldId id="525" r:id="rId2"/>
    <p:sldId id="526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259" r:id="rId11"/>
    <p:sldId id="548" r:id="rId12"/>
    <p:sldId id="3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2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eople Belonging To Different Group Having Different Opinion Stock  Photo, Picture And Royalty Free Image. Image 156918782.">
            <a:extLst>
              <a:ext uri="{FF2B5EF4-FFF2-40B4-BE49-F238E27FC236}">
                <a16:creationId xmlns:a16="http://schemas.microsoft.com/office/drawing/2014/main" id="{EA8C4ED6-C6A1-456D-B1C2-C462478A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1" y="4881347"/>
            <a:ext cx="2385389" cy="17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85DEF-06E9-4EF3-BD8D-05BBFA3F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074" y="4881347"/>
            <a:ext cx="2933700" cy="1728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A4365-696D-480A-9612-76C961CA0C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6090" y="4881347"/>
            <a:ext cx="2663683" cy="17285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5C09AB-D7BA-4DAE-936D-ABB2D5AE9354}"/>
              </a:ext>
            </a:extLst>
          </p:cNvPr>
          <p:cNvSpPr/>
          <p:nvPr/>
        </p:nvSpPr>
        <p:spPr>
          <a:xfrm>
            <a:off x="9694666" y="5964711"/>
            <a:ext cx="2332383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CASH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F3D0B-8DDB-42B8-BED8-8B28847B81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3C3C3C"/>
              </a:clrFrom>
              <a:clrTo>
                <a:srgbClr val="3C3C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11" y="4811773"/>
            <a:ext cx="1880180" cy="875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126121-C6B8-4221-A8E0-C42C10DD1BFE}"/>
              </a:ext>
            </a:extLst>
          </p:cNvPr>
          <p:cNvSpPr/>
          <p:nvPr/>
        </p:nvSpPr>
        <p:spPr>
          <a:xfrm>
            <a:off x="9607828" y="2870334"/>
            <a:ext cx="2332383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CASH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1F920F-D101-42AF-AABF-3B4AF35B834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3C3C3C"/>
              </a:clrFrom>
              <a:clrTo>
                <a:srgbClr val="3C3C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73" y="1384019"/>
            <a:ext cx="1880180" cy="87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BE1C31-C36D-4CB0-B847-4726A5B72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1" b="15119"/>
          <a:stretch/>
        </p:blipFill>
        <p:spPr>
          <a:xfrm>
            <a:off x="6639875" y="1185646"/>
            <a:ext cx="2663684" cy="1272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FA9C9-6D25-4CA6-8886-7C13E6A20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875" y="2536958"/>
            <a:ext cx="2649898" cy="10850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9933F2-4C8D-4FE3-A93B-1A431E77F23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" y="1385260"/>
            <a:ext cx="3158998" cy="1908317"/>
          </a:xfrm>
          <a:prstGeom prst="rect">
            <a:avLst/>
          </a:prstGeom>
        </p:spPr>
      </p:pic>
      <p:pic>
        <p:nvPicPr>
          <p:cNvPr id="16" name="Picture 2" descr="cardboard boxes 3d model">
            <a:extLst>
              <a:ext uri="{FF2B5EF4-FFF2-40B4-BE49-F238E27FC236}">
                <a16:creationId xmlns:a16="http://schemas.microsoft.com/office/drawing/2014/main" id="{7E7093D3-2866-487A-938B-5CEF444CE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BEC1C6"/>
              </a:clrFrom>
              <a:clrTo>
                <a:srgbClr val="BEC1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3" b="-1"/>
          <a:stretch/>
        </p:blipFill>
        <p:spPr bwMode="auto">
          <a:xfrm>
            <a:off x="3903173" y="1960898"/>
            <a:ext cx="1858706" cy="9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C18A17-676D-48FC-B750-F415466E5900}"/>
              </a:ext>
            </a:extLst>
          </p:cNvPr>
          <p:cNvSpPr/>
          <p:nvPr/>
        </p:nvSpPr>
        <p:spPr>
          <a:xfrm>
            <a:off x="1417982" y="737976"/>
            <a:ext cx="9223513" cy="3975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954EF-F7FF-423C-9C4E-A1650589CA66}"/>
              </a:ext>
            </a:extLst>
          </p:cNvPr>
          <p:cNvSpPr/>
          <p:nvPr/>
        </p:nvSpPr>
        <p:spPr>
          <a:xfrm>
            <a:off x="260074" y="84063"/>
            <a:ext cx="3092725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SELLING CONCEPT</a:t>
            </a:r>
            <a:endParaRPr lang="en-GB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CB510-BB6F-4D70-9AB5-D7EB79615BA8}"/>
              </a:ext>
            </a:extLst>
          </p:cNvPr>
          <p:cNvSpPr/>
          <p:nvPr/>
        </p:nvSpPr>
        <p:spPr>
          <a:xfrm>
            <a:off x="87795" y="3621978"/>
            <a:ext cx="3437282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MARKETING CONCEPT</a:t>
            </a:r>
            <a:endParaRPr lang="en-GB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B8E4C67-754C-4C17-A459-384FE3BFFB91}"/>
              </a:ext>
            </a:extLst>
          </p:cNvPr>
          <p:cNvSpPr/>
          <p:nvPr/>
        </p:nvSpPr>
        <p:spPr>
          <a:xfrm>
            <a:off x="1417981" y="4267809"/>
            <a:ext cx="9223513" cy="3975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58" y="675861"/>
            <a:ext cx="10981083" cy="519298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SOCIETAL MARKETING CONCEPT</a:t>
            </a:r>
          </a:p>
          <a:p>
            <a:pPr marL="494100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management philosophy, That focus on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marketing strategy should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 to customers,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a way that maintains and improves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consumers and societies well-being.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(company fulfill social responsibilities)</a:t>
            </a:r>
          </a:p>
          <a:p>
            <a:pPr marL="0" indent="0" algn="just">
              <a:buNone/>
            </a:pPr>
            <a:endParaRPr lang="en-US" sz="105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850A729-D2B2-4621-9EA1-1F76F54E44AF}"/>
              </a:ext>
            </a:extLst>
          </p:cNvPr>
          <p:cNvSpPr/>
          <p:nvPr/>
        </p:nvSpPr>
        <p:spPr>
          <a:xfrm>
            <a:off x="4100848" y="4036521"/>
            <a:ext cx="3352800" cy="2478156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 Black" panose="020B0A04020102020204" pitchFamily="34" charset="0"/>
              </a:rPr>
              <a:t>SOCIETAL MARKETING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6C862-0328-4A21-BBCC-BAB6B603FF39}"/>
              </a:ext>
            </a:extLst>
          </p:cNvPr>
          <p:cNvSpPr/>
          <p:nvPr/>
        </p:nvSpPr>
        <p:spPr>
          <a:xfrm>
            <a:off x="8091153" y="5868850"/>
            <a:ext cx="2332383" cy="645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COMPANY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PROFIT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D380-39DF-406B-A492-35EBCE3A548C}"/>
              </a:ext>
            </a:extLst>
          </p:cNvPr>
          <p:cNvSpPr/>
          <p:nvPr/>
        </p:nvSpPr>
        <p:spPr>
          <a:xfrm>
            <a:off x="6791738" y="3610079"/>
            <a:ext cx="2280076" cy="8613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SOCIETY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HUMAN WELFARE </a:t>
            </a:r>
            <a:endParaRPr lang="en-GB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667133" y="5549131"/>
            <a:ext cx="2928730" cy="96554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CONSUMER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Arial Black" panose="020B0A04020102020204" pitchFamily="34" charset="0"/>
              </a:rPr>
              <a:t>WANTS SATISFACTIONS</a:t>
            </a:r>
          </a:p>
        </p:txBody>
      </p:sp>
    </p:spTree>
    <p:extLst>
      <p:ext uri="{BB962C8B-B14F-4D97-AF65-F5344CB8AC3E}">
        <p14:creationId xmlns:p14="http://schemas.microsoft.com/office/powerpoint/2010/main" val="37282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evolution of marketing concepts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0" y="1007993"/>
            <a:ext cx="10840279" cy="484201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PRODUCTION CONCEPT</a:t>
            </a:r>
            <a:r>
              <a:rPr lang="en-US" sz="32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management philosophy, assumes that the consumer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easily available and affordable.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 efficiency, lowering costs and mass distribution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Don’t give any importance to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needs and wants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customers in terms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products. </a:t>
            </a:r>
          </a:p>
          <a:p>
            <a:pPr algn="just"/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69" y="414131"/>
            <a:ext cx="10581861" cy="602973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concept works in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competitive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markets --- Where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for the product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features it offers.</a:t>
            </a:r>
          </a:p>
          <a:p>
            <a:pPr marL="0" indent="0" algn="just">
              <a:buNone/>
            </a:pPr>
            <a:endParaRPr lang="en-US" sz="1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FORD MOTOR COMPANY – FORD’S MODEL - T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whole philosophy on Henry Ford was 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production process of Ford Model-T.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cost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Ford Model-T vehicle was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roundabout 800 US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dollars, and it was high at the beginning of the 20th century.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followed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production concept and developed its assembly line and other manufacturing processes.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jumped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$800 to $300 and $300 was an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affordable price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many Americans at that time. </a:t>
            </a:r>
          </a:p>
        </p:txBody>
      </p:sp>
    </p:spTree>
    <p:extLst>
      <p:ext uri="{BB962C8B-B14F-4D97-AF65-F5344CB8AC3E}">
        <p14:creationId xmlns:p14="http://schemas.microsoft.com/office/powerpoint/2010/main" val="28825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3" y="739222"/>
            <a:ext cx="10747514" cy="537955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PRODUCT CONCEPT</a:t>
            </a:r>
            <a:r>
              <a:rPr lang="en-US" sz="32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management philosophy, assumes that the consumer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superior, high-performance and with unique features.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(Customers were willing to pay more for the better products)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concept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customers are expected to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loyal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the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their expectations --- So, 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offer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consistently at reasonable price. </a:t>
            </a: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0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69" y="414131"/>
            <a:ext cx="10581861" cy="60297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concept works in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markets --- Where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for the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features it offers.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APPLE Inc.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 is one of the world’s largest tech company and it falls under the category of top 5 tech companies of the world.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iPhone, TV, Store, Music, Videos, and iPad are some of the main products of Apple.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also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 concept by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delivering a quality product. The customer market of Apple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doesn’t care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the price.</a:t>
            </a:r>
          </a:p>
        </p:txBody>
      </p:sp>
    </p:spTree>
    <p:extLst>
      <p:ext uri="{BB962C8B-B14F-4D97-AF65-F5344CB8AC3E}">
        <p14:creationId xmlns:p14="http://schemas.microsoft.com/office/powerpoint/2010/main" val="392545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739222"/>
            <a:ext cx="10952922" cy="537955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SELLING CONCEPT</a:t>
            </a:r>
            <a:r>
              <a:rPr lang="en-US" sz="32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management philosophy, assumes that its products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 only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active promotion of selling.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(Selling product through motivation and persuasion)</a:t>
            </a:r>
          </a:p>
          <a:p>
            <a:pPr marL="0" indent="0" algn="just">
              <a:buNone/>
            </a:pPr>
            <a:endParaRPr lang="en-US" sz="105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short, 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sell what it makes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rather than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products to meet the customer’s needs.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(Persuade customer by explaining the benefits of the product)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69" y="414131"/>
            <a:ext cx="10581861" cy="60297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concept works in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markets --- If the business environment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then this marketing concept would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favorable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INSURANCE COMPANIES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Insurance companies follow the selling concept by assuming that it’s good for everyone and everybody should buy insurance.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insurance agents focus on selling more and more products because that’s how they earn their commission and profit.</a:t>
            </a:r>
          </a:p>
        </p:txBody>
      </p:sp>
    </p:spTree>
    <p:extLst>
      <p:ext uri="{BB962C8B-B14F-4D97-AF65-F5344CB8AC3E}">
        <p14:creationId xmlns:p14="http://schemas.microsoft.com/office/powerpoint/2010/main" val="6385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30" y="989150"/>
            <a:ext cx="10981083" cy="48797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SELLING CONCEPT</a:t>
            </a:r>
            <a:r>
              <a:rPr lang="en-US" sz="32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management philosophy, That focus on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Focusing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needs and wants of target markets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desired satisfactions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competitors.</a:t>
            </a:r>
          </a:p>
          <a:p>
            <a:pPr marL="0" indent="0" algn="just">
              <a:buNone/>
            </a:pPr>
            <a:endParaRPr lang="en-US" sz="105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short, 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sell what products that meet the customer’s needs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rather than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products it makes.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(Understanding customer needs and providing right products for customer)</a:t>
            </a:r>
            <a:endParaRPr lang="en-US" sz="22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2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1101901</TotalTime>
  <Words>647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2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959</cp:revision>
  <dcterms:created xsi:type="dcterms:W3CDTF">2018-04-05T17:48:54Z</dcterms:created>
  <dcterms:modified xsi:type="dcterms:W3CDTF">2022-03-07T17:40:26Z</dcterms:modified>
</cp:coreProperties>
</file>