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8"/>
  </p:notesMasterIdLst>
  <p:sldIdLst>
    <p:sldId id="525" r:id="rId2"/>
    <p:sldId id="526" r:id="rId3"/>
    <p:sldId id="574" r:id="rId4"/>
    <p:sldId id="566" r:id="rId5"/>
    <p:sldId id="575" r:id="rId6"/>
    <p:sldId id="597" r:id="rId7"/>
    <p:sldId id="576" r:id="rId8"/>
    <p:sldId id="577" r:id="rId9"/>
    <p:sldId id="578" r:id="rId10"/>
    <p:sldId id="598" r:id="rId11"/>
    <p:sldId id="580" r:id="rId12"/>
    <p:sldId id="599" r:id="rId13"/>
    <p:sldId id="600" r:id="rId14"/>
    <p:sldId id="602" r:id="rId15"/>
    <p:sldId id="601" r:id="rId16"/>
    <p:sldId id="32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ad" initials="A" lastIdx="1" clrIdx="0">
    <p:extLst>
      <p:ext uri="{19B8F6BF-5375-455C-9EA6-DF929625EA0E}">
        <p15:presenceInfo xmlns:p15="http://schemas.microsoft.com/office/powerpoint/2012/main" userId="Asad" providerId="None"/>
      </p:ext>
    </p:extLst>
  </p:cmAuthor>
  <p:cmAuthor id="2" name="MUHAMMAD ASAD" initials="MA" lastIdx="2" clrIdx="1">
    <p:extLst>
      <p:ext uri="{19B8F6BF-5375-455C-9EA6-DF929625EA0E}">
        <p15:presenceInfo xmlns:p15="http://schemas.microsoft.com/office/powerpoint/2012/main" userId="MUHAMMAD AS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A079"/>
    <a:srgbClr val="D28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002" autoAdjust="0"/>
  </p:normalViewPr>
  <p:slideViewPr>
    <p:cSldViewPr snapToGrid="0">
      <p:cViewPr varScale="1">
        <p:scale>
          <a:sx n="67" d="100"/>
          <a:sy n="67" d="100"/>
        </p:scale>
        <p:origin x="8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4-08T09:56:09.231" idx="2">
    <p:pos x="8706" y="1029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0070C-3A74-4D6A-A611-C1D10F811A9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513F1-E650-4010-9EE1-2A04A72B8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3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2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5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03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42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1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8627" y="0"/>
            <a:ext cx="2293373" cy="1793966"/>
          </a:xfrm>
        </p:spPr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0E2D8-4058-440F-A0E4-461AC8E86FF6}"/>
              </a:ext>
            </a:extLst>
          </p:cNvPr>
          <p:cNvSpPr/>
          <p:nvPr userDrawn="1"/>
        </p:nvSpPr>
        <p:spPr>
          <a:xfrm>
            <a:off x="10651919" y="-92075"/>
            <a:ext cx="1540081" cy="1356205"/>
          </a:xfrm>
          <a:prstGeom prst="rect">
            <a:avLst/>
          </a:prstGeom>
          <a:blipFill dpi="0" rotWithShape="1">
            <a:blip r:embed="rId2" cstate="print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4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6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37FF-DFB4-4221-B525-F1005A913BEE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16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rV-dbDMS18&amp;t=11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asadali@uosahiwal.edu.p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0CB4-B954-47A7-BB71-121A9E04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36324"/>
            <a:ext cx="10353762" cy="538535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Marketing</a:t>
            </a: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Lecture # 5</a:t>
            </a: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Muhammad asad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br>
              <a:rPr lang="en-US" sz="2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Instructor 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br>
              <a:rPr lang="en-US" sz="1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department of computer science 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667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94" y="456072"/>
            <a:ext cx="10715211" cy="59458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LIFESTYLE</a:t>
            </a:r>
          </a:p>
          <a:p>
            <a:pPr marL="0" indent="0">
              <a:buNone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People from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sub-culture, social class, and occupation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 lead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quite different lifestyles.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05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Lifestyle is an attitude, and a way in which an individual stay in the society. It involves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measuring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consumers’ major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AIO dimensions</a:t>
            </a:r>
          </a:p>
          <a:p>
            <a:pPr marL="0" indent="0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A -</a:t>
            </a:r>
            <a:r>
              <a:rPr lang="en-US" sz="26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(work, hobbies, shopping, sports, social events)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I  -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Interests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(food, fashion, family, recreation)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	O -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Opinions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(about themselves, social issues, business, products).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5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94" y="424379"/>
            <a:ext cx="10715211" cy="600924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EXAMPLE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Pakistan,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ChenOne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 retail chain, has attempted to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address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 evolving lifestyles of rich citizens.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ChenOne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provides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its customers 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wide canvas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styles, trends, moods, and craftsmanship in home furniture, bed linen, kitchen accessories, bedroom and bathroom accessories, crockery, and decorative accessories, all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under one roof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shopping environment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specially created to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portray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 sophisticated, modern lifestyles of its customers. In addition,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ChenOne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provides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custom-made services to its customers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through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its interior consultancy and home fashion department.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en-US" sz="28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09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94" y="605681"/>
            <a:ext cx="10715211" cy="56466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Customers are </a:t>
            </a:r>
            <a:r>
              <a:rPr kumimoji="0" lang="en-US" sz="26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able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express their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unique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lifestyles by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selecting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items from a vast range of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on their own ---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--- With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help from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highly qualified, experienced, and professional designers.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ChenOne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allows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 homemaker the luxury of a uniformly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harmonized décor right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 bed linen cushions, curtains, rugs, and upholstery to lamps and lampshades in order to make a statement.</a:t>
            </a: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097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94" y="441082"/>
            <a:ext cx="10715211" cy="59758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PERSONALITY AND SELF-CONCEPT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Each person’s separate personality influences his or her buying behavior. Personality refers to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psychological characteristics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differentiate a person or group.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Personality is usually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described in terms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traits such as self-confidence, dominance, sociability, autonomy, defensiveness, adaptability, and aggressiveness.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3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Personality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be useful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analyzing consumer behavior for certain product or brand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choices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4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94" y="260073"/>
            <a:ext cx="10715211" cy="63378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Your personality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determines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what you consume,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TV shows you watch,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products you buy, and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other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decisions you make ---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Says one consumer behavior expert.</a:t>
            </a:r>
          </a:p>
          <a:p>
            <a:pPr marL="0" indent="0" algn="just">
              <a:buNone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EXAMPLE</a:t>
            </a:r>
            <a:endParaRPr lang="en-US" sz="2600" b="1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applies these concepts in a recent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ads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characterize two people as computers --- One guy plays the part of an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Apple Mac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 other plays a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two have very different personalities and self-concepts.</a:t>
            </a: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Hello, I'm a Mac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says the guy on the right, who's younger addressed in jeans. </a:t>
            </a: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I'm a PC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says the one on the left, who's wearing dweeby glasses and a jacket and tie. </a:t>
            </a:r>
          </a:p>
        </p:txBody>
      </p:sp>
    </p:spTree>
    <p:extLst>
      <p:ext uri="{BB962C8B-B14F-4D97-AF65-F5344CB8AC3E}">
        <p14:creationId xmlns:p14="http://schemas.microsoft.com/office/powerpoint/2010/main" val="192001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94" y="260073"/>
            <a:ext cx="10715211" cy="63378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two men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relative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Macs versus PCs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with the Mac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coming out on top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ads present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 brand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personality as young, laid back, and fashionable. The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portrayed as buttoned down, corporate, and a bit dorky. </a:t>
            </a:r>
          </a:p>
          <a:p>
            <a:pPr marL="0" indent="0" algn="just">
              <a:buNone/>
            </a:pP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message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2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you see yourself as young and with it,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need a Mac.</a:t>
            </a:r>
            <a:r>
              <a:rPr lang="en-US" sz="2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pPr marL="0" indent="0" algn="just">
              <a:buNone/>
            </a:pPr>
            <a:r>
              <a:rPr lang="en-US" sz="2600" b="1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https://www.youtube.com/watch?v=1rV-dbDMS18&amp;t=11s</a:t>
            </a:r>
            <a:endParaRPr lang="en-US" sz="26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6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6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6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56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A09E-D415-4BE0-A35B-78651178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414106"/>
            <a:ext cx="11105322" cy="61324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ANY QUESTION</a:t>
            </a:r>
          </a:p>
          <a:p>
            <a:pPr marL="0" indent="0" algn="just">
              <a:buNone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 can contact me at: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  <a:hlinkClick r:id="rId2"/>
              </a:rPr>
              <a:t>asadali@uosahiwal.edu.pk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Your query will be answered within one working day.</a:t>
            </a:r>
            <a:endParaRPr lang="en-US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F910E-174A-4E99-A14B-F5309D3C5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440" y="1135545"/>
            <a:ext cx="1543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5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88B56F-67E7-4FDB-BCAC-99DDC54EA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3" y="372715"/>
            <a:ext cx="10520334" cy="5400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9830C3-E8D0-48C9-B357-CF7E1E1C1690}"/>
              </a:ext>
            </a:extLst>
          </p:cNvPr>
          <p:cNvSpPr txBox="1">
            <a:spLocks/>
          </p:cNvSpPr>
          <p:nvPr/>
        </p:nvSpPr>
        <p:spPr>
          <a:xfrm>
            <a:off x="835833" y="455759"/>
            <a:ext cx="10520334" cy="578788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Font typeface="Arial" panose="020B0604020202020204" pitchFamily="34" charset="0"/>
              <a:buNone/>
            </a:pPr>
            <a:r>
              <a:rPr lang="en-US" sz="4500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Key Learning Point :-</a:t>
            </a:r>
          </a:p>
          <a:p>
            <a:pPr algn="just"/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4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Discussion about characteristics influencing consumer behavior</a:t>
            </a: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44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B6C862-0328-4A21-BBCC-BAB6B603FF39}"/>
              </a:ext>
            </a:extLst>
          </p:cNvPr>
          <p:cNvSpPr/>
          <p:nvPr/>
        </p:nvSpPr>
        <p:spPr>
          <a:xfrm>
            <a:off x="7689145" y="2078828"/>
            <a:ext cx="2826453" cy="392906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u="sng" dirty="0">
                <a:solidFill>
                  <a:schemeClr val="bg1"/>
                </a:solidFill>
                <a:latin typeface="Arial Black" panose="020B0A04020102020204" pitchFamily="34" charset="0"/>
              </a:rPr>
              <a:t>PSYCHOLOGICAL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Motivation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endParaRPr lang="en-US" sz="11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Perception 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Learning 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Beliefs &amp; attitudes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1D380-39DF-406B-A492-35EBCE3A548C}"/>
              </a:ext>
            </a:extLst>
          </p:cNvPr>
          <p:cNvSpPr/>
          <p:nvPr/>
        </p:nvSpPr>
        <p:spPr>
          <a:xfrm>
            <a:off x="4888791" y="1857372"/>
            <a:ext cx="2669298" cy="43719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PERSONAL FACTORS</a:t>
            </a:r>
          </a:p>
          <a:p>
            <a:pPr algn="ctr"/>
            <a:endParaRPr lang="en-US" sz="1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Age and life-cycle stage </a:t>
            </a:r>
          </a:p>
          <a:p>
            <a:pPr algn="ctr"/>
            <a:endParaRPr lang="en-US" sz="1000" dirty="0">
              <a:solidFill>
                <a:schemeClr val="bg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Occupation</a:t>
            </a:r>
          </a:p>
          <a:p>
            <a:pPr algn="ctr"/>
            <a:endParaRPr lang="en-US" sz="1000" dirty="0">
              <a:solidFill>
                <a:schemeClr val="bg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Economic situation</a:t>
            </a:r>
          </a:p>
          <a:p>
            <a:pPr algn="ctr"/>
            <a:endParaRPr lang="en-US" sz="1000" dirty="0">
              <a:solidFill>
                <a:schemeClr val="bg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Lifestyle </a:t>
            </a:r>
          </a:p>
          <a:p>
            <a:pPr algn="ctr"/>
            <a:endParaRPr lang="en-US" sz="1050" dirty="0">
              <a:solidFill>
                <a:schemeClr val="bg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Personality and self-concept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02EF2-E9F8-4D42-8D1D-5319DEB6418D}"/>
              </a:ext>
            </a:extLst>
          </p:cNvPr>
          <p:cNvSpPr/>
          <p:nvPr/>
        </p:nvSpPr>
        <p:spPr>
          <a:xfrm>
            <a:off x="125218" y="1439309"/>
            <a:ext cx="2032195" cy="52081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bg1"/>
                </a:solidFill>
                <a:latin typeface="Arial Black" panose="020B0A04020102020204" pitchFamily="34" charset="0"/>
              </a:rPr>
              <a:t>CULTURAL</a:t>
            </a:r>
          </a:p>
          <a:p>
            <a:pPr algn="ctr"/>
            <a:r>
              <a:rPr lang="en-US" sz="2400" u="sng" dirty="0">
                <a:solidFill>
                  <a:schemeClr val="bg1"/>
                </a:solidFill>
                <a:latin typeface="Arial Black" panose="020B0A04020102020204" pitchFamily="34" charset="0"/>
              </a:rPr>
              <a:t> FACTORS</a:t>
            </a:r>
          </a:p>
          <a:p>
            <a:pPr algn="ctr"/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Culture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Subculture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Social Class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240D4132-9D0A-450B-A390-430366103DDC}"/>
              </a:ext>
            </a:extLst>
          </p:cNvPr>
          <p:cNvSpPr/>
          <p:nvPr/>
        </p:nvSpPr>
        <p:spPr>
          <a:xfrm>
            <a:off x="10646654" y="3381978"/>
            <a:ext cx="1362975" cy="1208461"/>
          </a:xfrm>
          <a:prstGeom prst="borderCallout1">
            <a:avLst>
              <a:gd name="adj1" fmla="val 878"/>
              <a:gd name="adj2" fmla="val 3636"/>
              <a:gd name="adj3" fmla="val -334"/>
              <a:gd name="adj4" fmla="val 381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latin typeface="Arial Black" panose="020B0A04020102020204" pitchFamily="34" charset="0"/>
              </a:rPr>
              <a:t>BUYER</a:t>
            </a:r>
            <a:endParaRPr lang="en-GB" sz="2400" dirty="0">
              <a:latin typeface="Arial Black" panose="020B0A04020102020204" pitchFamily="34" charset="0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1A49EEFA-183D-4CE4-B591-6FFC773850D9}"/>
              </a:ext>
            </a:extLst>
          </p:cNvPr>
          <p:cNvSpPr/>
          <p:nvPr/>
        </p:nvSpPr>
        <p:spPr>
          <a:xfrm>
            <a:off x="2288470" y="1675529"/>
            <a:ext cx="2469265" cy="4735661"/>
          </a:xfrm>
          <a:prstGeom prst="borderCallout1">
            <a:avLst>
              <a:gd name="adj1" fmla="val 12306"/>
              <a:gd name="adj2" fmla="val -802"/>
              <a:gd name="adj3" fmla="val 13224"/>
              <a:gd name="adj4" fmla="val -429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SOCIAL FACTORS</a:t>
            </a:r>
          </a:p>
          <a:p>
            <a:pPr algn="just"/>
            <a:endParaRPr lang="en-US" sz="2400" u="sng" dirty="0">
              <a:latin typeface="Arial Black" panose="020B0A04020102020204" pitchFamily="34" charset="0"/>
            </a:endParaRPr>
          </a:p>
          <a:p>
            <a:pPr algn="just"/>
            <a:endParaRPr lang="en-US" sz="1200" u="sng" dirty="0">
              <a:latin typeface="Arial Black" panose="020B0A04020102020204" pitchFamily="34" charset="0"/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Reference Groups 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&amp; 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Social Networks</a:t>
            </a:r>
          </a:p>
          <a:p>
            <a:pPr algn="ctr"/>
            <a:endParaRPr lang="en-US" sz="2000" b="1" dirty="0">
              <a:solidFill>
                <a:schemeClr val="accent6">
                  <a:lumMod val="40000"/>
                  <a:lumOff val="6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Family</a:t>
            </a:r>
          </a:p>
          <a:p>
            <a:pPr algn="ctr"/>
            <a:endParaRPr lang="en-US" sz="2000" b="1" dirty="0">
              <a:solidFill>
                <a:schemeClr val="accent6">
                  <a:lumMod val="40000"/>
                  <a:lumOff val="6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Roles &amp; status</a:t>
            </a:r>
            <a:endParaRPr lang="en-GB" sz="2000" b="1" dirty="0">
              <a:solidFill>
                <a:schemeClr val="accent6">
                  <a:lumMod val="40000"/>
                  <a:lumOff val="6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036CD0-DCB9-4282-9B92-10D9397AA56D}"/>
              </a:ext>
            </a:extLst>
          </p:cNvPr>
          <p:cNvSpPr txBox="1"/>
          <p:nvPr/>
        </p:nvSpPr>
        <p:spPr>
          <a:xfrm>
            <a:off x="368109" y="282028"/>
            <a:ext cx="11429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000" dirty="0">
                <a:solidFill>
                  <a:srgbClr val="FFC000"/>
                </a:solidFill>
                <a:latin typeface="Arial Black" panose="020B0A04020102020204" pitchFamily="34" charset="0"/>
              </a:rPr>
              <a:t>BUYER’S CHARACTERISTICS INFLUENCING </a:t>
            </a:r>
          </a:p>
          <a:p>
            <a:pPr algn="ctr"/>
            <a:r>
              <a:rPr lang="en-GB" sz="3000" dirty="0">
                <a:solidFill>
                  <a:srgbClr val="FFC000"/>
                </a:solidFill>
                <a:latin typeface="Arial Black" panose="020B0A04020102020204" pitchFamily="34" charset="0"/>
              </a:rPr>
              <a:t>BUYER BEHAVIOUR</a:t>
            </a:r>
          </a:p>
        </p:txBody>
      </p:sp>
    </p:spTree>
    <p:extLst>
      <p:ext uri="{BB962C8B-B14F-4D97-AF65-F5344CB8AC3E}">
        <p14:creationId xmlns:p14="http://schemas.microsoft.com/office/powerpoint/2010/main" val="182622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41" y="354495"/>
            <a:ext cx="10590972" cy="61490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9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PERSONAL FACTORS</a:t>
            </a:r>
          </a:p>
          <a:p>
            <a:pPr marL="0" indent="0" algn="just">
              <a:buNone/>
            </a:pPr>
            <a:endParaRPr lang="en-US" sz="11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1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AGE AND LIFE-CYCLE STAGE</a:t>
            </a:r>
            <a:endParaRPr lang="en-US" sz="26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Needs, tastes and habits of a person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age for clothes, food, furniture, recreation and etc.</a:t>
            </a:r>
          </a:p>
          <a:p>
            <a:pPr marL="0" indent="0" algn="just">
              <a:buNone/>
            </a:pPr>
            <a:endParaRPr lang="en-US" sz="7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Age is a major factor that influences buying behavior --- The buying choices of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youth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differ from that of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middle-aged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people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Elderly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people have a totally different buying behavior. (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Teenagers will be more interested in buying colorful clothes and beauty products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312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14" y="497371"/>
            <a:ext cx="10590972" cy="59605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Marketers are always trying to define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 markets ---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terms of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life-cycle stage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Develop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appropriate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products and marketing mix for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stage.</a:t>
            </a:r>
          </a:p>
          <a:p>
            <a:pPr marL="0" indent="0" algn="just">
              <a:buNone/>
            </a:pPr>
            <a:endParaRPr lang="en-US" sz="3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</a:t>
            </a: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RBC Royal Bank of Canada has identified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five life-stage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segments. </a:t>
            </a: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Youth segment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includes customers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younger than 18.</a:t>
            </a:r>
            <a:endParaRPr lang="en-US" sz="2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Getting Started segment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consists of customers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aged 18 to 35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are going through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 experiences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such as their graduation, first credit card, first car, first loan, marriage, and first child.</a:t>
            </a:r>
          </a:p>
        </p:txBody>
      </p:sp>
    </p:spTree>
    <p:extLst>
      <p:ext uri="{BB962C8B-B14F-4D97-AF65-F5344CB8AC3E}">
        <p14:creationId xmlns:p14="http://schemas.microsoft.com/office/powerpoint/2010/main" val="211878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14" y="448710"/>
            <a:ext cx="10590972" cy="59605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40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Builders segment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customers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aged 35 to 50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are in their peak earning years --- As they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careers and family, they have a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habit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borrow more than they invest.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Accumulators segment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aged 50 to 60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worry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saving for retirement and investing wisely. 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Preservers segment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customers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 60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want to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maximize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retirement income to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desired lifestyle. </a:t>
            </a:r>
          </a:p>
          <a:p>
            <a:pPr marL="0" indent="0" algn="just">
              <a:buNone/>
            </a:pP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RBC offer different services to the different segments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Builders segment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face many expenses, it emphasizes loans and debt-load management services.</a:t>
            </a: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05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41" y="354495"/>
            <a:ext cx="10590972" cy="61490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OCCUPATION</a:t>
            </a:r>
            <a:endParaRPr lang="en-US" sz="26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Occupation of a consumer influences the buying behavior --- A person have a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habit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buy things that are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appropriate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his/her profession. (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doctor would buy clothes according to this profession while a professor will have different buying pattern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endParaRPr lang="en-US" sz="105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Marketers try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occupational groups that have an above-average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their products and services. </a:t>
            </a: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7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14" y="872679"/>
            <a:ext cx="10590972" cy="51126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3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6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company can even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specialize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making products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a given occupational group.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</a:t>
            </a: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Pakistani Companies in Sialkot, supply surgical instruments to surgeons all over the world.</a:t>
            </a: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5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94" y="260073"/>
            <a:ext cx="10715211" cy="63378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ECONOMIC SITUATION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person’s economic situation will affect his / her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 and product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choices --- Income has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influence the buying behavior of a person.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Higher income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gives higher purchasing power to consumers,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more opportunity for the consumer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spend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luxurious products --- Whereas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low-income or middle-income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consumers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spend most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their income on basic needs such as groceries and clothes.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Marketers are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interested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Watch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trends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spending, personal income, savings, and interest rates. </a:t>
            </a: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48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1103207</TotalTime>
  <Words>1094</Words>
  <Application>Microsoft Office PowerPoint</Application>
  <PresentationFormat>Widescreen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Bookman Old Style</vt:lpstr>
      <vt:lpstr>Calibri</vt:lpstr>
      <vt:lpstr>Rockwell</vt:lpstr>
      <vt:lpstr>Wingdings</vt:lpstr>
      <vt:lpstr>Damask</vt:lpstr>
      <vt:lpstr>Marketing   Lecture # 5   Muhammad asad  Instructor   department of computer science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</dc:creator>
  <cp:lastModifiedBy>NABRASS GULL</cp:lastModifiedBy>
  <cp:revision>1142</cp:revision>
  <dcterms:created xsi:type="dcterms:W3CDTF">2018-04-05T17:48:54Z</dcterms:created>
  <dcterms:modified xsi:type="dcterms:W3CDTF">2022-04-16T18:21:57Z</dcterms:modified>
</cp:coreProperties>
</file>