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9"/>
  </p:notesMasterIdLst>
  <p:sldIdLst>
    <p:sldId id="641" r:id="rId2"/>
    <p:sldId id="526" r:id="rId3"/>
    <p:sldId id="566" r:id="rId4"/>
    <p:sldId id="636" r:id="rId5"/>
    <p:sldId id="635" r:id="rId6"/>
    <p:sldId id="626" r:id="rId7"/>
    <p:sldId id="575" r:id="rId8"/>
    <p:sldId id="637" r:id="rId9"/>
    <p:sldId id="574" r:id="rId10"/>
    <p:sldId id="639" r:id="rId11"/>
    <p:sldId id="638" r:id="rId12"/>
    <p:sldId id="613" r:id="rId13"/>
    <p:sldId id="627" r:id="rId14"/>
    <p:sldId id="640" r:id="rId15"/>
    <p:sldId id="617" r:id="rId16"/>
    <p:sldId id="619" r:id="rId17"/>
    <p:sldId id="32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1" clrIdx="0">
    <p:extLst>
      <p:ext uri="{19B8F6BF-5375-455C-9EA6-DF929625EA0E}">
        <p15:presenceInfo xmlns:p15="http://schemas.microsoft.com/office/powerpoint/2012/main" userId="Asad" providerId="None"/>
      </p:ext>
    </p:extLst>
  </p:cmAuthor>
  <p:cmAuthor id="2" name="MUHAMMAD ASAD" initials="MA" lastIdx="2" clrIdx="1">
    <p:extLst>
      <p:ext uri="{19B8F6BF-5375-455C-9EA6-DF929625EA0E}">
        <p15:presenceInfo xmlns:p15="http://schemas.microsoft.com/office/powerpoint/2012/main" userId="MUHAMMAD 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079"/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002" autoAdjust="0"/>
  </p:normalViewPr>
  <p:slideViewPr>
    <p:cSldViewPr snapToGrid="0">
      <p:cViewPr varScale="1">
        <p:scale>
          <a:sx n="36" d="100"/>
          <a:sy n="36" d="100"/>
        </p:scale>
        <p:origin x="11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08T09:56:09.231" idx="2">
    <p:pos x="8706" y="1029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513F1-E650-4010-9EE1-2A04A72B863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6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513F1-E650-4010-9EE1-2A04A72B86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Professional Practices</a:t>
            </a:r>
            <a:b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4000" dirty="0">
                <a:solidFill>
                  <a:schemeClr val="tx1">
                    <a:lumMod val="85000"/>
                  </a:schemeClr>
                </a:solidFill>
                <a:effectLst/>
                <a:latin typeface="Arial Black" panose="020B0A04020102020204" pitchFamily="34" charset="0"/>
              </a:rPr>
              <a:t>(HU 2×1)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9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647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505860"/>
            <a:ext cx="10590972" cy="5846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SEGMENT SIZE AND GROWTH</a:t>
            </a:r>
          </a:p>
          <a:p>
            <a:pPr marL="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company must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collect and analyze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identified  segment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sales, growth rates, and the expected profitability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various segments.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will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segments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the right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 and growth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characteristics --- But “right size and growth” is a relative matter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National vs Multi-National busines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5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763035"/>
            <a:ext cx="10590972" cy="53319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largest, fastest-growing segments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not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always the most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attractive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ones for every company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Smaller companies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lack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skills and resources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needed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larger segments --- Or --- They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find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segments too competitive.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Such companies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target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segments --- That are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smaller and less attractive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In an absolute sense, but that are potentially more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them.</a:t>
            </a:r>
          </a:p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4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just">
              <a:buNone/>
            </a:pPr>
            <a:endParaRPr lang="en-US" sz="1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who your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buyers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are, also known as the market segment --- Like , </a:t>
            </a:r>
            <a:r>
              <a:rPr lang="en-US" sz="26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women with children under 18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college students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etc. Gather demographic, behavior, and psychographic information on your market segment.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Size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Research demographic statistics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find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population number of your segment --- Like, if the market segment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U.S. college students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market size is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 million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As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there are 20 million college students in the U.S.</a:t>
            </a:r>
          </a:p>
        </p:txBody>
      </p:sp>
    </p:spTree>
    <p:extLst>
      <p:ext uri="{BB962C8B-B14F-4D97-AF65-F5344CB8AC3E}">
        <p14:creationId xmlns:p14="http://schemas.microsoft.com/office/powerpoint/2010/main" val="341603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574398"/>
            <a:ext cx="10590972" cy="570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SEGMENT STRUCTURAL ATTRACTIVENESS</a:t>
            </a: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company also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examine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 structural factors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affect long-run segment attractiveness.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segment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attractive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it already contains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strong and aggressive competitors ---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existence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many potential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substitute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products --- May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prices and the profits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can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 segment. 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5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32" y="531536"/>
            <a:ext cx="10800936" cy="5794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relative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of buyers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 affects segment attractiveness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Buyers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bargaining power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Will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force prices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services (within current price), and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competitors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 another --- All at the expense of seller profitability.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segment may be less attractive if it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powerful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Who can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prices or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quality or quantity of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goods and services.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6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412991"/>
            <a:ext cx="10590972" cy="60320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COMPANY OBJECTIVES AND RESOURCES</a:t>
            </a:r>
          </a:p>
          <a:p>
            <a:pPr marL="0" indent="0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if a segment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 size and growth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structurally attractive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The company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must consider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own objectives and resources. </a:t>
            </a:r>
          </a:p>
          <a:p>
            <a:pPr marL="0" indent="0" algn="just">
              <a:buNone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Some attractive segments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dismissed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quickly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do not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mesh with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company’s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long-run objectives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Or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company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lack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skills and resources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needed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an attractive segment. 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8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AUTOMOBILE MARKET 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economy segment of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automobile market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large and growing.</a:t>
            </a:r>
          </a:p>
          <a:p>
            <a:pPr marL="0" indent="0" algn="just">
              <a:buNone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given its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objectives and resources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 would make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little sense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luxury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carmaker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Mercedes-Benz / BMW 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enter this segment. </a:t>
            </a:r>
          </a:p>
          <a:p>
            <a:pPr marL="0" indent="0" algn="just">
              <a:buNone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company should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enter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segments in which it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create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superior customer value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gain advantages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 its competitors.</a:t>
            </a:r>
          </a:p>
          <a:p>
            <a:pPr marL="0" indent="0" algn="just">
              <a:buNone/>
            </a:pPr>
            <a:endParaRPr lang="en-US" sz="26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0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14106"/>
            <a:ext cx="11105322" cy="6132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0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455759"/>
            <a:ext cx="10520334" cy="578788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algn="just"/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Discussion about the market targeting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16" y="830124"/>
            <a:ext cx="11050968" cy="5197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There are some businesses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believe that everyone will be their customer ---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not true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Targeting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available segment’s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attractiveness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and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 or more segments to serve.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only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those people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products and services ---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offering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16" y="657949"/>
            <a:ext cx="11050968" cy="55421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Many of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multiple target markets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a time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Mr. Sami </a:t>
            </a: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father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husband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some products and services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Mr. Sami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fulfil his needs, wants, and responsibilities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respective position.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noticed that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about Mr.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ami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his in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market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some marketers.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16" y="460098"/>
            <a:ext cx="11050968" cy="59378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WHAT IS MARKET TARGETING ?</a:t>
            </a:r>
          </a:p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market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age, gender, income, education, lifecycle, social status, social class and many more.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5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identifying segmentation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few segments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reach target customers. </a:t>
            </a:r>
          </a:p>
          <a:p>
            <a:pPr marL="0" indent="0" algn="just">
              <a:buNone/>
            </a:pPr>
            <a:endPara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“The process of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evaluating and selecting 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segments is known as market targeting”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16" y="1017311"/>
            <a:ext cx="11050968" cy="48233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6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MARKET TARGETING PROCESS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steps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market targeting process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step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segmentation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those segments that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business --- In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 step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appropriate market targeting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0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00" y="620160"/>
            <a:ext cx="11072399" cy="58235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4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6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STEP#1: EVALUATION MARKET SEGMENTS</a:t>
            </a:r>
          </a:p>
          <a:p>
            <a:pPr marL="0" indent="0" algn="just">
              <a:buNone/>
            </a:pPr>
            <a:endParaRPr lang="en-US" sz="6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market targeting process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those segments --- 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arketers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identified in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segmentation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But when we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talk about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evaluating market segments --- It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certain criteria.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These are not the only questions. The questions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vary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industry, business nature and the depth of research you conducted.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8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00" y="448710"/>
            <a:ext cx="11072399" cy="59605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4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6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Business owners and marketers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must answer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questions while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market segments…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What are the sizes of the segments I am looking for?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What are the demographics of identified segments?	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What is the competition level of each segment?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What is the growth potential in the segments?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What segments can help to achieve company goals?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How to best utilize company resources pursuing the 		segments?</a:t>
            </a:r>
          </a:p>
        </p:txBody>
      </p:sp>
    </p:spTree>
    <p:extLst>
      <p:ext uri="{BB962C8B-B14F-4D97-AF65-F5344CB8AC3E}">
        <p14:creationId xmlns:p14="http://schemas.microsoft.com/office/powerpoint/2010/main" val="36568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502EF2-E9F8-4D42-8D1D-5319DEB6418D}"/>
              </a:ext>
            </a:extLst>
          </p:cNvPr>
          <p:cNvSpPr/>
          <p:nvPr/>
        </p:nvSpPr>
        <p:spPr>
          <a:xfrm>
            <a:off x="6888906" y="1923261"/>
            <a:ext cx="3891605" cy="23602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bg1"/>
                </a:solidFill>
                <a:latin typeface="Arial Black" panose="020B0A04020102020204" pitchFamily="34" charset="0"/>
              </a:rPr>
              <a:t>SEGMENT STRUCTURAL ATTRACTIVENESS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40D4132-9D0A-450B-A390-430366103DDC}"/>
              </a:ext>
            </a:extLst>
          </p:cNvPr>
          <p:cNvSpPr/>
          <p:nvPr/>
        </p:nvSpPr>
        <p:spPr>
          <a:xfrm>
            <a:off x="3642163" y="4704679"/>
            <a:ext cx="4907671" cy="1839000"/>
          </a:xfrm>
          <a:prstGeom prst="borderCallout1">
            <a:avLst>
              <a:gd name="adj1" fmla="val 878"/>
              <a:gd name="adj2" fmla="val 3636"/>
              <a:gd name="adj3" fmla="val -334"/>
              <a:gd name="adj4" fmla="val 381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latin typeface="Arial Black" panose="020B0A04020102020204" pitchFamily="34" charset="0"/>
              </a:rPr>
              <a:t>COMPANY OBJECTIVES </a:t>
            </a:r>
          </a:p>
          <a:p>
            <a:pPr algn="ctr"/>
            <a:r>
              <a:rPr lang="en-US" sz="2800" u="sng" dirty="0">
                <a:latin typeface="Arial Black" panose="020B0A04020102020204" pitchFamily="34" charset="0"/>
              </a:rPr>
              <a:t>and</a:t>
            </a:r>
          </a:p>
          <a:p>
            <a:pPr algn="ctr"/>
            <a:r>
              <a:rPr lang="en-US" sz="2800" u="sng" dirty="0">
                <a:latin typeface="Arial Black" panose="020B0A04020102020204" pitchFamily="34" charset="0"/>
              </a:rPr>
              <a:t> RESOURCES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A49EEFA-183D-4CE4-B591-6FFC773850D9}"/>
              </a:ext>
            </a:extLst>
          </p:cNvPr>
          <p:cNvSpPr/>
          <p:nvPr/>
        </p:nvSpPr>
        <p:spPr>
          <a:xfrm>
            <a:off x="1411489" y="1923261"/>
            <a:ext cx="3457483" cy="2360217"/>
          </a:xfrm>
          <a:prstGeom prst="borderCallout1">
            <a:avLst>
              <a:gd name="adj1" fmla="val 12306"/>
              <a:gd name="adj2" fmla="val -802"/>
              <a:gd name="adj3" fmla="val 13224"/>
              <a:gd name="adj4" fmla="val -42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SEGMENT SIZE and </a:t>
            </a:r>
          </a:p>
          <a:p>
            <a:pPr algn="ctr"/>
            <a:r>
              <a:rPr lang="en-US" sz="28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36CD0-DCB9-4282-9B92-10D9397AA56D}"/>
              </a:ext>
            </a:extLst>
          </p:cNvPr>
          <p:cNvSpPr txBox="1"/>
          <p:nvPr/>
        </p:nvSpPr>
        <p:spPr>
          <a:xfrm>
            <a:off x="202446" y="378334"/>
            <a:ext cx="11787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FFC000"/>
                </a:solidFill>
                <a:latin typeface="Arial Black" panose="020B0A04020102020204" pitchFamily="34" charset="0"/>
              </a:rPr>
              <a:t>THREE FACTORS MUST BE CONSIDERED </a:t>
            </a:r>
          </a:p>
          <a:p>
            <a:pPr algn="ctr"/>
            <a:r>
              <a:rPr lang="en-US" sz="3000" dirty="0">
                <a:solidFill>
                  <a:srgbClr val="FFC000"/>
                </a:solidFill>
                <a:latin typeface="Arial Black" panose="020B0A04020102020204" pitchFamily="34" charset="0"/>
              </a:rPr>
              <a:t>TO EVALUATE A MARKET SEGMENT</a:t>
            </a:r>
          </a:p>
        </p:txBody>
      </p:sp>
    </p:spTree>
    <p:extLst>
      <p:ext uri="{BB962C8B-B14F-4D97-AF65-F5344CB8AC3E}">
        <p14:creationId xmlns:p14="http://schemas.microsoft.com/office/powerpoint/2010/main" val="18262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1103968</TotalTime>
  <Words>971</Words>
  <Application>Microsoft Office PowerPoint</Application>
  <PresentationFormat>Widescreen</PresentationFormat>
  <Paragraphs>131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Professional Practices (HU 2×1)   Lecture # 9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MUHAMMAD ASAD</cp:lastModifiedBy>
  <cp:revision>1254</cp:revision>
  <dcterms:created xsi:type="dcterms:W3CDTF">2018-04-05T17:48:54Z</dcterms:created>
  <dcterms:modified xsi:type="dcterms:W3CDTF">2022-04-11T00:05:05Z</dcterms:modified>
</cp:coreProperties>
</file>