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2"/>
  </p:notesMasterIdLst>
  <p:sldIdLst>
    <p:sldId id="570" r:id="rId2"/>
    <p:sldId id="526" r:id="rId3"/>
    <p:sldId id="348" r:id="rId4"/>
    <p:sldId id="528" r:id="rId5"/>
    <p:sldId id="349" r:id="rId6"/>
    <p:sldId id="533" r:id="rId7"/>
    <p:sldId id="534" r:id="rId8"/>
    <p:sldId id="571" r:id="rId9"/>
    <p:sldId id="572" r:id="rId10"/>
    <p:sldId id="535" r:id="rId11"/>
    <p:sldId id="573" r:id="rId12"/>
    <p:sldId id="537" r:id="rId13"/>
    <p:sldId id="538" r:id="rId14"/>
    <p:sldId id="574" r:id="rId15"/>
    <p:sldId id="540" r:id="rId16"/>
    <p:sldId id="530" r:id="rId17"/>
    <p:sldId id="531" r:id="rId18"/>
    <p:sldId id="532" r:id="rId19"/>
    <p:sldId id="542" r:id="rId20"/>
    <p:sldId id="32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d" initials="A" lastIdx="2" clrIdx="0">
    <p:extLst>
      <p:ext uri="{19B8F6BF-5375-455C-9EA6-DF929625EA0E}">
        <p15:presenceInfo xmlns:p15="http://schemas.microsoft.com/office/powerpoint/2012/main" userId="As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8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0070C-3A74-4D6A-A611-C1D10F811A9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513F1-E650-4010-9EE1-2A04A72B8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3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4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8627" y="0"/>
            <a:ext cx="2293373" cy="1793966"/>
          </a:xfrm>
        </p:spPr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0E2D8-4058-440F-A0E4-461AC8E86FF6}"/>
              </a:ext>
            </a:extLst>
          </p:cNvPr>
          <p:cNvSpPr/>
          <p:nvPr userDrawn="1"/>
        </p:nvSpPr>
        <p:spPr>
          <a:xfrm>
            <a:off x="10651919" y="-92075"/>
            <a:ext cx="1540081" cy="1356205"/>
          </a:xfrm>
          <a:prstGeom prst="rect">
            <a:avLst/>
          </a:prstGeom>
          <a:blipFill dpi="0" rotWithShape="1">
            <a:blip r:embed="rId2" cstate="print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37FF-DFB4-4221-B525-F1005A913BEE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6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c.com/2019/07/30/procter-gamble-writes-down-gillette-business-but-remains-confident-in-its-futur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asadali@uosahiwal.edu.p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encanta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CB4-B954-47A7-BB71-121A9E04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36324"/>
            <a:ext cx="10353762" cy="538535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Marketing</a:t>
            </a: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Lecture # 15</a:t>
            </a: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Muhammad asad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2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Instructor 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1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department of computer science 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434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82" y="365545"/>
            <a:ext cx="11108635" cy="6126909"/>
          </a:xfrm>
        </p:spPr>
        <p:txBody>
          <a:bodyPr>
            <a:normAutofit/>
          </a:bodyPr>
          <a:lstStyle/>
          <a:p>
            <a:pPr algn="just"/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5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5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MARKET DEVELOPMENT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involves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taking existing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 and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trying to sell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them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 new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markets --- A new market can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different geography (for example, international expansion), a new segment of customers, or a new channel to reach customers (such as adding an online store). </a:t>
            </a:r>
          </a:p>
          <a:p>
            <a:pPr marL="36900" indent="0" algn="just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several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examples --- include leading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footwear companies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Adidas, Nike and Reebok, which have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international markets for expansion. These companies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expand their brands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new global markets. </a:t>
            </a:r>
          </a:p>
          <a:p>
            <a:pPr marL="36900" indent="0" algn="just">
              <a:buNone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a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smaller enterprise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this strategy involves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a current market to another market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its product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does not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currently compete.</a:t>
            </a:r>
          </a:p>
          <a:p>
            <a:pPr marL="36900" indent="0" algn="just">
              <a:buNone/>
            </a:pPr>
            <a:endParaRPr lang="en-US" sz="10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23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82" y="232327"/>
            <a:ext cx="11108635" cy="6393346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10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OF MARKET DEVELOPMENT </a:t>
            </a:r>
          </a:p>
          <a:p>
            <a:pPr marL="36900" indent="0" algn="just">
              <a:buNone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Dollar Shave Club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launched its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razor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business in 2012,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Gillette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had a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commanding share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about </a:t>
            </a:r>
            <a:r>
              <a:rPr lang="en-US" sz="24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70% of the U.S.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according to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Entrepreneur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magazine.</a:t>
            </a:r>
          </a:p>
          <a:p>
            <a:pPr marL="36900" indent="0" algn="just">
              <a:buNone/>
            </a:pP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 year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Gillette’s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 share had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about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53% according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CNBC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report.</a:t>
            </a:r>
          </a:p>
          <a:p>
            <a:pPr marL="36900" indent="0" algn="just"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https://www.cnbc.com/2019/07/30/procter-gamble-writes-down-gillette-business-but-remains-confident-in-its-future.html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105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Meanwhile,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Dollar Shave Club’s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growth prompted ---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Unilever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buy it for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 billion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6900" indent="0" algn="just">
              <a:buNone/>
            </a:pPr>
            <a:endParaRPr lang="en-US" sz="7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did Dollar Shave Club challenge a much larger competitor?</a:t>
            </a: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27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69" y="220317"/>
            <a:ext cx="11039061" cy="6417365"/>
          </a:xfrm>
        </p:spPr>
        <p:txBody>
          <a:bodyPr>
            <a:normAutofit lnSpcReduction="10000"/>
          </a:bodyPr>
          <a:lstStyle/>
          <a:p>
            <a:pPr marL="36900" indent="0" algn="just">
              <a:buNone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60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Dollar Shave Club employed a market development growth strategy</a:t>
            </a: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Dollar Shave Club’s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that --- It challenged Gillette by 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lower-priced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+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Selling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 to the consumer, which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market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razors at the time.</a:t>
            </a:r>
          </a:p>
          <a:p>
            <a:pPr marL="36900" indent="0" algn="just">
              <a:buNone/>
            </a:pPr>
            <a:endParaRPr lang="en-US" sz="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A NEW MARKET</a:t>
            </a:r>
            <a:endParaRPr lang="en-US" sz="24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Gillette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its products to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retail outlets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Dollar Shave Club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the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employ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direct-to-consumer model that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to sell razors at low price.</a:t>
            </a:r>
          </a:p>
          <a:p>
            <a:pPr marL="36900" indent="0" algn="just">
              <a:buNone/>
            </a:pPr>
            <a:endParaRPr lang="en-US" sz="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 AN IMPROVED CUSTOMER EXPERIENCE</a:t>
            </a: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Dollar Shave Club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manufacturers in Asia to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razors ---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Eliminating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any markup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middle man. These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 savings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could be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to consumers --- Reason to its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low-cost offering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900" indent="0" algn="just">
              <a:buNone/>
            </a:pPr>
            <a:endParaRPr lang="en-US" sz="3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3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82" y="801963"/>
            <a:ext cx="11108635" cy="5254073"/>
          </a:xfrm>
        </p:spPr>
        <p:txBody>
          <a:bodyPr>
            <a:normAutofit/>
          </a:bodyPr>
          <a:lstStyle/>
          <a:p>
            <a:pPr algn="just"/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9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PRODUCT DEVELOPMENT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involves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creating new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 to serve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existing markets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This can be as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an ice cream shop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new flavor --- or --- as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introducing an entirely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product line, like if the ice cream shop began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sandwiches.</a:t>
            </a:r>
          </a:p>
          <a:p>
            <a:pPr marL="36900" indent="0" algn="just">
              <a:buNone/>
            </a:pPr>
            <a:endParaRPr lang="en-US" sz="3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1940s,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Disney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expanded its offerings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film business ---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going beyond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cartoons ---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featuring real actors.</a:t>
            </a:r>
          </a:p>
          <a:p>
            <a:pPr marL="36900" indent="0" algn="just">
              <a:buNone/>
            </a:pPr>
            <a:endParaRPr lang="en-US" sz="5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recently,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McDonald’s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has gradually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more of its menu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toward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healthy items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appeal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customers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concerned about nutrition.</a:t>
            </a:r>
          </a:p>
          <a:p>
            <a:pPr marL="36900" indent="0" algn="just">
              <a:buNone/>
            </a:pPr>
            <a:endParaRPr lang="en-US" sz="60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0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82" y="232327"/>
            <a:ext cx="11108635" cy="6393346"/>
          </a:xfrm>
        </p:spPr>
        <p:txBody>
          <a:bodyPr>
            <a:normAutofit/>
          </a:bodyPr>
          <a:lstStyle/>
          <a:p>
            <a:pPr algn="just"/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OF PRODUCT DEVELOPMENT </a:t>
            </a:r>
          </a:p>
          <a:p>
            <a:pPr marL="36900" indent="0" algn="just">
              <a:buNone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famous for its namesake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 engine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what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its growth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into the company ---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 called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Alphabet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its massive revenue. </a:t>
            </a:r>
          </a:p>
          <a:p>
            <a:pPr marL="36900" indent="0" algn="ctr">
              <a:buNone/>
            </a:pP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did Google do it?</a:t>
            </a:r>
          </a:p>
          <a:p>
            <a:pPr marL="36900" indent="0" algn="ctr">
              <a:buNone/>
            </a:pPr>
            <a:endParaRPr lang="en-US" sz="2400" b="1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used a product development growth strategy</a:t>
            </a:r>
          </a:p>
          <a:p>
            <a:pPr marL="36900" indent="0" algn="just">
              <a:buNone/>
            </a:pPr>
            <a:endParaRPr lang="en-US" sz="500" b="1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a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business-to-consumer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(B2C) company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search engine --- But --- It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source of revenue --- To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revenue, it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new product “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AdWords”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argeted to businesses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had to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advertise.</a:t>
            </a: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0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47" y="650373"/>
            <a:ext cx="10846905" cy="5557254"/>
          </a:xfrm>
        </p:spPr>
        <p:txBody>
          <a:bodyPr>
            <a:normAutofit/>
          </a:bodyPr>
          <a:lstStyle/>
          <a:p>
            <a:pPr algn="just"/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TAILOR THE PRODUCT FOR THE CUSTOMER</a:t>
            </a:r>
            <a:endParaRPr lang="en-US" sz="2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Going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B2C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business-to-business (B2B)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Required a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set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capabilities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its B2B audience.</a:t>
            </a:r>
          </a:p>
          <a:p>
            <a:pPr marL="36900" indent="0" algn="just">
              <a:buNone/>
            </a:pPr>
            <a:endParaRPr lang="en-US" sz="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PRODUCT SHOULD COMPLEMENT EXISTING PRODUCTS</a:t>
            </a:r>
            <a:endParaRPr lang="en-US" sz="2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made sure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new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AdWords product --- Fit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flawlessly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experience of its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B2C product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It had to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safeguard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speed of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search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 --- So it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text ads, which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quickly, and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looked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like the other search engine results. </a:t>
            </a: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guaranteed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consumer experience was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degraded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advertising,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consumers would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 using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search engine.</a:t>
            </a:r>
            <a:endParaRPr lang="en-US" sz="3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55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4" y="235226"/>
            <a:ext cx="11224592" cy="6202017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32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2: VERTICAL INTEGRATION</a:t>
            </a:r>
          </a:p>
          <a:p>
            <a:pPr marL="3798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company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choose to grow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---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backward integration, forward integration,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both. </a:t>
            </a:r>
          </a:p>
          <a:p>
            <a:pPr marL="379800" indent="-342900" algn="just">
              <a:buFont typeface="Wingdings" panose="05000000000000000000" pitchFamily="2" charset="2"/>
              <a:buChar char="v"/>
            </a:pPr>
            <a:endParaRPr lang="en-US" sz="5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8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Vertical Integration is an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milestone that companies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 to attain ---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profitability and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superior edge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competitors and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differentiate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themselves from their competitors --- and ---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the same time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delivering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better value for the customers. </a:t>
            </a:r>
          </a:p>
          <a:p>
            <a:pPr marL="36900" indent="0" algn="just">
              <a:buNone/>
            </a:pPr>
            <a:endParaRPr lang="en-US" sz="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BACKWARD</a:t>
            </a:r>
            <a:r>
              <a:rPr lang="en-US" sz="2600" b="1" u="sng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VERTICAL INTEGRATION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organization becomes its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own supplier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it can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its inputs ---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ften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involves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buying or merging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another company that supplies its products.</a:t>
            </a:r>
          </a:p>
        </p:txBody>
      </p:sp>
    </p:spTree>
    <p:extLst>
      <p:ext uri="{BB962C8B-B14F-4D97-AF65-F5344CB8AC3E}">
        <p14:creationId xmlns:p14="http://schemas.microsoft.com/office/powerpoint/2010/main" val="356973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6" y="452230"/>
            <a:ext cx="10893287" cy="5953539"/>
          </a:xfrm>
        </p:spPr>
        <p:txBody>
          <a:bodyPr>
            <a:normAutofit lnSpcReduction="10000"/>
          </a:bodyPr>
          <a:lstStyle/>
          <a:p>
            <a:pPr marL="36900" indent="0" algn="just">
              <a:buNone/>
            </a:pP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Such as, a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bakery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purchases a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wheat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processor or a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wheat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farm --- Another good example was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Apple Inc.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buying a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chip supplier Dialog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2018.</a:t>
            </a:r>
          </a:p>
          <a:p>
            <a:pPr marL="36900" indent="0" algn="just">
              <a:buNone/>
            </a:pPr>
            <a:endParaRPr lang="en-US" sz="9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 integration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businesses to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obtain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over suppliers and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supply chain efficiency --- Companies follow backward integration when it is expected to result in improved efficiency and cost savings </a:t>
            </a: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gain strategic advantages over competitors and lower costs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some markets, this may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monopolies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violate antimonopoly laws.</a:t>
            </a:r>
          </a:p>
          <a:p>
            <a:pPr marL="36900" indent="0" algn="just">
              <a:buNone/>
            </a:pPr>
            <a:endParaRPr lang="en-US" sz="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However, the strategy has many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most businesses,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companies should be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aware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potential problems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backward integration --- Backward integration can be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capital intensive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meaning it often requires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 sums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money to purchase part of the supply chain.</a:t>
            </a:r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78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6" y="571500"/>
            <a:ext cx="10893287" cy="5715000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9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OF BACKWARD INTEGRATION</a:t>
            </a:r>
          </a:p>
          <a:p>
            <a:pPr marL="36900" indent="0" algn="just">
              <a:buNone/>
            </a:pPr>
            <a:endParaRPr lang="en-US" sz="5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 began as an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book retailer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1995,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procuring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books from publishers. In 2009, it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opened its own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dedicated publishing division,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acquiring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rights to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older and new titles. It now has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several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imprints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900" indent="0" algn="just">
              <a:buNone/>
            </a:pP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Although it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still sells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books produced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others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its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own publishing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efforts have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profits by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attracting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consumers to its own products ---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control distribution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its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platform, and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leverage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other publishing houses ---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short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Amazon used backward integration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expand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business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become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a book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retailer and a book publisher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1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4" y="517248"/>
            <a:ext cx="10986052" cy="5823503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1000" b="1" u="sng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FORWARD VERTICAL INTEGRATION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forward vertical integration, the organization becomes its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distributor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is able to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 its outputs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Retain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more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ontrol over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 and pricing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their products by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retailers or customers.</a:t>
            </a: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Eliminating the middle man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As manufacturers may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cut out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wholesaler/ retailers to sell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customers.</a:t>
            </a:r>
          </a:p>
          <a:p>
            <a:pPr marL="36900" indent="0" algn="just">
              <a:buNone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Such as, </a:t>
            </a: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KHAADI and NISHATLINEN ---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outlets in various cities of Pakistan --- To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clothing brand to customers --- Having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 selling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contact with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98525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8B56F-67E7-4FDB-BCAC-99DDC54E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3" y="372715"/>
            <a:ext cx="10520334" cy="5400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9830C3-E8D0-48C9-B357-CF7E1E1C1690}"/>
              </a:ext>
            </a:extLst>
          </p:cNvPr>
          <p:cNvSpPr txBox="1">
            <a:spLocks/>
          </p:cNvSpPr>
          <p:nvPr/>
        </p:nvSpPr>
        <p:spPr>
          <a:xfrm>
            <a:off x="835833" y="321364"/>
            <a:ext cx="10520334" cy="62152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Font typeface="Arial" panose="020B0604020202020204" pitchFamily="34" charset="0"/>
              <a:buNone/>
            </a:pPr>
            <a:r>
              <a:rPr lang="en-US" sz="45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Key Learning Point :-</a:t>
            </a:r>
          </a:p>
          <a:p>
            <a:pPr marL="0" indent="0" algn="just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 about corporate level strategies</a:t>
            </a: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1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A09E-D415-4BE0-A35B-78651178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362766"/>
            <a:ext cx="11105322" cy="61324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 ANY QUESTION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 can contact me at: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  <a:hlinkClick r:id="rId2"/>
              </a:rPr>
              <a:t>asadali@uosahiwal.edu.pk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Your query will be answered within one working day.</a:t>
            </a:r>
            <a:endPara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F910E-174A-4E99-A14B-F5309D3C5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91" y="1135545"/>
            <a:ext cx="1543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5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17" y="485360"/>
            <a:ext cx="10455966" cy="5887279"/>
          </a:xfrm>
        </p:spPr>
        <p:txBody>
          <a:bodyPr>
            <a:normAutofit/>
          </a:bodyPr>
          <a:lstStyle/>
          <a:p>
            <a:pPr marL="36900" indent="0" algn="ctr">
              <a:lnSpc>
                <a:spcPct val="150000"/>
              </a:lnSpc>
              <a:buNone/>
            </a:pPr>
            <a:endParaRPr lang="en-US" sz="4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ctr">
              <a:lnSpc>
                <a:spcPct val="150000"/>
              </a:lnSpc>
              <a:buNone/>
            </a:pPr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CORPORATE STRATEGIES</a:t>
            </a:r>
            <a:endParaRPr lang="en-U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Organizations use three types of strategies…</a:t>
            </a: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FFC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CORPORATE					</a:t>
            </a: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C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	COMPETITIVE					</a:t>
            </a: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C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	FUNCTIONAL</a:t>
            </a:r>
          </a:p>
          <a:p>
            <a:pPr marL="36900" indent="0" algn="just">
              <a:buNone/>
            </a:pPr>
            <a:endParaRPr lang="en-US" sz="10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Top-level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managers typically are responsible for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strategies,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middle-level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managers responsible for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competitive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strategies, and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ower-level</a:t>
            </a: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managers for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strategies. </a:t>
            </a:r>
          </a:p>
          <a:p>
            <a:pPr algn="just"/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4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33" y="248478"/>
            <a:ext cx="10899906" cy="6361044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en-US" sz="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r>
              <a:rPr lang="en-US" sz="36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TYPES OF CORPORATE </a:t>
            </a:r>
          </a:p>
          <a:p>
            <a:pPr marL="36900" indent="0" algn="ctr">
              <a:buNone/>
            </a:pPr>
            <a:r>
              <a:rPr lang="en-US" sz="36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STRATEGIES</a:t>
            </a:r>
            <a:endParaRPr lang="en-US" sz="3600" dirty="0">
              <a:solidFill>
                <a:schemeClr val="tx1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2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					 				</a:t>
            </a:r>
          </a:p>
          <a:p>
            <a:pPr marL="36900" indent="0" algn="just">
              <a:buNone/>
            </a:pPr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AB6200-990C-4E4E-8F39-530220EF8445}"/>
              </a:ext>
            </a:extLst>
          </p:cNvPr>
          <p:cNvSpPr/>
          <p:nvPr/>
        </p:nvSpPr>
        <p:spPr>
          <a:xfrm>
            <a:off x="4671994" y="2477852"/>
            <a:ext cx="2875721" cy="11264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CORPORATE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STRATEGIES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B95018-A7E4-41BE-A752-2D10951D4110}"/>
              </a:ext>
            </a:extLst>
          </p:cNvPr>
          <p:cNvSpPr/>
          <p:nvPr/>
        </p:nvSpPr>
        <p:spPr>
          <a:xfrm>
            <a:off x="784139" y="4653976"/>
            <a:ext cx="2544417" cy="1126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GROWTH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66247-A9CC-4574-8B46-A6B639C5C527}"/>
              </a:ext>
            </a:extLst>
          </p:cNvPr>
          <p:cNvSpPr/>
          <p:nvPr/>
        </p:nvSpPr>
        <p:spPr>
          <a:xfrm>
            <a:off x="4992531" y="4653976"/>
            <a:ext cx="2234648" cy="112643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STABILITY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C78702-8C5A-460D-9001-2CC45097F3C1}"/>
              </a:ext>
            </a:extLst>
          </p:cNvPr>
          <p:cNvSpPr/>
          <p:nvPr/>
        </p:nvSpPr>
        <p:spPr>
          <a:xfrm>
            <a:off x="9150173" y="4672054"/>
            <a:ext cx="2199858" cy="11264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RENEWAL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C6F192-240F-47AC-99B9-88FF8FFED18A}"/>
              </a:ext>
            </a:extLst>
          </p:cNvPr>
          <p:cNvCxnSpPr>
            <a:cxnSpLocks/>
          </p:cNvCxnSpPr>
          <p:nvPr/>
        </p:nvCxnSpPr>
        <p:spPr>
          <a:xfrm flipH="1">
            <a:off x="2125921" y="3774507"/>
            <a:ext cx="2866611" cy="67586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31AFD-123D-4972-9FDD-2DC750EFCE83}"/>
              </a:ext>
            </a:extLst>
          </p:cNvPr>
          <p:cNvCxnSpPr>
            <a:cxnSpLocks/>
          </p:cNvCxnSpPr>
          <p:nvPr/>
        </p:nvCxnSpPr>
        <p:spPr>
          <a:xfrm>
            <a:off x="7150152" y="3774507"/>
            <a:ext cx="2857500" cy="768626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C9E3B2-8338-42BE-95F4-D9900BB834AF}"/>
              </a:ext>
            </a:extLst>
          </p:cNvPr>
          <p:cNvCxnSpPr>
            <a:cxnSpLocks/>
          </p:cNvCxnSpPr>
          <p:nvPr/>
        </p:nvCxnSpPr>
        <p:spPr>
          <a:xfrm flipH="1">
            <a:off x="6071341" y="3807898"/>
            <a:ext cx="1" cy="735235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55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31" y="405847"/>
            <a:ext cx="11135137" cy="6046305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1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r>
              <a:rPr lang="en-US" sz="3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GROWTH STRATEGIES</a:t>
            </a:r>
            <a:endParaRPr lang="en-US" sz="3600" dirty="0">
              <a:solidFill>
                <a:schemeClr val="tx1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growth strategy is when an organization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number of markets served or products offered ---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through its current business(es) or through new business(es) ---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its growth strategy, an organization may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revenues, number of employees, or market share --- Organizations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grow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using… </a:t>
            </a:r>
          </a:p>
          <a:p>
            <a:pPr marL="0" indent="0" algn="just">
              <a:buNone/>
            </a:pPr>
            <a:endParaRPr lang="en-US" sz="1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3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1: </a:t>
            </a:r>
            <a:r>
              <a:rPr lang="en-US" sz="25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CONCENTRATION 		          </a:t>
            </a:r>
            <a:r>
              <a:rPr lang="en-US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sz="25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VERTICAL INTEGRATION </a:t>
            </a:r>
          </a:p>
          <a:p>
            <a:pPr marL="36900" indent="0" algn="just">
              <a:buNone/>
            </a:pPr>
            <a:r>
              <a:rPr lang="en-US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3:  </a:t>
            </a:r>
            <a:r>
              <a:rPr lang="en-US" sz="25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HORIZONTAL INTEGRATION 	          </a:t>
            </a:r>
            <a:r>
              <a:rPr lang="en-US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4:  </a:t>
            </a:r>
            <a:r>
              <a:rPr lang="en-US" sz="25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DIVERSIFICATION</a:t>
            </a:r>
          </a:p>
        </p:txBody>
      </p:sp>
    </p:spTree>
    <p:extLst>
      <p:ext uri="{BB962C8B-B14F-4D97-AF65-F5344CB8AC3E}">
        <p14:creationId xmlns:p14="http://schemas.microsoft.com/office/powerpoint/2010/main" val="53568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220317"/>
            <a:ext cx="11078818" cy="6417365"/>
          </a:xfrm>
        </p:spPr>
        <p:txBody>
          <a:bodyPr>
            <a:normAutofit lnSpcReduction="10000"/>
          </a:bodyPr>
          <a:lstStyle/>
          <a:p>
            <a:pPr algn="just"/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32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1: CONCENTRATION</a:t>
            </a:r>
            <a:endParaRPr lang="en-US" sz="3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8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Focuses on the organization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line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business --- and ---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products offered or markets served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primary business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A concentration strategy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involves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trying to compete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successfully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single industry</a:t>
            </a: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800" indent="-342900" algn="just">
              <a:buFont typeface="Wingdings" panose="05000000000000000000" pitchFamily="2" charset="2"/>
              <a:buChar char="v"/>
            </a:pPr>
            <a:endParaRPr lang="en-US" sz="7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8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penetration, market development, and product development are three methods to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grow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within an industry --- A business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use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one, two, or all three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part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their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efforts,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shine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 an industry.</a:t>
            </a:r>
          </a:p>
          <a:p>
            <a:pPr marL="379800" indent="-342900" algn="just">
              <a:buFont typeface="Wingdings" panose="05000000000000000000" pitchFamily="2" charset="2"/>
              <a:buChar char="v"/>
            </a:pPr>
            <a:endParaRPr lang="en-US" sz="5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MARKET PENETRATION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involves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trying to gain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 share of a company’s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existing markets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existing products ---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methods include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lowering prices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will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rely on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advertising to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attract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new customers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existing markets.</a:t>
            </a:r>
          </a:p>
        </p:txBody>
      </p:sp>
    </p:spTree>
    <p:extLst>
      <p:ext uri="{BB962C8B-B14F-4D97-AF65-F5344CB8AC3E}">
        <p14:creationId xmlns:p14="http://schemas.microsoft.com/office/powerpoint/2010/main" val="341879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69" y="312254"/>
            <a:ext cx="10429461" cy="6233492"/>
          </a:xfrm>
        </p:spPr>
        <p:txBody>
          <a:bodyPr>
            <a:normAutofit/>
          </a:bodyPr>
          <a:lstStyle/>
          <a:p>
            <a:pPr algn="just"/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800" b="1" u="sng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OF MARKET PENETRATION </a:t>
            </a:r>
          </a:p>
          <a:p>
            <a:pPr marL="36900" indent="0" algn="just">
              <a:buNone/>
            </a:pPr>
            <a:endParaRPr lang="en-US" sz="600" b="1" u="sng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Nike ---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famous athletes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print and television ads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take market share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athletic shoes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 ---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Adidas and other rivals.</a:t>
            </a:r>
          </a:p>
          <a:p>
            <a:pPr marL="36900" indent="0" algn="just">
              <a:buNone/>
            </a:pP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McDonald’s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has followed market penetration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recent years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Latino themes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within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of its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advertising. The McDonald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maintains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Spanish-language website at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http://www.meencanta.com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website’s name is the Spanish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McDonald’s slogan “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</a:t>
            </a:r>
            <a:r>
              <a:rPr lang="en-US" sz="2400" b="1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lovin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it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.” McDonald’s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hopes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more Latino customers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initiatives such as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255963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69" y="312254"/>
            <a:ext cx="10429461" cy="6233492"/>
          </a:xfrm>
        </p:spPr>
        <p:txBody>
          <a:bodyPr>
            <a:normAutofit/>
          </a:bodyPr>
          <a:lstStyle/>
          <a:p>
            <a:pPr algn="just"/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800" b="1" u="sng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OF MARKET PENETRATION </a:t>
            </a:r>
          </a:p>
          <a:p>
            <a:pPr marL="36900" indent="0" algn="just">
              <a:buNone/>
            </a:pPr>
            <a:endParaRPr lang="en-US" sz="600" b="1" u="sng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universal today, but when it launched in 2004, it was one of several social media networks. </a:t>
            </a:r>
            <a:r>
              <a:rPr lang="en-US" sz="2400" b="1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MySpace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was the dominant social media site at the time. So how did Facebook take over?</a:t>
            </a:r>
          </a:p>
          <a:p>
            <a:pPr marL="36900" indent="0" algn="just">
              <a:buNone/>
            </a:pPr>
            <a:endParaRPr lang="en-US" sz="1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company used a market penetration growth strategy</a:t>
            </a: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started by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a narrow target customer base,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expanded gradually. Here’s how Facebook did it.</a:t>
            </a:r>
          </a:p>
          <a:p>
            <a:pPr marL="36900" indent="0" algn="just">
              <a:buNone/>
            </a:pP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Small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Facebook began in the Harvard dormitory room of Mark Zuckerberg. So, the initial customer base was Harvard students.</a:t>
            </a:r>
          </a:p>
        </p:txBody>
      </p:sp>
    </p:spTree>
    <p:extLst>
      <p:ext uri="{BB962C8B-B14F-4D97-AF65-F5344CB8AC3E}">
        <p14:creationId xmlns:p14="http://schemas.microsoft.com/office/powerpoint/2010/main" val="395788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69" y="530199"/>
            <a:ext cx="10429461" cy="5797601"/>
          </a:xfrm>
        </p:spPr>
        <p:txBody>
          <a:bodyPr>
            <a:normAutofit/>
          </a:bodyPr>
          <a:lstStyle/>
          <a:p>
            <a:pPr algn="just"/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800" b="1" u="sng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600" b="1" u="sng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 Gradually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Once Facebook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gained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grip at Harvard, it gradually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other colleges. This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company to grow using the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success model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employed at Harvard.</a:t>
            </a: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 Growth When You’re Ready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After Facebook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colleges, it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up to non-students. Its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slow expansion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allowed Facebook ---       To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adjusting the product --- To the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each new customer segment. As a result, it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avoided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growth challenges --- that led to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MySpace’s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decline.</a:t>
            </a:r>
          </a:p>
        </p:txBody>
      </p:sp>
    </p:spTree>
    <p:extLst>
      <p:ext uri="{BB962C8B-B14F-4D97-AF65-F5344CB8AC3E}">
        <p14:creationId xmlns:p14="http://schemas.microsoft.com/office/powerpoint/2010/main" val="1265382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1104428</TotalTime>
  <Words>1651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Bookman Old Style</vt:lpstr>
      <vt:lpstr>Calibri</vt:lpstr>
      <vt:lpstr>Rockwell</vt:lpstr>
      <vt:lpstr>Wingdings</vt:lpstr>
      <vt:lpstr>Damask</vt:lpstr>
      <vt:lpstr>Marketing   Lecture # 15   Muhammad asad  Instructor   department of computer science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</dc:creator>
  <cp:lastModifiedBy>MUHAMMAD ASAD</cp:lastModifiedBy>
  <cp:revision>1427</cp:revision>
  <dcterms:created xsi:type="dcterms:W3CDTF">2018-04-05T17:48:54Z</dcterms:created>
  <dcterms:modified xsi:type="dcterms:W3CDTF">2022-05-14T07:58:35Z</dcterms:modified>
</cp:coreProperties>
</file>