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6"/>
  </p:notesMasterIdLst>
  <p:sldIdLst>
    <p:sldId id="570" r:id="rId2"/>
    <p:sldId id="526" r:id="rId3"/>
    <p:sldId id="543" r:id="rId4"/>
    <p:sldId id="545" r:id="rId5"/>
    <p:sldId id="546" r:id="rId6"/>
    <p:sldId id="547" r:id="rId7"/>
    <p:sldId id="549" r:id="rId8"/>
    <p:sldId id="551" r:id="rId9"/>
    <p:sldId id="550" r:id="rId10"/>
    <p:sldId id="552" r:id="rId11"/>
    <p:sldId id="553" r:id="rId12"/>
    <p:sldId id="554" r:id="rId13"/>
    <p:sldId id="555" r:id="rId14"/>
    <p:sldId id="32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" initials="A" lastIdx="2" clrIdx="0">
    <p:extLst>
      <p:ext uri="{19B8F6BF-5375-455C-9EA6-DF929625EA0E}">
        <p15:presenceInfo xmlns:p15="http://schemas.microsoft.com/office/powerpoint/2012/main" userId="As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070C-3A74-4D6A-A611-C1D10F811A9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13F1-E650-4010-9EE1-2A04A72B8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8627" y="0"/>
            <a:ext cx="2293373" cy="1793966"/>
          </a:xfrm>
        </p:spPr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0E2D8-4058-440F-A0E4-461AC8E86FF6}"/>
              </a:ext>
            </a:extLst>
          </p:cNvPr>
          <p:cNvSpPr/>
          <p:nvPr userDrawn="1"/>
        </p:nvSpPr>
        <p:spPr>
          <a:xfrm>
            <a:off x="10651919" y="-92075"/>
            <a:ext cx="1540081" cy="1356205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7FF-DFB4-4221-B525-F1005A913B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asadali@uosahiwal.edu.p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erdps.psx.com.pk/webpages/mergedcmp.php" TargetMode="External"/><Relationship Id="rId2" Type="http://schemas.openxmlformats.org/officeDocument/2006/relationships/hyperlink" Target="https://en.wikipedia.org/wiki/Category:Mergers_and_acquisitions_of_Pakistani_compan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CB4-B954-47A7-BB71-121A9E0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6324"/>
            <a:ext cx="10353762" cy="538535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Marketing</a:t>
            </a: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Lecture # 16</a:t>
            </a: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Muhammad asad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2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Instructor 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1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department of computer science 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434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1" y="604630"/>
            <a:ext cx="11012557" cy="5648739"/>
          </a:xfrm>
        </p:spPr>
        <p:txBody>
          <a:bodyPr>
            <a:normAutofit/>
          </a:bodyPr>
          <a:lstStyle/>
          <a:p>
            <a:pPr algn="just"/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32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4: DIVERSIFICATION</a:t>
            </a:r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79800" indent="-342900"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business growth strategy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a company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 products in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markets --- Companies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diversify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achieve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profitability. </a:t>
            </a:r>
          </a:p>
          <a:p>
            <a:pPr marL="379800" indent="-34290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8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Diversification 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businesses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them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into markets and industries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haven’t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currently explored. This 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adding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products, services, or features that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appeal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the customers in these new markets.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5" y="248478"/>
            <a:ext cx="11092070" cy="6361044"/>
          </a:xfrm>
        </p:spPr>
        <p:txBody>
          <a:bodyPr>
            <a:normAutofit/>
          </a:bodyPr>
          <a:lstStyle/>
          <a:p>
            <a:pPr algn="just"/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800" indent="-342900"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addition,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higher profitability, companies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diversify for a variety of other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reasons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Such as, diversification can also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company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risk of an industry downturn, it can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brand image, and it can also be used as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defense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protect a company from strong competition.</a:t>
            </a:r>
          </a:p>
          <a:p>
            <a:pPr marL="379800" indent="-342900"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Diversification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either</a:t>
            </a:r>
            <a:r>
              <a:rPr lang="en-US" sz="2400" b="1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related or unrelated</a:t>
            </a:r>
          </a:p>
          <a:p>
            <a:pPr marL="36900" indent="0" algn="just">
              <a:buNone/>
            </a:pPr>
            <a:endParaRPr lang="en-US" sz="100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RELATED DIVERSIFICATION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happens when a company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other companies in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industries --- Related diversification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occurs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when a firm moves into a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industry that has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similarities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the firm’s existing industry.</a:t>
            </a:r>
          </a:p>
        </p:txBody>
      </p:sp>
    </p:spTree>
    <p:extLst>
      <p:ext uri="{BB962C8B-B14F-4D97-AF65-F5344CB8AC3E}">
        <p14:creationId xmlns:p14="http://schemas.microsoft.com/office/powerpoint/2010/main" val="107512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6" y="571500"/>
            <a:ext cx="10893287" cy="5715000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9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OF RELATED DIVERSIFICATION </a:t>
            </a:r>
          </a:p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Honda Motor Company provides a good example take advantage of 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 competency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related diversification. Although Honda 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known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its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cars and trucks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company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started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motorcycle business. </a:t>
            </a:r>
          </a:p>
          <a:p>
            <a:pPr marL="36900" indent="0" algn="just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this business, Honda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unique ability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small and reliable engines. When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executives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diversify into the automobile industry, Honda was successful in part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take advantage of this ability within its new business. Honda also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its engine-building skills in the all-terrain vehicle, lawn mower, and boat motor industries.</a:t>
            </a: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5" y="248478"/>
            <a:ext cx="11092070" cy="6361044"/>
          </a:xfrm>
        </p:spPr>
        <p:txBody>
          <a:bodyPr>
            <a:normAutofit/>
          </a:bodyPr>
          <a:lstStyle/>
          <a:p>
            <a:pPr algn="just"/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UNRELATED DIVERSIFICATION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happens when a company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companies in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unrelated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industries ---  When the business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or unrelated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lines and penetrates new markets --- Such as, if the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producer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business of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clothing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manufacturing. </a:t>
            </a:r>
          </a:p>
          <a:p>
            <a:pPr marL="36900" indent="0" algn="just">
              <a:buNone/>
            </a:pPr>
            <a:endParaRPr lang="en-US" sz="1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OF RELATED DIVERSIFICATION </a:t>
            </a: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Electric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Operates as an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infrastructure and financial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company worldwide ---  Enter into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 segments</a:t>
            </a: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POWER AND WATER			OIL AND GAS</a:t>
            </a: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ENERGY MANAGEMENT			AVIATION</a:t>
            </a: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HEALTHCARE				TRANSPORTATION</a:t>
            </a: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APPLIANCES AND LIGHTING		GE CAPITAL</a:t>
            </a: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3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09E-D415-4BE0-A35B-78651178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362766"/>
            <a:ext cx="11105322" cy="61324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 ANY QUESTION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 can contact me at: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asadali@uosahiwal.edu.pk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Your query will be answered within one working day.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910E-174A-4E99-A14B-F5309D3C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91" y="1135545"/>
            <a:ext cx="1543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8B56F-67E7-4FDB-BCAC-99DDC54E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" y="372715"/>
            <a:ext cx="10520334" cy="5400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9830C3-E8D0-48C9-B357-CF7E1E1C1690}"/>
              </a:ext>
            </a:extLst>
          </p:cNvPr>
          <p:cNvSpPr txBox="1">
            <a:spLocks/>
          </p:cNvSpPr>
          <p:nvPr/>
        </p:nvSpPr>
        <p:spPr>
          <a:xfrm>
            <a:off x="835833" y="321364"/>
            <a:ext cx="10520334" cy="62152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Font typeface="Arial" panose="020B0604020202020204" pitchFamily="34" charset="0"/>
              <a:buNone/>
            </a:pPr>
            <a:r>
              <a:rPr lang="en-US" sz="45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Key Learning Point :-</a:t>
            </a: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 about corporate level strategies</a:t>
            </a: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8" y="327991"/>
            <a:ext cx="10714383" cy="6202017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32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3: HORIZONTAL INTEGRATION</a:t>
            </a:r>
          </a:p>
          <a:p>
            <a:pPr marL="3798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company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choose to grow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--- acquires, mergers, or takes over another company in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industry --- Rather than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their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efforts,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companies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size in an industry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acquiring or merging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one of their competitors ---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strengthen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its position in the industry.</a:t>
            </a:r>
          </a:p>
          <a:p>
            <a:pPr marL="379800" indent="-342900" algn="just">
              <a:buFont typeface="Wingdings" panose="05000000000000000000" pitchFamily="2" charset="2"/>
              <a:buChar char="v"/>
            </a:pPr>
            <a:endParaRPr lang="en-US" sz="5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8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horizontal integration is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company in size,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 differentiation,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economies of scale,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competition or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 markets --- When many companies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strategy in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industry, it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industry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consolidation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oligopoly or even monopoly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6900" indent="0" algn="just">
              <a:buNone/>
            </a:pPr>
            <a:endParaRPr lang="en-US" sz="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0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4" y="517248"/>
            <a:ext cx="10986052" cy="5823503"/>
          </a:xfrm>
        </p:spPr>
        <p:txBody>
          <a:bodyPr>
            <a:normAutofit lnSpcReduction="10000"/>
          </a:bodyPr>
          <a:lstStyle/>
          <a:p>
            <a:pPr marL="36900" indent="0" algn="just">
              <a:buNone/>
            </a:pPr>
            <a:endParaRPr lang="en-US" sz="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300" b="1" u="sng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ACQUISITION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one company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purchases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another company ---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Generally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acquired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company is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the company that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purchases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--- An acquisition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occurs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when one company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or all of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another company's shares --- The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financially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company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acquires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than 50%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shares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over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another company ---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effectively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gains control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that company.</a:t>
            </a:r>
          </a:p>
          <a:p>
            <a:pPr marL="36900" indent="0" algn="just">
              <a:buNone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acquisition doesn’t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 happen on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friendly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terms, may be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involuntary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A company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acquire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another company for various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reasons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gaining new markets or gaining new customers or reducing competition etc.</a:t>
            </a:r>
          </a:p>
          <a:p>
            <a:pPr marL="3690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acquired company comes under the name of the acquiring company --- Acquiring company is always larger than the acquired company.</a:t>
            </a:r>
          </a:p>
        </p:txBody>
      </p:sp>
    </p:spTree>
    <p:extLst>
      <p:ext uri="{BB962C8B-B14F-4D97-AF65-F5344CB8AC3E}">
        <p14:creationId xmlns:p14="http://schemas.microsoft.com/office/powerpoint/2010/main" val="4492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6" y="571500"/>
            <a:ext cx="10893287" cy="5715000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9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OF ACQUISITION</a:t>
            </a:r>
          </a:p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acquired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LinkedIn for $26 billion deal and fought with its competitor Salesforce.com to do so ---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this deal 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mainly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433 million LinkedIn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subscribers and professional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clouds.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 idea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 mainly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productivity.</a:t>
            </a:r>
          </a:p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acquired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whole foods for a total of $13.7 billion deal --- This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massive move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many physical stores. This will make Amazon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its long goal of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more groceries.</a:t>
            </a:r>
          </a:p>
          <a:p>
            <a:pPr marL="36900" indent="0" algn="just">
              <a:buNone/>
            </a:pP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0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4" y="517248"/>
            <a:ext cx="10986052" cy="5823503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100" b="1" u="sng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MERGER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agreement in which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companies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together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 one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company --- Mergers typically involve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similarly sized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companies --- A merger is the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voluntary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combination of two companies on broadly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equal terms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 one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legal entity ---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overall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company, merger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company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information, technology, resources etc. --- Helps in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weakness and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competitive edge in the market. </a:t>
            </a:r>
          </a:p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Merger always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happens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friendly terms as the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already been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directors, employees etc. and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 planning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done on the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company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or more companies that consider each other on equal terms --- usually merge A new name is given.</a:t>
            </a:r>
          </a:p>
        </p:txBody>
      </p:sp>
    </p:spTree>
    <p:extLst>
      <p:ext uri="{BB962C8B-B14F-4D97-AF65-F5344CB8AC3E}">
        <p14:creationId xmlns:p14="http://schemas.microsoft.com/office/powerpoint/2010/main" val="261456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4" y="517248"/>
            <a:ext cx="10986052" cy="6002822"/>
          </a:xfrm>
        </p:spPr>
        <p:txBody>
          <a:bodyPr>
            <a:normAutofit fontScale="92500" lnSpcReduction="10000"/>
          </a:bodyPr>
          <a:lstStyle/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TYPES OF MERGERS</a:t>
            </a: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HORIZONTAL MERGER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merger between companies that are in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 competition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each other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terms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product lines and markets.</a:t>
            </a:r>
          </a:p>
          <a:p>
            <a:pPr marL="3690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VERTICAL MERGER ---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merger between companies that are along the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supply chain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(Like, a retail company in the auto parts industry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merges with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company that supplies raw materials for auto parts).</a:t>
            </a:r>
          </a:p>
          <a:p>
            <a:pPr marL="3690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MARKET-EXTENSION MERGER ---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merger between companies in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 markets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 similar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 or services.</a:t>
            </a:r>
          </a:p>
          <a:p>
            <a:pPr marL="3690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PRODUCT-EXTENSION MERGER ---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merger between companies in the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markets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 different but related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 or services.</a:t>
            </a:r>
          </a:p>
          <a:p>
            <a:pPr marL="3690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CONGLOMERATE MERGER ---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merger between companies in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unrelated business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activities (Like, a  clothing company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software company).</a:t>
            </a:r>
          </a:p>
        </p:txBody>
      </p:sp>
    </p:spTree>
    <p:extLst>
      <p:ext uri="{BB962C8B-B14F-4D97-AF65-F5344CB8AC3E}">
        <p14:creationId xmlns:p14="http://schemas.microsoft.com/office/powerpoint/2010/main" val="382764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6" y="571500"/>
            <a:ext cx="10893287" cy="5715000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9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OF MERGER</a:t>
            </a:r>
          </a:p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January 2017,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Mobilink's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CEO, Aamir Ibrahim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announced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2400" b="1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Warid's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journey would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an end --- and that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companies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would be launched under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brand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name, called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Jazz.</a:t>
            </a:r>
          </a:p>
          <a:p>
            <a:pPr marL="36900" indent="0" algn="just">
              <a:buNone/>
            </a:pPr>
            <a:endParaRPr lang="en-US" sz="1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scrutiny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PTA finally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approved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merger in July 2016 --- The companies have </a:t>
            </a: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single brand --- This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also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network resources --- </a:t>
            </a:r>
            <a:r>
              <a:rPr lang="en-US" sz="2400" b="1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Warid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now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Mobilink's 3G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 --- and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Mobilink customers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Warid's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4G (LTE) network --- this network roaming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both the operators was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November 2016. </a:t>
            </a: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9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6" y="487845"/>
            <a:ext cx="10893287" cy="5882309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Warid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also have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SIM cards at all new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Jazz Service Centers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where the SIM card will be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all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Warid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free of cost.</a:t>
            </a:r>
          </a:p>
          <a:p>
            <a:pPr marL="3690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Warid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now using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Jazz network for telecom services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fact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company 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still running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older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Warid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packages that are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still working ---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Mobilink Jazz network.</a:t>
            </a:r>
          </a:p>
          <a:p>
            <a:pPr marL="36900" indent="0" algn="just">
              <a:buNone/>
            </a:pPr>
            <a:endParaRPr lang="en-US" sz="5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MERGERS AND ACQUISITIONS OF PAKISTANI COMPANIES</a:t>
            </a:r>
          </a:p>
          <a:p>
            <a:pPr marL="36900" indent="0" algn="just">
              <a:buNone/>
            </a:pPr>
            <a:r>
              <a:rPr lang="en-US" b="1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https://en.wikipedia.org/wiki/Category:Mergers_and_acquisitions_of_Pakistani_companies</a:t>
            </a:r>
            <a:endParaRPr lang="en-US" b="1" dirty="0">
              <a:solidFill>
                <a:srgbClr val="FFC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700" b="1" dirty="0">
              <a:solidFill>
                <a:srgbClr val="FFC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b="1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  <a:hlinkClick r:id="rId3"/>
              </a:rPr>
              <a:t>https://formerdps.psx.com.pk/webpages/mergedcmp.php#</a:t>
            </a:r>
            <a:endParaRPr lang="en-US" b="1" dirty="0">
              <a:solidFill>
                <a:srgbClr val="FFC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endParaRPr lang="en-US" sz="24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03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1104315</TotalTime>
  <Words>1213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Marketing   Lecture # 16   Muhammad asad  Instructor   department of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MUHAMMAD ASAD</cp:lastModifiedBy>
  <cp:revision>1409</cp:revision>
  <dcterms:created xsi:type="dcterms:W3CDTF">2018-04-05T17:48:54Z</dcterms:created>
  <dcterms:modified xsi:type="dcterms:W3CDTF">2022-05-18T02:49:48Z</dcterms:modified>
</cp:coreProperties>
</file>