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2"/>
  </p:notesMasterIdLst>
  <p:sldIdLst>
    <p:sldId id="573" r:id="rId2"/>
    <p:sldId id="526" r:id="rId3"/>
    <p:sldId id="352" r:id="rId4"/>
    <p:sldId id="355" r:id="rId5"/>
    <p:sldId id="567" r:id="rId6"/>
    <p:sldId id="356" r:id="rId7"/>
    <p:sldId id="357" r:id="rId8"/>
    <p:sldId id="568" r:id="rId9"/>
    <p:sldId id="358" r:id="rId10"/>
    <p:sldId id="32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d" initials="A" lastIdx="2" clrIdx="0">
    <p:extLst>
      <p:ext uri="{19B8F6BF-5375-455C-9EA6-DF929625EA0E}">
        <p15:presenceInfo xmlns:p15="http://schemas.microsoft.com/office/powerpoint/2012/main" userId="As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8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0070C-3A74-4D6A-A611-C1D10F811A9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513F1-E650-4010-9EE1-2A04A72B86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3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4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8627" y="0"/>
            <a:ext cx="2293373" cy="1793966"/>
          </a:xfrm>
        </p:spPr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E2D8-4058-440F-A0E4-461AC8E86FF6}"/>
              </a:ext>
            </a:extLst>
          </p:cNvPr>
          <p:cNvSpPr/>
          <p:nvPr userDrawn="1"/>
        </p:nvSpPr>
        <p:spPr>
          <a:xfrm>
            <a:off x="10651919" y="-92075"/>
            <a:ext cx="1540081" cy="1356205"/>
          </a:xfrm>
          <a:prstGeom prst="rect">
            <a:avLst/>
          </a:prstGeom>
          <a:blipFill dpi="0" rotWithShape="1">
            <a:blip r:embed="rId2" cstate="print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7FF-DFB4-4221-B525-F1005A913BEE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160B-9807-445B-9A28-74C5A158A6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6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asadali@uosahiwal.edu.p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CB4-B954-47A7-BB71-121A9E04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6324"/>
            <a:ext cx="10353762" cy="53853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Marketing</a:t>
            </a: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br>
              <a:rPr lang="en-US" dirty="0"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Lecture # 18</a:t>
            </a: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br>
              <a:rPr lang="en-US" sz="320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Muhammad asad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2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Instructor </a:t>
            </a:r>
            <a:br>
              <a:rPr lang="en-US" sz="2200" dirty="0">
                <a:effectLst/>
                <a:latin typeface="Arial Black" panose="020B0A04020102020204" pitchFamily="34" charset="0"/>
              </a:rPr>
            </a:br>
            <a:br>
              <a:rPr lang="en-US" sz="1200" dirty="0">
                <a:effectLst/>
                <a:latin typeface="Arial Black" panose="020B0A04020102020204" pitchFamily="34" charset="0"/>
              </a:rPr>
            </a:br>
            <a:r>
              <a:rPr lang="en-US" sz="2200" dirty="0">
                <a:effectLst/>
                <a:latin typeface="Arial Black" panose="020B0A04020102020204" pitchFamily="34" charset="0"/>
              </a:rPr>
              <a:t>department of computer science 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434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09E-D415-4BE0-A35B-78651178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362766"/>
            <a:ext cx="11105322" cy="61324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 ANY QUESTION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 can contact me at: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  <a:hlinkClick r:id="rId2"/>
              </a:rPr>
              <a:t>asadali@uosahiwal.edu.pk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Your query will be answered within one working day.</a:t>
            </a:r>
            <a:endParaRPr lang="en-US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F910E-174A-4E99-A14B-F5309D3C5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91" y="1135545"/>
            <a:ext cx="1543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B56F-67E7-4FDB-BCAC-99DDC54E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" y="372715"/>
            <a:ext cx="10520334" cy="5400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9830C3-E8D0-48C9-B357-CF7E1E1C1690}"/>
              </a:ext>
            </a:extLst>
          </p:cNvPr>
          <p:cNvSpPr txBox="1">
            <a:spLocks/>
          </p:cNvSpPr>
          <p:nvPr/>
        </p:nvSpPr>
        <p:spPr>
          <a:xfrm>
            <a:off x="835833" y="321364"/>
            <a:ext cx="10520334" cy="6215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ctr">
              <a:buFont typeface="Arial" panose="020B0604020202020204" pitchFamily="34" charset="0"/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Font typeface="Arial" panose="020B0604020202020204" pitchFamily="34" charset="0"/>
              <a:buNone/>
            </a:pPr>
            <a:r>
              <a:rPr lang="en-US" sz="4500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Key Learning Point :-</a:t>
            </a:r>
          </a:p>
          <a:p>
            <a:pPr marL="0" indent="0" algn="just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 about corporate level strategies</a:t>
            </a: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3" y="464654"/>
            <a:ext cx="10880034" cy="5928691"/>
          </a:xfrm>
        </p:spPr>
        <p:txBody>
          <a:bodyPr>
            <a:normAutofit/>
          </a:bodyPr>
          <a:lstStyle/>
          <a:p>
            <a:pPr algn="just"/>
            <a:endParaRPr lang="en-US" sz="1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BCG MATRIX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portfolio matrix ---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BCG matrix</a:t>
            </a:r>
            <a:r>
              <a:rPr lang="en-US" sz="2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developed by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Boston Consulting Group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(1970) and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an organization’s various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could be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planned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2 by 2 matrix --- To identify which ones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high potential and which were a 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drain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organizational resources.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BCG PURPOSE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 portfolio selection &amp; Investment strategy</a:t>
            </a:r>
          </a:p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1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procter and gamble product portfolio">
            <a:extLst>
              <a:ext uri="{FF2B5EF4-FFF2-40B4-BE49-F238E27FC236}">
                <a16:creationId xmlns:a16="http://schemas.microsoft.com/office/drawing/2014/main" id="{30EFB8BA-A699-4B38-B809-F55DC1622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31C8-1997-4209-90C4-1BD825E26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3" y="491987"/>
            <a:ext cx="11118574" cy="587402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5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3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COMPONENT OF BCG MATRIX</a:t>
            </a:r>
          </a:p>
          <a:p>
            <a:pPr marL="36900" indent="0" algn="just">
              <a:buNone/>
            </a:pPr>
            <a:endParaRPr lang="en-US" sz="1000" b="1" u="sng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MARKET SHARE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an industry or a market's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That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company over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time period --- Market share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taking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company's sales</a:t>
            </a: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 the period and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dividing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by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sales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over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period.</a:t>
            </a:r>
          </a:p>
          <a:p>
            <a:pPr marL="36900" indent="0" algn="just">
              <a:buNone/>
            </a:pPr>
            <a:endParaRPr lang="en-US" sz="12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MARKET GROWTH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increase or decrease in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 of a market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 product or service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It is typically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change in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sales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an industry or product category --- In simple words, An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 particular product or service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24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4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7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1" y="762828"/>
            <a:ext cx="10707757" cy="5332344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sz="16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STARS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Growth and High Market Share 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stars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high growth markets and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most cash --- It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advised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invest in Stars --- If these products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success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growth rate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declines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may eventually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cash cows.</a:t>
            </a:r>
          </a:p>
          <a:p>
            <a:pPr marL="36900" indent="0" algn="just">
              <a:buNone/>
            </a:pPr>
            <a:endParaRPr lang="en-US" sz="2400" b="1" u="sng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CASH COWS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Growth and High Market Share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These products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significant amount of cash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consumed. It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advised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“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milk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the gains and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cash cows to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current level of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20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5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86" y="677517"/>
            <a:ext cx="10827027" cy="5502965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endParaRPr lang="en-US" b="1" u="sng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QUESTION MARKS OR PROBLEM CHILD</a:t>
            </a:r>
            <a:r>
              <a:rPr lang="en-US" sz="26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 in High Growth Markets with Low Market Share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These products are a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 mark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entire portfolio --- They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lot of cash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very less amount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brought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return --- May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up losing money. The company can either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discontinue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product or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make improvements. </a:t>
            </a:r>
          </a:p>
          <a:p>
            <a:pPr marL="36900" indent="0" algn="just">
              <a:buNone/>
            </a:pPr>
            <a:endParaRPr lang="en-US" sz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00" b="1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6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DOGS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Growth and Market Share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 These products have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breakeven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inflows and outflows of cash. It is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advised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discontinue investments in dogs --- That discontinued investment cash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profitable products.</a:t>
            </a:r>
            <a:endParaRPr lang="en-US" sz="2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631134"/>
            <a:ext cx="11052314" cy="5595732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r>
              <a:rPr lang="en-US" sz="48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DEVELOPING STRATEGIES</a:t>
            </a:r>
          </a:p>
          <a:p>
            <a:pPr marL="36900" indent="0" algn="just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  different</a:t>
            </a:r>
            <a:r>
              <a:rPr lang="en-US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kinds of decision-based on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BCG Matrix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6900" indent="0" algn="just">
              <a:buNone/>
            </a:pPr>
            <a:r>
              <a:rPr lang="en-US" sz="1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 algn="just">
              <a:buNone/>
            </a:pPr>
            <a:endParaRPr lang="en-US" sz="1200" b="1" u="sng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BUILD THE PRODUCT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Develop the product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investing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increase its market share.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 Marks to turn into Cash Cows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2400" u="sng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HOLD THE PRODUCT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Leaving a business unit or product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some time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are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unable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invest more into it.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Usually applied in Star Products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8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DABC-5569-4DA6-97C1-766DCA7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187725"/>
            <a:ext cx="10628244" cy="4482549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ctr">
              <a:buNone/>
            </a:pPr>
            <a:endParaRPr lang="en-US" sz="900" b="1" dirty="0">
              <a:solidFill>
                <a:srgbClr val="FFFF00"/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en-US" sz="1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DIVEST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Release the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cash stuck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there’s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profit or discontinue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product.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for Dogs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900" indent="0" algn="just">
              <a:buNone/>
            </a:pP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en-US" sz="2400" b="1" u="sng" dirty="0">
                <a:solidFill>
                  <a:srgbClr val="FFFF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HARVEST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Reducing the cash investments in a product </a:t>
            </a:r>
            <a:r>
              <a:rPr lang="en-US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generate 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cash inflow from the product. This strategy is 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applied to Cash Cows which improves the overall profitability of the business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1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1104272</TotalTime>
  <Words>549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Bookman Old Style</vt:lpstr>
      <vt:lpstr>Calibri</vt:lpstr>
      <vt:lpstr>Rockwell</vt:lpstr>
      <vt:lpstr>Wingdings</vt:lpstr>
      <vt:lpstr>Damask</vt:lpstr>
      <vt:lpstr>Marketing   Lecture # 18   Muhammad asad  Instructor   department of computer science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MUHAMMAD ASAD</cp:lastModifiedBy>
  <cp:revision>1402</cp:revision>
  <dcterms:created xsi:type="dcterms:W3CDTF">2018-04-05T17:48:54Z</dcterms:created>
  <dcterms:modified xsi:type="dcterms:W3CDTF">2022-05-26T07:16:04Z</dcterms:modified>
</cp:coreProperties>
</file>