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030" y="73377"/>
            <a:ext cx="1025926" cy="80715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" y="86042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74051" y="5849937"/>
            <a:ext cx="1284224" cy="792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4069" y="165353"/>
            <a:ext cx="7427468" cy="594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3074" y="1260728"/>
            <a:ext cx="7397851" cy="463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668" y="6629051"/>
            <a:ext cx="254571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685915" y="6631425"/>
            <a:ext cx="232346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09364" y="6656723"/>
            <a:ext cx="37909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8437" y="2960687"/>
            <a:ext cx="8611235" cy="201930"/>
            <a:chOff x="198437" y="2960687"/>
            <a:chExt cx="8611235" cy="201930"/>
          </a:xfrm>
        </p:grpSpPr>
        <p:sp>
          <p:nvSpPr>
            <p:cNvPr id="3" name="object 3" descr=""/>
            <p:cNvSpPr/>
            <p:nvPr/>
          </p:nvSpPr>
          <p:spPr>
            <a:xfrm>
              <a:off x="198437" y="2960687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30">
                  <a:moveTo>
                    <a:pt x="2870200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2870200" y="201612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068701" y="2960687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30">
                  <a:moveTo>
                    <a:pt x="2870200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2870200" y="201612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38901" y="2960687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30">
                  <a:moveTo>
                    <a:pt x="2870200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2870200" y="201612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685915" y="6619443"/>
            <a:ext cx="2323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Silberschatz,</a:t>
            </a:r>
            <a:r>
              <a:rPr dirty="0" sz="1000" spc="-2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Galvin</a:t>
            </a:r>
            <a:r>
              <a:rPr dirty="0" sz="1000" spc="-3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and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Gagne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20" b="1">
                <a:solidFill>
                  <a:srgbClr val="336699"/>
                </a:solidFill>
                <a:latin typeface="Arial"/>
                <a:cs typeface="Arial"/>
              </a:rPr>
              <a:t>©2018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467" y="6644741"/>
            <a:ext cx="25965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Operating</a:t>
            </a:r>
            <a:r>
              <a:rPr dirty="0" sz="1000" spc="-3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System</a:t>
            </a:r>
            <a:r>
              <a:rPr dirty="0" sz="1000" spc="-3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Concepts</a:t>
            </a:r>
            <a:r>
              <a:rPr dirty="0" sz="1000" spc="-2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–</a:t>
            </a:r>
            <a:r>
              <a:rPr dirty="0" sz="1000" spc="-3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10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82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195573" y="3978909"/>
            <a:ext cx="2393950" cy="1944370"/>
            <a:chOff x="3195573" y="3978909"/>
            <a:chExt cx="2393950" cy="19443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7379" y="4331703"/>
              <a:ext cx="2025520" cy="132820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322700" y="4119562"/>
              <a:ext cx="2138680" cy="1670050"/>
            </a:xfrm>
            <a:custGeom>
              <a:avLst/>
              <a:gdLst/>
              <a:ahLst/>
              <a:cxnLst/>
              <a:rect l="l" t="t" r="r" b="b"/>
              <a:pathLst>
                <a:path w="2138679" h="1670050">
                  <a:moveTo>
                    <a:pt x="0" y="1670050"/>
                  </a:moveTo>
                  <a:lnTo>
                    <a:pt x="2138299" y="1670050"/>
                  </a:lnTo>
                  <a:lnTo>
                    <a:pt x="2138299" y="0"/>
                  </a:lnTo>
                  <a:lnTo>
                    <a:pt x="0" y="0"/>
                  </a:lnTo>
                  <a:lnTo>
                    <a:pt x="0" y="1670050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95574" y="3978909"/>
              <a:ext cx="2393950" cy="1944370"/>
            </a:xfrm>
            <a:custGeom>
              <a:avLst/>
              <a:gdLst/>
              <a:ahLst/>
              <a:cxnLst/>
              <a:rect l="l" t="t" r="r" b="b"/>
              <a:pathLst>
                <a:path w="2393950" h="1944370">
                  <a:moveTo>
                    <a:pt x="2371090" y="22860"/>
                  </a:moveTo>
                  <a:lnTo>
                    <a:pt x="22860" y="22860"/>
                  </a:lnTo>
                  <a:lnTo>
                    <a:pt x="22860" y="57150"/>
                  </a:lnTo>
                  <a:lnTo>
                    <a:pt x="22860" y="1887220"/>
                  </a:lnTo>
                  <a:lnTo>
                    <a:pt x="22860" y="1921510"/>
                  </a:lnTo>
                  <a:lnTo>
                    <a:pt x="2371090" y="1921510"/>
                  </a:lnTo>
                  <a:lnTo>
                    <a:pt x="2371090" y="1887220"/>
                  </a:lnTo>
                  <a:lnTo>
                    <a:pt x="57150" y="1887220"/>
                  </a:lnTo>
                  <a:lnTo>
                    <a:pt x="57150" y="57150"/>
                  </a:lnTo>
                  <a:lnTo>
                    <a:pt x="2336800" y="57150"/>
                  </a:lnTo>
                  <a:lnTo>
                    <a:pt x="2336800" y="1886902"/>
                  </a:lnTo>
                  <a:lnTo>
                    <a:pt x="2371090" y="1886902"/>
                  </a:lnTo>
                  <a:lnTo>
                    <a:pt x="2371090" y="57150"/>
                  </a:lnTo>
                  <a:lnTo>
                    <a:pt x="2371090" y="56515"/>
                  </a:lnTo>
                  <a:lnTo>
                    <a:pt x="2371090" y="22860"/>
                  </a:lnTo>
                  <a:close/>
                </a:path>
                <a:path w="2393950" h="1944370">
                  <a:moveTo>
                    <a:pt x="23939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2940"/>
                  </a:lnTo>
                  <a:lnTo>
                    <a:pt x="0" y="1944370"/>
                  </a:lnTo>
                  <a:lnTo>
                    <a:pt x="2393950" y="1944370"/>
                  </a:lnTo>
                  <a:lnTo>
                    <a:pt x="2393950" y="1932940"/>
                  </a:lnTo>
                  <a:lnTo>
                    <a:pt x="11430" y="1932940"/>
                  </a:lnTo>
                  <a:lnTo>
                    <a:pt x="11430" y="11430"/>
                  </a:lnTo>
                  <a:lnTo>
                    <a:pt x="2382520" y="11430"/>
                  </a:lnTo>
                  <a:lnTo>
                    <a:pt x="2382520" y="1932622"/>
                  </a:lnTo>
                  <a:lnTo>
                    <a:pt x="2393950" y="1932622"/>
                  </a:lnTo>
                  <a:lnTo>
                    <a:pt x="2393950" y="11430"/>
                  </a:lnTo>
                  <a:lnTo>
                    <a:pt x="2393950" y="10795"/>
                  </a:lnTo>
                  <a:lnTo>
                    <a:pt x="239395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5012" y="1659381"/>
            <a:ext cx="8033384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685" algn="l"/>
              </a:tabLst>
            </a:pPr>
            <a:r>
              <a:rPr dirty="0" sz="4300"/>
              <a:t>Chapter</a:t>
            </a:r>
            <a:r>
              <a:rPr dirty="0" sz="4300" spc="-150"/>
              <a:t> </a:t>
            </a:r>
            <a:r>
              <a:rPr dirty="0" sz="4300" spc="-25"/>
              <a:t>2a:</a:t>
            </a:r>
            <a:r>
              <a:rPr dirty="0" sz="4300"/>
              <a:t>	</a:t>
            </a:r>
            <a:r>
              <a:rPr dirty="0" sz="4300" spc="-30"/>
              <a:t>Operating-</a:t>
            </a:r>
            <a:r>
              <a:rPr dirty="0" sz="4300" spc="-10"/>
              <a:t>System</a:t>
            </a:r>
            <a:endParaRPr sz="4300"/>
          </a:p>
        </p:txBody>
      </p:sp>
      <p:sp>
        <p:nvSpPr>
          <p:cNvPr id="13" name="object 13" descr=""/>
          <p:cNvSpPr txBox="1"/>
          <p:nvPr/>
        </p:nvSpPr>
        <p:spPr>
          <a:xfrm>
            <a:off x="3465957" y="2314701"/>
            <a:ext cx="2270125" cy="680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10" b="1">
                <a:solidFill>
                  <a:srgbClr val="006699"/>
                </a:solidFill>
                <a:latin typeface="Arial"/>
                <a:cs typeface="Arial"/>
              </a:rPr>
              <a:t>Services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User</a:t>
            </a:r>
            <a:r>
              <a:rPr dirty="0" sz="3000" spc="-100"/>
              <a:t> </a:t>
            </a:r>
            <a:r>
              <a:rPr dirty="0" sz="3000"/>
              <a:t>Operating</a:t>
            </a:r>
            <a:r>
              <a:rPr dirty="0" sz="3000" spc="-70"/>
              <a:t> </a:t>
            </a:r>
            <a:r>
              <a:rPr dirty="0" sz="3000"/>
              <a:t>System</a:t>
            </a:r>
            <a:r>
              <a:rPr dirty="0" sz="3000" spc="-110"/>
              <a:t> </a:t>
            </a:r>
            <a:r>
              <a:rPr dirty="0" sz="3000"/>
              <a:t>Interface</a:t>
            </a:r>
            <a:r>
              <a:rPr dirty="0" sz="3000" spc="-70"/>
              <a:t> </a:t>
            </a:r>
            <a:r>
              <a:rPr dirty="0" sz="3000"/>
              <a:t>-</a:t>
            </a:r>
            <a:r>
              <a:rPr dirty="0" sz="3000" spc="-85"/>
              <a:t> </a:t>
            </a:r>
            <a:r>
              <a:rPr dirty="0" sz="3000" spc="-25"/>
              <a:t>GUI</a:t>
            </a:r>
            <a:endParaRPr sz="30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17244" y="1114852"/>
            <a:ext cx="7434580" cy="442722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User-</a:t>
            </a:r>
            <a:r>
              <a:rPr dirty="0" sz="1800">
                <a:latin typeface="Arial"/>
                <a:cs typeface="Arial"/>
              </a:rPr>
              <a:t>friendly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desktop</a:t>
            </a:r>
            <a:r>
              <a:rPr dirty="0" sz="1800" spc="-6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metaphor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Usually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mouse,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keyboard,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monitor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Icons</a:t>
            </a:r>
            <a:r>
              <a:rPr dirty="0" sz="1800" spc="-5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represent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actions,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Various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mouse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buttons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objects 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interface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cause</a:t>
            </a:r>
            <a:r>
              <a:rPr dirty="0" sz="1800" spc="-10">
                <a:latin typeface="Arial"/>
                <a:cs typeface="Arial"/>
              </a:rPr>
              <a:t> various </a:t>
            </a:r>
            <a:r>
              <a:rPr dirty="0" sz="1800">
                <a:latin typeface="Arial"/>
                <a:cs typeface="Arial"/>
              </a:rPr>
              <a:t>actions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(provide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options,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function,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open </a:t>
            </a:r>
            <a:r>
              <a:rPr dirty="0" sz="1800">
                <a:latin typeface="Arial"/>
                <a:cs typeface="Arial"/>
              </a:rPr>
              <a:t>directory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(known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folder</a:t>
            </a:r>
            <a:r>
              <a:rPr dirty="0" sz="1800" spc="-1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Invented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Xerox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PARC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Many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now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both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GUI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interfaces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7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Microsoft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Windows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GUI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MS PGothic"/>
                <a:cs typeface="MS PGothic"/>
              </a:rPr>
              <a:t>“</a:t>
            </a:r>
            <a:r>
              <a:rPr dirty="0" sz="1800">
                <a:latin typeface="Arial"/>
                <a:cs typeface="Arial"/>
              </a:rPr>
              <a:t>command</a:t>
            </a:r>
            <a:r>
              <a:rPr dirty="0" sz="1800">
                <a:latin typeface="MS PGothic"/>
                <a:cs typeface="MS PGothic"/>
              </a:rPr>
              <a:t>”</a:t>
            </a:r>
            <a:r>
              <a:rPr dirty="0" sz="1800" spc="-60">
                <a:latin typeface="MS PGothic"/>
                <a:cs typeface="MS PGothic"/>
              </a:rPr>
              <a:t> </a:t>
            </a:r>
            <a:r>
              <a:rPr dirty="0" sz="1800" spc="-10">
                <a:latin typeface="Arial"/>
                <a:cs typeface="Arial"/>
              </a:rPr>
              <a:t>shell</a:t>
            </a:r>
            <a:endParaRPr sz="1800">
              <a:latin typeface="Arial"/>
              <a:cs typeface="Arial"/>
            </a:endParaRPr>
          </a:p>
          <a:p>
            <a:pPr lvl="1" marL="756285" marR="753110" indent="-287020">
              <a:lnSpc>
                <a:spcPts val="2150"/>
              </a:lnSpc>
              <a:spcBef>
                <a:spcPts val="83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Apple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MS PGothic"/>
                <a:cs typeface="MS PGothic"/>
              </a:rPr>
              <a:t>“</a:t>
            </a:r>
            <a:r>
              <a:rPr dirty="0" sz="1800">
                <a:latin typeface="Arial"/>
                <a:cs typeface="Arial"/>
              </a:rPr>
              <a:t>Aqua</a:t>
            </a:r>
            <a:r>
              <a:rPr dirty="0" sz="1800">
                <a:latin typeface="MS PGothic"/>
                <a:cs typeface="MS PGothic"/>
              </a:rPr>
              <a:t>”</a:t>
            </a:r>
            <a:r>
              <a:rPr dirty="0" sz="1800" spc="-50">
                <a:latin typeface="MS PGothic"/>
                <a:cs typeface="MS PGothic"/>
              </a:rPr>
              <a:t> </a:t>
            </a:r>
            <a:r>
              <a:rPr dirty="0" sz="1800">
                <a:latin typeface="Arial"/>
                <a:cs typeface="Arial"/>
              </a:rPr>
              <a:t>GUI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interface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UNIX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kernel </a:t>
            </a:r>
            <a:r>
              <a:rPr dirty="0" sz="1800">
                <a:latin typeface="Arial"/>
                <a:cs typeface="Arial"/>
              </a:rPr>
              <a:t>underneath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shells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lvl="1" marL="756285" marR="42545" indent="-287020">
              <a:lnSpc>
                <a:spcPct val="100000"/>
              </a:lnSpc>
              <a:spcBef>
                <a:spcPts val="68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Unix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Linux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have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 optional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GUI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interfaces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(CDE,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KDE, </a:t>
            </a:r>
            <a:r>
              <a:rPr dirty="0" sz="1800" spc="-10">
                <a:latin typeface="Arial"/>
                <a:cs typeface="Arial"/>
              </a:rPr>
              <a:t>GNOME)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850" y="1152588"/>
            <a:ext cx="2767076" cy="491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979" rIns="0" bIns="0" rtlCol="0" vert="horz">
            <a:spAutoFit/>
          </a:bodyPr>
          <a:lstStyle/>
          <a:p>
            <a:pPr marL="108775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Touchscreen</a:t>
            </a:r>
            <a:r>
              <a:rPr dirty="0" sz="3200" spc="-85"/>
              <a:t> </a:t>
            </a:r>
            <a:r>
              <a:rPr dirty="0" sz="3200" spc="-10"/>
              <a:t>Interfaces</a:t>
            </a:r>
            <a:endParaRPr sz="32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885240" y="1260728"/>
            <a:ext cx="3818890" cy="2140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937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Touchscreen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devices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 </a:t>
            </a:r>
            <a:r>
              <a:rPr dirty="0" sz="1800" spc="-25">
                <a:latin typeface="Arial"/>
                <a:cs typeface="Arial"/>
              </a:rPr>
              <a:t>new </a:t>
            </a:r>
            <a:r>
              <a:rPr dirty="0" sz="1800" spc="-10">
                <a:latin typeface="Arial"/>
                <a:cs typeface="Arial"/>
              </a:rPr>
              <a:t>interfaces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109375"/>
              <a:buChar char="•"/>
              <a:tabLst>
                <a:tab pos="756285" algn="l"/>
                <a:tab pos="756920" algn="l"/>
              </a:tabLst>
            </a:pPr>
            <a:r>
              <a:rPr dirty="0" sz="1600">
                <a:latin typeface="Arial"/>
                <a:cs typeface="Arial"/>
              </a:rPr>
              <a:t>Mouse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possible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desired</a:t>
            </a:r>
            <a:endParaRPr sz="1600">
              <a:latin typeface="Arial"/>
              <a:cs typeface="Arial"/>
            </a:endParaRPr>
          </a:p>
          <a:p>
            <a:pPr lvl="1" marL="756285" marR="245745" indent="-287020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109375"/>
              <a:buChar char="•"/>
              <a:tabLst>
                <a:tab pos="756285" algn="l"/>
                <a:tab pos="756920" algn="l"/>
              </a:tabLst>
            </a:pPr>
            <a:r>
              <a:rPr dirty="0" sz="1600">
                <a:latin typeface="Arial"/>
                <a:cs typeface="Arial"/>
              </a:rPr>
              <a:t>Actions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selection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based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on </a:t>
            </a:r>
            <a:r>
              <a:rPr dirty="0" sz="1600" spc="-10">
                <a:latin typeface="Arial"/>
                <a:cs typeface="Arial"/>
              </a:rPr>
              <a:t>gestures</a:t>
            </a:r>
            <a:endParaRPr sz="16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109375"/>
              <a:buChar char="•"/>
              <a:tabLst>
                <a:tab pos="756285" algn="l"/>
                <a:tab pos="756920" algn="l"/>
              </a:tabLst>
            </a:pPr>
            <a:r>
              <a:rPr dirty="0" sz="1600">
                <a:latin typeface="Arial"/>
                <a:cs typeface="Arial"/>
              </a:rPr>
              <a:t>Virtual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keyboard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text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entry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10937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600">
                <a:latin typeface="Arial"/>
                <a:cs typeface="Arial"/>
              </a:rPr>
              <a:t>Voice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commands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087" y="1279588"/>
            <a:ext cx="8113649" cy="4563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455" rIns="0" bIns="0" rtlCol="0" vert="horz">
            <a:spAutoFit/>
          </a:bodyPr>
          <a:lstStyle/>
          <a:p>
            <a:pPr marL="142811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The</a:t>
            </a:r>
            <a:r>
              <a:rPr dirty="0" sz="3200" spc="-30"/>
              <a:t> </a:t>
            </a:r>
            <a:r>
              <a:rPr dirty="0" sz="3200"/>
              <a:t>Mac OS</a:t>
            </a:r>
            <a:r>
              <a:rPr dirty="0" sz="3200" spc="-25"/>
              <a:t> </a:t>
            </a:r>
            <a:r>
              <a:rPr dirty="0" sz="3200"/>
              <a:t>X </a:t>
            </a:r>
            <a:r>
              <a:rPr dirty="0" sz="3200" spc="-25"/>
              <a:t>GUI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6105" rIns="0" bIns="0" rtlCol="0" vert="horz">
            <a:spAutoFit/>
          </a:bodyPr>
          <a:lstStyle/>
          <a:p>
            <a:pPr marL="191008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System</a:t>
            </a:r>
            <a:r>
              <a:rPr dirty="0" sz="3200" spc="-15"/>
              <a:t> </a:t>
            </a:r>
            <a:r>
              <a:rPr dirty="0" sz="3200" spc="-10"/>
              <a:t>Calls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18768" y="1344133"/>
            <a:ext cx="7454265" cy="28270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2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Programming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interface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services provided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Typically written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high-</a:t>
            </a:r>
            <a:r>
              <a:rPr dirty="0" sz="1800">
                <a:latin typeface="Arial"/>
                <a:cs typeface="Arial"/>
              </a:rPr>
              <a:t>level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C++)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ts val="2055"/>
              </a:lnSpc>
              <a:spcBef>
                <a:spcPts val="54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Mostly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programs via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high-</a:t>
            </a:r>
            <a:r>
              <a:rPr dirty="0" sz="1800">
                <a:latin typeface="Arial"/>
                <a:cs typeface="Arial"/>
              </a:rPr>
              <a:t>level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ts val="2055"/>
              </a:lnSpc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Programming</a:t>
            </a:r>
            <a:r>
              <a:rPr dirty="0" sz="1800" spc="-4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Interface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API</a:t>
            </a:r>
            <a:r>
              <a:rPr dirty="0" sz="1800" b="1">
                <a:latin typeface="Arial"/>
                <a:cs typeface="Arial"/>
              </a:rPr>
              <a:t>)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rather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direct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ts val="1939"/>
              </a:lnSpc>
              <a:spcBef>
                <a:spcPts val="79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Three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most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Win32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Windows,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POSIX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POSIX-</a:t>
            </a:r>
            <a:r>
              <a:rPr dirty="0" sz="1800">
                <a:latin typeface="Arial"/>
                <a:cs typeface="Arial"/>
              </a:rPr>
              <a:t>based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(including virtually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versions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UNIX,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Linux,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X),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 Java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Java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virtual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machine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(JVM)</a:t>
            </a:r>
            <a:endParaRPr sz="1800">
              <a:latin typeface="Arial"/>
              <a:cs typeface="Arial"/>
            </a:endParaRPr>
          </a:p>
          <a:p>
            <a:pPr marL="115570" marR="1106170">
              <a:lnSpc>
                <a:spcPts val="1939"/>
              </a:lnSpc>
              <a:spcBef>
                <a:spcPts val="1760"/>
              </a:spcBef>
            </a:pPr>
            <a:r>
              <a:rPr dirty="0" sz="1800">
                <a:latin typeface="Arial"/>
                <a:cs typeface="Arial"/>
              </a:rPr>
              <a:t>Note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system-</a:t>
            </a:r>
            <a:r>
              <a:rPr dirty="0" sz="1800">
                <a:latin typeface="Arial"/>
                <a:cs typeface="Arial"/>
              </a:rPr>
              <a:t>call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names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throughout this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text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generic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755" rIns="0" bIns="0" rtlCol="0" vert="horz">
            <a:spAutoFit/>
          </a:bodyPr>
          <a:lstStyle/>
          <a:p>
            <a:pPr marL="77724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Example</a:t>
            </a:r>
            <a:r>
              <a:rPr dirty="0" sz="3200" spc="-25"/>
              <a:t> </a:t>
            </a:r>
            <a:r>
              <a:rPr dirty="0" sz="3200"/>
              <a:t>of</a:t>
            </a:r>
            <a:r>
              <a:rPr dirty="0" sz="3200" spc="-30"/>
              <a:t> </a:t>
            </a:r>
            <a:r>
              <a:rPr dirty="0" sz="3200"/>
              <a:t>System</a:t>
            </a:r>
            <a:r>
              <a:rPr dirty="0" sz="3200" spc="-25"/>
              <a:t> </a:t>
            </a:r>
            <a:r>
              <a:rPr dirty="0" sz="3200" spc="-10"/>
              <a:t>Calls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909015" y="1260728"/>
            <a:ext cx="72110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sequence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copy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contents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 file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another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458975" y="2011645"/>
            <a:ext cx="5937250" cy="3942715"/>
            <a:chOff x="1458975" y="2011645"/>
            <a:chExt cx="5937250" cy="39427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8975" y="2011645"/>
              <a:ext cx="5937250" cy="394265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503425" y="2012949"/>
              <a:ext cx="5854700" cy="430530"/>
            </a:xfrm>
            <a:custGeom>
              <a:avLst/>
              <a:gdLst/>
              <a:ahLst/>
              <a:cxnLst/>
              <a:rect l="l" t="t" r="r" b="b"/>
              <a:pathLst>
                <a:path w="5854700" h="430530">
                  <a:moveTo>
                    <a:pt x="5854700" y="9525"/>
                  </a:moveTo>
                  <a:lnTo>
                    <a:pt x="5854700" y="430275"/>
                  </a:lnTo>
                </a:path>
                <a:path w="5854700" h="430530">
                  <a:moveTo>
                    <a:pt x="0" y="0"/>
                  </a:moveTo>
                  <a:lnTo>
                    <a:pt x="0" y="4302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6105" rIns="0" bIns="0" rtlCol="0" vert="horz">
            <a:spAutoFit/>
          </a:bodyPr>
          <a:lstStyle/>
          <a:p>
            <a:pPr marL="74993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Example</a:t>
            </a:r>
            <a:r>
              <a:rPr dirty="0" sz="3200" spc="-30"/>
              <a:t> </a:t>
            </a:r>
            <a:r>
              <a:rPr dirty="0" sz="3200"/>
              <a:t>of</a:t>
            </a:r>
            <a:r>
              <a:rPr dirty="0" sz="3200" spc="-30"/>
              <a:t> </a:t>
            </a:r>
            <a:r>
              <a:rPr dirty="0" sz="3200"/>
              <a:t>Standard</a:t>
            </a:r>
            <a:r>
              <a:rPr dirty="0" sz="3200" spc="-30"/>
              <a:t> </a:t>
            </a:r>
            <a:r>
              <a:rPr dirty="0" sz="3200" spc="-25"/>
              <a:t>API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604" y="1013593"/>
            <a:ext cx="5235716" cy="5322937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388" rIns="0" bIns="0" rtlCol="0" vert="horz">
            <a:spAutoFit/>
          </a:bodyPr>
          <a:lstStyle/>
          <a:p>
            <a:pPr marL="44577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System</a:t>
            </a:r>
            <a:r>
              <a:rPr dirty="0" sz="3200" spc="-45"/>
              <a:t> </a:t>
            </a:r>
            <a:r>
              <a:rPr dirty="0" sz="3200"/>
              <a:t>Call</a:t>
            </a:r>
            <a:r>
              <a:rPr dirty="0" sz="3200" spc="-35"/>
              <a:t> </a:t>
            </a:r>
            <a:r>
              <a:rPr dirty="0" sz="3200" spc="-10"/>
              <a:t>Implementation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09015" y="1194227"/>
            <a:ext cx="7378700" cy="396049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Typically,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4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associated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  <a:p>
            <a:pPr lvl="1" marL="756285" marR="359410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spc="-25" b="1">
                <a:solidFill>
                  <a:srgbClr val="3366FF"/>
                </a:solidFill>
                <a:latin typeface="Arial"/>
                <a:cs typeface="Arial"/>
              </a:rPr>
              <a:t>System-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call interface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maintains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table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indexed according </a:t>
            </a:r>
            <a:r>
              <a:rPr dirty="0" sz="1800" spc="-25">
                <a:latin typeface="Arial"/>
                <a:cs typeface="Arial"/>
              </a:rPr>
              <a:t>to </a:t>
            </a:r>
            <a:r>
              <a:rPr dirty="0" sz="1800">
                <a:latin typeface="Arial"/>
                <a:cs typeface="Arial"/>
              </a:rPr>
              <a:t>these </a:t>
            </a:r>
            <a:r>
              <a:rPr dirty="0" sz="1800" spc="-10"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  <a:p>
            <a:pPr algn="r" marL="342900" marR="428625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42900" algn="l"/>
                <a:tab pos="343535" algn="l"/>
                <a:tab pos="383921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interface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invokes</a:t>
            </a:r>
            <a:r>
              <a:rPr dirty="0" sz="1800">
                <a:latin typeface="Arial"/>
                <a:cs typeface="Arial"/>
              </a:rPr>
              <a:t>	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intended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 call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OS</a:t>
            </a:r>
            <a:endParaRPr sz="1800">
              <a:latin typeface="Arial"/>
              <a:cs typeface="Arial"/>
            </a:endParaRPr>
          </a:p>
          <a:p>
            <a:pPr algn="r" marR="40449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kernel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returns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status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 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any return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355600" marR="1101090" indent="-34353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know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nothing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about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 </a:t>
            </a:r>
            <a:r>
              <a:rPr dirty="0" sz="1800" spc="-2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implemented</a:t>
            </a:r>
            <a:endParaRPr sz="1800">
              <a:latin typeface="Arial"/>
              <a:cs typeface="Arial"/>
            </a:endParaRPr>
          </a:p>
          <a:p>
            <a:pPr lvl="1" marL="756285" marR="47307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Just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obey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understand what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result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Most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details of</a:t>
            </a:r>
            <a:r>
              <a:rPr dirty="0" sz="1800" spc="4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interface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hidden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programmer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1099185" marR="5080" indent="-228600">
              <a:lnSpc>
                <a:spcPct val="100000"/>
              </a:lnSpc>
              <a:spcBef>
                <a:spcPts val="760"/>
              </a:spcBef>
            </a:pPr>
            <a:r>
              <a:rPr dirty="0" sz="13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9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Managed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0">
                <a:latin typeface="Arial"/>
                <a:cs typeface="Arial"/>
              </a:rPr>
              <a:t> run-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support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library (set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functions built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into </a:t>
            </a:r>
            <a:r>
              <a:rPr dirty="0" sz="1800">
                <a:latin typeface="Arial"/>
                <a:cs typeface="Arial"/>
              </a:rPr>
              <a:t>libraries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10">
                <a:latin typeface="Arial"/>
                <a:cs typeface="Arial"/>
              </a:rPr>
              <a:t> compiler)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325" y="1217675"/>
            <a:ext cx="7559675" cy="45990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708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API</a:t>
            </a:r>
            <a:r>
              <a:rPr dirty="0" sz="3200" spc="-5"/>
              <a:t> </a:t>
            </a:r>
            <a:r>
              <a:rPr dirty="0" sz="3200"/>
              <a:t>–</a:t>
            </a:r>
            <a:r>
              <a:rPr dirty="0" sz="3200" spc="-10"/>
              <a:t> </a:t>
            </a:r>
            <a:r>
              <a:rPr dirty="0" sz="3200"/>
              <a:t>System</a:t>
            </a:r>
            <a:r>
              <a:rPr dirty="0" sz="3200" spc="-20"/>
              <a:t> </a:t>
            </a:r>
            <a:r>
              <a:rPr dirty="0" sz="3200"/>
              <a:t>Call</a:t>
            </a:r>
            <a:r>
              <a:rPr dirty="0" sz="3200" spc="-20"/>
              <a:t> </a:t>
            </a:r>
            <a:r>
              <a:rPr dirty="0" sz="3200"/>
              <a:t>–</a:t>
            </a:r>
            <a:r>
              <a:rPr dirty="0" sz="3200" spc="-15"/>
              <a:t> </a:t>
            </a:r>
            <a:r>
              <a:rPr dirty="0" sz="3200"/>
              <a:t>OS</a:t>
            </a:r>
            <a:r>
              <a:rPr dirty="0" sz="3200" spc="-15"/>
              <a:t> </a:t>
            </a:r>
            <a:r>
              <a:rPr dirty="0" sz="3200" spc="-10"/>
              <a:t>Relationship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388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System</a:t>
            </a:r>
            <a:r>
              <a:rPr dirty="0" sz="3200" spc="-50"/>
              <a:t> </a:t>
            </a:r>
            <a:r>
              <a:rPr dirty="0" sz="3200"/>
              <a:t>Call</a:t>
            </a:r>
            <a:r>
              <a:rPr dirty="0" sz="3200" spc="-45"/>
              <a:t> </a:t>
            </a:r>
            <a:r>
              <a:rPr dirty="0" sz="3200"/>
              <a:t>Parameter</a:t>
            </a:r>
            <a:r>
              <a:rPr dirty="0" sz="3200" spc="-20"/>
              <a:t> </a:t>
            </a:r>
            <a:r>
              <a:rPr dirty="0" sz="3200" spc="-10"/>
              <a:t>Passing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885240" y="1233296"/>
            <a:ext cx="7538720" cy="427863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marR="572135" indent="-342900">
              <a:lnSpc>
                <a:spcPts val="1939"/>
              </a:lnSpc>
              <a:spcBef>
                <a:spcPts val="34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Often,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simply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identity 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desired </a:t>
            </a:r>
            <a:r>
              <a:rPr dirty="0" sz="1800">
                <a:latin typeface="Arial"/>
                <a:cs typeface="Arial"/>
              </a:rPr>
              <a:t>system </a:t>
            </a:r>
            <a:r>
              <a:rPr dirty="0" sz="1800" spc="-20"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  <a:p>
            <a:pPr lvl="1" marL="756285" marR="348615" indent="-287020">
              <a:lnSpc>
                <a:spcPts val="1939"/>
              </a:lnSpc>
              <a:spcBef>
                <a:spcPts val="76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Exact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 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amount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according 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 </a:t>
            </a:r>
            <a:r>
              <a:rPr dirty="0" sz="1800" spc="-20"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Three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general methods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parameters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OS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  <a:tab pos="1822450" algn="l"/>
              </a:tabLst>
            </a:pPr>
            <a:r>
              <a:rPr dirty="0" sz="1800" spc="-10">
                <a:latin typeface="Arial"/>
                <a:cs typeface="Arial"/>
              </a:rPr>
              <a:t>Simplest:</a:t>
            </a:r>
            <a:r>
              <a:rPr dirty="0" sz="1800">
                <a:latin typeface="Arial"/>
                <a:cs typeface="Arial"/>
              </a:rPr>
              <a:t>	pass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parameters in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lvl="2" marL="1163320" indent="-293370">
              <a:lnSpc>
                <a:spcPct val="100000"/>
              </a:lnSpc>
              <a:spcBef>
                <a:spcPts val="54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163955" algn="l"/>
              </a:tabLst>
            </a:pP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cases, may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parameters than </a:t>
            </a:r>
            <a:r>
              <a:rPr dirty="0" sz="1800" spc="-1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ts val="2055"/>
              </a:lnSpc>
              <a:spcBef>
                <a:spcPts val="54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Parameters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block</a:t>
            </a:r>
            <a:r>
              <a:rPr dirty="0" sz="1800" i="1">
                <a:latin typeface="Arial"/>
                <a:cs typeface="Arial"/>
              </a:rPr>
              <a:t>,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table,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5"/>
              </a:lnSpc>
            </a:pPr>
            <a:r>
              <a:rPr dirty="0" sz="1800">
                <a:latin typeface="Arial"/>
                <a:cs typeface="Arial"/>
              </a:rPr>
              <a:t>block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passed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parameter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register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54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approach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taken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Linux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Solaris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ts val="2050"/>
              </a:lnSpc>
              <a:spcBef>
                <a:spcPts val="54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Parameters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placed,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pushed</a:t>
            </a:r>
            <a:r>
              <a:rPr dirty="0" sz="1800" i="1">
                <a:latin typeface="Arial"/>
                <a:cs typeface="Arial"/>
              </a:rPr>
              <a:t>,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stack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0"/>
              </a:lnSpc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popped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stack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ts val="2055"/>
              </a:lnSpc>
              <a:spcBef>
                <a:spcPts val="54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Block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stack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methods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limit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 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length </a:t>
            </a:r>
            <a:r>
              <a:rPr dirty="0" sz="1800" spc="-25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5"/>
              </a:lnSpc>
            </a:pPr>
            <a:r>
              <a:rPr dirty="0" sz="1800">
                <a:latin typeface="Arial"/>
                <a:cs typeface="Arial"/>
              </a:rPr>
              <a:t>parameters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passed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278" rIns="0" bIns="0" rtlCol="0" vert="horz">
            <a:spAutoFit/>
          </a:bodyPr>
          <a:lstStyle/>
          <a:p>
            <a:pPr marL="43434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Parameter</a:t>
            </a:r>
            <a:r>
              <a:rPr dirty="0" sz="3200" spc="-20"/>
              <a:t> </a:t>
            </a:r>
            <a:r>
              <a:rPr dirty="0" sz="3200"/>
              <a:t>Passing</a:t>
            </a:r>
            <a:r>
              <a:rPr dirty="0" sz="3200" spc="-35"/>
              <a:t> </a:t>
            </a:r>
            <a:r>
              <a:rPr dirty="0" sz="3200"/>
              <a:t>via</a:t>
            </a:r>
            <a:r>
              <a:rPr dirty="0" sz="3200" spc="-25"/>
              <a:t> </a:t>
            </a:r>
            <a:r>
              <a:rPr dirty="0" sz="3200" spc="-10"/>
              <a:t>Table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012" y="1643126"/>
            <a:ext cx="7767554" cy="411632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59125">
              <a:lnSpc>
                <a:spcPct val="100000"/>
              </a:lnSpc>
              <a:spcBef>
                <a:spcPts val="100"/>
              </a:spcBef>
            </a:pPr>
            <a:r>
              <a:rPr dirty="0" sz="3000" spc="-10"/>
              <a:t>Outline</a:t>
            </a:r>
            <a:endParaRPr sz="30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33094" y="1102152"/>
            <a:ext cx="5268595" cy="222313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 </a:t>
            </a:r>
            <a:r>
              <a:rPr dirty="0" sz="1800" spc="-10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User and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System-Interface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Calls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0">
                <a:latin typeface="Arial"/>
                <a:cs typeface="Arial"/>
              </a:rPr>
              <a:t> Services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Linkers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Loaders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Why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Applications are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Specific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755" rIns="0" bIns="0" rtlCol="0" vert="horz">
            <a:spAutoFit/>
          </a:bodyPr>
          <a:lstStyle/>
          <a:p>
            <a:pPr marL="106934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Types</a:t>
            </a:r>
            <a:r>
              <a:rPr dirty="0" sz="3200" spc="-30"/>
              <a:t> </a:t>
            </a:r>
            <a:r>
              <a:rPr dirty="0" sz="3200"/>
              <a:t>of</a:t>
            </a:r>
            <a:r>
              <a:rPr dirty="0" sz="3200" spc="-25"/>
              <a:t> </a:t>
            </a:r>
            <a:r>
              <a:rPr dirty="0" sz="3200"/>
              <a:t>System</a:t>
            </a:r>
            <a:r>
              <a:rPr dirty="0" sz="3200" spc="-25"/>
              <a:t> </a:t>
            </a:r>
            <a:r>
              <a:rPr dirty="0" sz="3200" spc="-10"/>
              <a:t>Calls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887069" y="1211626"/>
            <a:ext cx="7156450" cy="4075429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control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create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terminate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end,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abort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load,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get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attributes,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wait 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wait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event,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signal</a:t>
            </a:r>
            <a:r>
              <a:rPr dirty="0" sz="1800" spc="-20">
                <a:latin typeface="Arial"/>
                <a:cs typeface="Arial"/>
              </a:rPr>
              <a:t> event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allocate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Dump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Debugger</a:t>
            </a:r>
            <a:r>
              <a:rPr dirty="0" sz="1800" spc="-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determining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bugs,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single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step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Locks</a:t>
            </a:r>
            <a:r>
              <a:rPr dirty="0" sz="1800" spc="-4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managing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0668" y="1194227"/>
            <a:ext cx="4971415" cy="370459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File</a:t>
            </a:r>
            <a:r>
              <a:rPr dirty="0" sz="1800" spc="-10">
                <a:latin typeface="Arial"/>
                <a:cs typeface="Arial"/>
              </a:rPr>
              <a:t> management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create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delete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open,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close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read,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write, </a:t>
            </a:r>
            <a:r>
              <a:rPr dirty="0" sz="1800" spc="-10">
                <a:latin typeface="Arial"/>
                <a:cs typeface="Arial"/>
              </a:rPr>
              <a:t>reposition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get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 </a:t>
            </a:r>
            <a:r>
              <a:rPr dirty="0" sz="1800" spc="-1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Device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request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device,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release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read,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write, </a:t>
            </a:r>
            <a:r>
              <a:rPr dirty="0" sz="1800" spc="-10">
                <a:latin typeface="Arial"/>
                <a:cs typeface="Arial"/>
              </a:rPr>
              <a:t>reposition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get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device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attributes,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device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logically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attach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detach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262" rIns="0" bIns="0" rtlCol="0" vert="horz">
            <a:spAutoFit/>
          </a:bodyPr>
          <a:lstStyle/>
          <a:p>
            <a:pPr marL="343535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Types</a:t>
            </a:r>
            <a:r>
              <a:rPr dirty="0" sz="3200" spc="-40"/>
              <a:t> </a:t>
            </a:r>
            <a:r>
              <a:rPr dirty="0" sz="3200"/>
              <a:t>of</a:t>
            </a:r>
            <a:r>
              <a:rPr dirty="0" sz="3200" spc="-35"/>
              <a:t> </a:t>
            </a:r>
            <a:r>
              <a:rPr dirty="0" sz="3200"/>
              <a:t>System</a:t>
            </a:r>
            <a:r>
              <a:rPr dirty="0" sz="3200" spc="-25"/>
              <a:t> </a:t>
            </a:r>
            <a:r>
              <a:rPr dirty="0" sz="3200"/>
              <a:t>Calls</a:t>
            </a:r>
            <a:r>
              <a:rPr dirty="0" sz="3200" spc="-35"/>
              <a:t> </a:t>
            </a:r>
            <a:r>
              <a:rPr dirty="0" sz="3200" spc="-10"/>
              <a:t>(Cont.)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455" rIns="0" bIns="0" rtlCol="0" vert="horz">
            <a:spAutoFit/>
          </a:bodyPr>
          <a:lstStyle/>
          <a:p>
            <a:pPr marL="3429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Types</a:t>
            </a:r>
            <a:r>
              <a:rPr dirty="0" sz="3200" spc="-30"/>
              <a:t> </a:t>
            </a:r>
            <a:r>
              <a:rPr dirty="0" sz="3200"/>
              <a:t>of</a:t>
            </a:r>
            <a:r>
              <a:rPr dirty="0" sz="3200" spc="-20"/>
              <a:t> </a:t>
            </a:r>
            <a:r>
              <a:rPr dirty="0" sz="3200"/>
              <a:t>System</a:t>
            </a:r>
            <a:r>
              <a:rPr dirty="0" sz="3200" spc="-25"/>
              <a:t> </a:t>
            </a:r>
            <a:r>
              <a:rPr dirty="0" sz="3200"/>
              <a:t>Calls</a:t>
            </a:r>
            <a:r>
              <a:rPr dirty="0" sz="3200" spc="-35"/>
              <a:t> </a:t>
            </a:r>
            <a:r>
              <a:rPr dirty="0" sz="3200" spc="-10"/>
              <a:t>(Cont.)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885240" y="1194227"/>
            <a:ext cx="6918959" cy="462407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maintenance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get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date,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get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get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process, file,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device</a:t>
            </a:r>
            <a:r>
              <a:rPr dirty="0" sz="1800" spc="-10">
                <a:latin typeface="Arial"/>
                <a:cs typeface="Arial"/>
              </a:rPr>
              <a:t> attributes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Communications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create,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delete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send,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message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passing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model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name</a:t>
            </a:r>
            <a:r>
              <a:rPr dirty="0" sz="1800" spc="-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9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client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lvl="1" marL="756285" marR="121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Shared-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memory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model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gain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 regions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transfer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status</a:t>
            </a:r>
            <a:r>
              <a:rPr dirty="0" sz="1800" spc="-10">
                <a:latin typeface="Arial"/>
                <a:cs typeface="Arial"/>
              </a:rPr>
              <a:t> information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attach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detach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remote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455" rIns="0" bIns="0" rtlCol="0" vert="horz">
            <a:spAutoFit/>
          </a:bodyPr>
          <a:lstStyle/>
          <a:p>
            <a:pPr marL="33909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Types</a:t>
            </a:r>
            <a:r>
              <a:rPr dirty="0" sz="3200" spc="-30"/>
              <a:t> </a:t>
            </a:r>
            <a:r>
              <a:rPr dirty="0" sz="3200"/>
              <a:t>of</a:t>
            </a:r>
            <a:r>
              <a:rPr dirty="0" sz="3200" spc="-20"/>
              <a:t> </a:t>
            </a:r>
            <a:r>
              <a:rPr dirty="0" sz="3200"/>
              <a:t>System</a:t>
            </a:r>
            <a:r>
              <a:rPr dirty="0" sz="3200" spc="-25"/>
              <a:t> </a:t>
            </a:r>
            <a:r>
              <a:rPr dirty="0" sz="3200"/>
              <a:t>Calls</a:t>
            </a:r>
            <a:r>
              <a:rPr dirty="0" sz="3200" spc="-35"/>
              <a:t> </a:t>
            </a:r>
            <a:r>
              <a:rPr dirty="0" sz="3200" spc="-10"/>
              <a:t>(Cont.)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885240" y="1194227"/>
            <a:ext cx="3601085" cy="148272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Protection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Control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Get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 set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permissions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Allow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deny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519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Examples</a:t>
            </a:r>
            <a:r>
              <a:rPr dirty="0" sz="2600" spc="-10"/>
              <a:t> </a:t>
            </a:r>
            <a:r>
              <a:rPr dirty="0" sz="2600"/>
              <a:t>of Windows</a:t>
            </a:r>
            <a:r>
              <a:rPr dirty="0" sz="2600" spc="-35"/>
              <a:t> </a:t>
            </a:r>
            <a:r>
              <a:rPr dirty="0" sz="2600"/>
              <a:t>and</a:t>
            </a:r>
            <a:r>
              <a:rPr dirty="0" sz="2600" spc="-10"/>
              <a:t> </a:t>
            </a:r>
            <a:r>
              <a:rPr dirty="0" sz="2600"/>
              <a:t>Unix</a:t>
            </a:r>
            <a:r>
              <a:rPr dirty="0" sz="2600" spc="-15"/>
              <a:t> </a:t>
            </a:r>
            <a:r>
              <a:rPr dirty="0" sz="2600"/>
              <a:t>System</a:t>
            </a:r>
            <a:r>
              <a:rPr dirty="0" sz="2600" spc="15"/>
              <a:t> </a:t>
            </a:r>
            <a:r>
              <a:rPr dirty="0" sz="2600" spc="-10"/>
              <a:t>Calls</a:t>
            </a:r>
            <a:endParaRPr sz="2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9171" y="1152461"/>
            <a:ext cx="4740682" cy="511966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629" rIns="0" bIns="0" rtlCol="0" vert="horz">
            <a:spAutoFit/>
          </a:bodyPr>
          <a:lstStyle/>
          <a:p>
            <a:pPr marL="445134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Standard</a:t>
            </a:r>
            <a:r>
              <a:rPr dirty="0" sz="3200" spc="-45"/>
              <a:t> </a:t>
            </a:r>
            <a:r>
              <a:rPr dirty="0" sz="3200"/>
              <a:t>C</a:t>
            </a:r>
            <a:r>
              <a:rPr dirty="0" sz="3200" spc="-10"/>
              <a:t> </a:t>
            </a:r>
            <a:r>
              <a:rPr dirty="0" sz="3200"/>
              <a:t>Library</a:t>
            </a:r>
            <a:r>
              <a:rPr dirty="0" sz="3200" spc="-25"/>
              <a:t> </a:t>
            </a:r>
            <a:r>
              <a:rPr dirty="0" sz="3200" spc="-10"/>
              <a:t>Example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847140" y="1200403"/>
            <a:ext cx="72872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invoking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printf()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library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write()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9633" y="1720375"/>
            <a:ext cx="4569616" cy="467137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279" rIns="0" bIns="0" rtlCol="0" vert="horz">
            <a:spAutoFit/>
          </a:bodyPr>
          <a:lstStyle/>
          <a:p>
            <a:pPr marL="143573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Example:</a:t>
            </a:r>
            <a:r>
              <a:rPr dirty="0" sz="3200" spc="-45"/>
              <a:t> </a:t>
            </a:r>
            <a:r>
              <a:rPr dirty="0" sz="3200" spc="-10"/>
              <a:t>Arduino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834644" y="1206800"/>
            <a:ext cx="3340100" cy="276733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Single-tasking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Programs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(sketch)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via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USB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flash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Single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Boot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exit -&gt;</a:t>
            </a:r>
            <a:r>
              <a:rPr dirty="0" sz="1800" spc="-10">
                <a:latin typeface="Arial"/>
                <a:cs typeface="Arial"/>
              </a:rPr>
              <a:t> shell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reloaded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77003" y="4400550"/>
            <a:ext cx="1791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startup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75693" y="4400550"/>
            <a:ext cx="18916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running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8890" y="1266063"/>
            <a:ext cx="3931158" cy="3042828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279" rIns="0" bIns="0" rtlCol="0" vert="horz">
            <a:spAutoFit/>
          </a:bodyPr>
          <a:lstStyle/>
          <a:p>
            <a:pPr marL="13462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Example:</a:t>
            </a:r>
            <a:r>
              <a:rPr dirty="0" sz="3200" spc="-55"/>
              <a:t> </a:t>
            </a:r>
            <a:r>
              <a:rPr dirty="0" sz="3200" spc="-10"/>
              <a:t>FreeBSD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948944" y="1079038"/>
            <a:ext cx="4596765" cy="44323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Unix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Multitasking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55"/>
              </a:lnSpc>
              <a:spcBef>
                <a:spcPts val="76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login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-&gt;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invoke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>
                <a:latin typeface="MS PGothic"/>
                <a:cs typeface="MS PGothic"/>
              </a:rPr>
              <a:t>’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choice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155"/>
              </a:lnSpc>
            </a:pPr>
            <a:r>
              <a:rPr dirty="0" sz="1800" spc="-10">
                <a:latin typeface="Arial"/>
                <a:cs typeface="Arial"/>
              </a:rPr>
              <a:t>shell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Shell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fork()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create process</a:t>
            </a:r>
            <a:endParaRPr sz="1800">
              <a:latin typeface="Arial"/>
              <a:cs typeface="Arial"/>
            </a:endParaRPr>
          </a:p>
          <a:p>
            <a:pPr lvl="1" marL="756285" marR="100330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Executes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exec()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into </a:t>
            </a:r>
            <a:r>
              <a:rPr dirty="0" sz="1800" spc="-1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6285" marR="952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Shell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waits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terminate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or </a:t>
            </a:r>
            <a:r>
              <a:rPr dirty="0" sz="1800">
                <a:latin typeface="Arial"/>
                <a:cs typeface="Arial"/>
              </a:rPr>
              <a:t>continues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commands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exits</a:t>
            </a:r>
            <a:r>
              <a:rPr dirty="0" sz="1800" spc="-10">
                <a:latin typeface="Arial"/>
                <a:cs typeface="Arial"/>
              </a:rPr>
              <a:t> with:</a:t>
            </a:r>
            <a:endParaRPr sz="1800">
              <a:latin typeface="Arial"/>
              <a:cs typeface="Arial"/>
            </a:endParaRPr>
          </a:p>
          <a:p>
            <a:pPr lvl="1" marL="820419" indent="-3505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819785" algn="l"/>
                <a:tab pos="820419" algn="l"/>
              </a:tabLst>
            </a:pPr>
            <a:r>
              <a:rPr dirty="0" sz="1800">
                <a:latin typeface="Arial"/>
                <a:cs typeface="Arial"/>
              </a:rPr>
              <a:t>code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 </a:t>
            </a:r>
            <a:r>
              <a:rPr dirty="0" sz="1800" spc="-10"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  <a:p>
            <a:pPr lvl="1" marL="820419" indent="-3505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819785" algn="l"/>
                <a:tab pos="820419" algn="l"/>
              </a:tabLst>
            </a:pPr>
            <a:r>
              <a:rPr dirty="0" sz="1800">
                <a:latin typeface="Arial"/>
                <a:cs typeface="Arial"/>
              </a:rPr>
              <a:t>code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&gt;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error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9201" y="1389125"/>
            <a:ext cx="2698750" cy="390690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388" rIns="0" bIns="0" rtlCol="0" vert="horz">
            <a:spAutoFit/>
          </a:bodyPr>
          <a:lstStyle/>
          <a:p>
            <a:pPr marL="155956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System</a:t>
            </a:r>
            <a:r>
              <a:rPr dirty="0" sz="3200" spc="-45"/>
              <a:t> </a:t>
            </a:r>
            <a:r>
              <a:rPr dirty="0" sz="3200" spc="-10"/>
              <a:t>Services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890117" y="1149477"/>
            <a:ext cx="6893559" cy="3812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  <a:tab pos="3338829" algn="l"/>
              </a:tabLst>
            </a:pP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convenient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environment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 </a:t>
            </a:r>
            <a:r>
              <a:rPr dirty="0" sz="1800">
                <a:latin typeface="Arial"/>
                <a:cs typeface="Arial"/>
              </a:rPr>
              <a:t>development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execution.</a:t>
            </a:r>
            <a:r>
              <a:rPr dirty="0" sz="1800">
                <a:latin typeface="Arial"/>
                <a:cs typeface="Arial"/>
              </a:rPr>
              <a:t>	They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divided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into: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File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manipulation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Status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sometimes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Programming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support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Communications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Background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Application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55"/>
              </a:lnSpc>
              <a:spcBef>
                <a:spcPts val="77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Most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users</a:t>
            </a:r>
            <a:r>
              <a:rPr dirty="0" sz="1800">
                <a:latin typeface="MS PGothic"/>
                <a:cs typeface="MS PGothic"/>
              </a:rPr>
              <a:t>’</a:t>
            </a:r>
            <a:r>
              <a:rPr dirty="0" sz="1800" spc="-60">
                <a:latin typeface="MS PGothic"/>
                <a:cs typeface="MS PGothic"/>
              </a:rPr>
              <a:t> </a:t>
            </a:r>
            <a:r>
              <a:rPr dirty="0" sz="1800">
                <a:latin typeface="Arial"/>
                <a:cs typeface="Arial"/>
              </a:rPr>
              <a:t>view 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operation 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defined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155"/>
              </a:lnSpc>
            </a:pPr>
            <a:r>
              <a:rPr dirty="0" sz="1800">
                <a:latin typeface="Arial"/>
                <a:cs typeface="Arial"/>
              </a:rPr>
              <a:t>programs,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actual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calls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388" rIns="0" bIns="0" rtlCol="0" vert="horz">
            <a:spAutoFit/>
          </a:bodyPr>
          <a:lstStyle/>
          <a:p>
            <a:pPr marL="847725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System</a:t>
            </a:r>
            <a:r>
              <a:rPr dirty="0" sz="3200" spc="-55"/>
              <a:t> </a:t>
            </a:r>
            <a:r>
              <a:rPr dirty="0" sz="3200"/>
              <a:t>Services</a:t>
            </a:r>
            <a:r>
              <a:rPr dirty="0" sz="3200" spc="-40"/>
              <a:t> </a:t>
            </a:r>
            <a:r>
              <a:rPr dirty="0" sz="3200" spc="-10"/>
              <a:t>(Cont.)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887069" y="1073022"/>
            <a:ext cx="7181850" cy="47339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marR="304165" indent="-342900">
              <a:lnSpc>
                <a:spcPts val="1939"/>
              </a:lnSpc>
              <a:spcBef>
                <a:spcPts val="34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Provide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convenient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environment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development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 </a:t>
            </a:r>
            <a:r>
              <a:rPr dirty="0" sz="1800" spc="-1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ts val="1939"/>
              </a:lnSpc>
              <a:spcBef>
                <a:spcPts val="76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simply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interfaces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calls;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others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considerably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complex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050"/>
              </a:lnSpc>
              <a:spcBef>
                <a:spcPts val="17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b="1">
                <a:latin typeface="Arial"/>
                <a:cs typeface="Arial"/>
              </a:rPr>
              <a:t>File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management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delete,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copy, rename,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print,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dump,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list,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50"/>
              </a:lnSpc>
            </a:pP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generally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manipulate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directories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39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b="1">
                <a:latin typeface="Arial"/>
                <a:cs typeface="Arial"/>
              </a:rPr>
              <a:t>Status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ts val="2055"/>
              </a:lnSpc>
              <a:spcBef>
                <a:spcPts val="54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ask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date,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amount of</a:t>
            </a:r>
            <a:r>
              <a:rPr dirty="0" sz="1800" spc="-10">
                <a:latin typeface="Arial"/>
                <a:cs typeface="Arial"/>
              </a:rPr>
              <a:t> available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5"/>
              </a:lnSpc>
            </a:pPr>
            <a:r>
              <a:rPr dirty="0" sz="1800">
                <a:latin typeface="Arial"/>
                <a:cs typeface="Arial"/>
              </a:rPr>
              <a:t>memory,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disk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space,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lvl="1" marL="756285" marR="212090" indent="-287020">
              <a:lnSpc>
                <a:spcPts val="1939"/>
              </a:lnSpc>
              <a:spcBef>
                <a:spcPts val="78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Others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detailed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performance,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logging,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debugging information</a:t>
            </a:r>
            <a:endParaRPr sz="1800">
              <a:latin typeface="Arial"/>
              <a:cs typeface="Arial"/>
            </a:endParaRPr>
          </a:p>
          <a:p>
            <a:pPr lvl="1" marL="756285" marR="433705" indent="-287020">
              <a:lnSpc>
                <a:spcPts val="1939"/>
              </a:lnSpc>
              <a:spcBef>
                <a:spcPts val="76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Typically,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format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print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output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terminal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output </a:t>
            </a:r>
            <a:r>
              <a:rPr dirty="0" sz="1800" spc="-1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lvl="1" marL="756285" marR="676910" indent="-287020">
              <a:lnSpc>
                <a:spcPts val="1939"/>
              </a:lnSpc>
              <a:spcBef>
                <a:spcPts val="76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  <a:tab pos="3498215" algn="l"/>
              </a:tabLst>
            </a:pP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implement</a:t>
            </a:r>
            <a:r>
              <a:rPr dirty="0" sz="1800">
                <a:latin typeface="Arial"/>
                <a:cs typeface="Arial"/>
              </a:rPr>
              <a:t>	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registry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</a:t>
            </a:r>
            <a:r>
              <a:rPr dirty="0" sz="1800" spc="-25">
                <a:latin typeface="Arial"/>
                <a:cs typeface="Arial"/>
              </a:rPr>
              <a:t> and </a:t>
            </a:r>
            <a:r>
              <a:rPr dirty="0" sz="1800">
                <a:latin typeface="Arial"/>
                <a:cs typeface="Arial"/>
              </a:rPr>
              <a:t>retrieve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configuration </a:t>
            </a:r>
            <a:r>
              <a:rPr dirty="0" sz="1800" spc="-10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262" rIns="0" bIns="0" rtlCol="0" vert="horz">
            <a:spAutoFit/>
          </a:bodyPr>
          <a:lstStyle/>
          <a:p>
            <a:pPr marL="2153920">
              <a:lnSpc>
                <a:spcPct val="100000"/>
              </a:lnSpc>
              <a:spcBef>
                <a:spcPts val="105"/>
              </a:spcBef>
            </a:pPr>
            <a:r>
              <a:rPr dirty="0" sz="3200" spc="-10"/>
              <a:t>Objectives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47419" y="1194227"/>
            <a:ext cx="6055360" cy="1010919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Identify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services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Illustrate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</a:t>
            </a:r>
            <a:r>
              <a:rPr dirty="0" sz="1800" spc="-10">
                <a:latin typeface="Arial"/>
                <a:cs typeface="Arial"/>
              </a:rPr>
              <a:t> operating </a:t>
            </a:r>
            <a:r>
              <a:rPr dirty="0" sz="1800">
                <a:latin typeface="Arial"/>
                <a:cs typeface="Arial"/>
              </a:rPr>
              <a:t>system </a:t>
            </a:r>
            <a:r>
              <a:rPr dirty="0" sz="1800" spc="-10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388" rIns="0" bIns="0" rtlCol="0" vert="horz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System</a:t>
            </a:r>
            <a:r>
              <a:rPr dirty="0" sz="3200" spc="-55"/>
              <a:t> </a:t>
            </a:r>
            <a:r>
              <a:rPr dirty="0" sz="3200"/>
              <a:t>Services</a:t>
            </a:r>
            <a:r>
              <a:rPr dirty="0" sz="3200" spc="-40"/>
              <a:t> </a:t>
            </a:r>
            <a:r>
              <a:rPr dirty="0" sz="3200" spc="-10"/>
              <a:t>(Cont.)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890117" y="1089775"/>
            <a:ext cx="7341870" cy="412813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b="1">
                <a:latin typeface="Arial"/>
                <a:cs typeface="Arial"/>
              </a:rPr>
              <a:t>File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modification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Text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editors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modify</a:t>
            </a:r>
            <a:r>
              <a:rPr dirty="0" sz="1800" spc="-10">
                <a:latin typeface="Arial"/>
                <a:cs typeface="Arial"/>
              </a:rPr>
              <a:t> files</a:t>
            </a:r>
            <a:endParaRPr sz="1800">
              <a:latin typeface="Arial"/>
              <a:cs typeface="Arial"/>
            </a:endParaRPr>
          </a:p>
          <a:p>
            <a:pPr lvl="1" marL="756285" marR="876935" indent="-287020">
              <a:lnSpc>
                <a:spcPts val="1939"/>
              </a:lnSpc>
              <a:spcBef>
                <a:spcPts val="79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Special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commands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search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contents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perform </a:t>
            </a:r>
            <a:r>
              <a:rPr dirty="0" sz="1800">
                <a:latin typeface="Arial"/>
                <a:cs typeface="Arial"/>
              </a:rPr>
              <a:t>transformations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text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055"/>
              </a:lnSpc>
              <a:spcBef>
                <a:spcPts val="51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10" b="1">
                <a:latin typeface="Arial"/>
                <a:cs typeface="Arial"/>
              </a:rPr>
              <a:t>Programming-</a:t>
            </a:r>
            <a:r>
              <a:rPr dirty="0" sz="1800" b="1">
                <a:latin typeface="Arial"/>
                <a:cs typeface="Arial"/>
              </a:rPr>
              <a:t>language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support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Compilers,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assemblers,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55"/>
              </a:lnSpc>
            </a:pPr>
            <a:r>
              <a:rPr dirty="0" sz="1800">
                <a:latin typeface="Arial"/>
                <a:cs typeface="Arial"/>
              </a:rPr>
              <a:t>debuggers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interpreters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sometimes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provided</a:t>
            </a:r>
            <a:endParaRPr sz="1800">
              <a:latin typeface="Arial"/>
              <a:cs typeface="Arial"/>
            </a:endParaRPr>
          </a:p>
          <a:p>
            <a:pPr marL="355600" marR="69850" indent="-342900">
              <a:lnSpc>
                <a:spcPts val="1939"/>
              </a:lnSpc>
              <a:spcBef>
                <a:spcPts val="78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b="1">
                <a:latin typeface="Arial"/>
                <a:cs typeface="Arial"/>
              </a:rPr>
              <a:t>Program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loading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execution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Absolute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loaders,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relocatable </a:t>
            </a:r>
            <a:r>
              <a:rPr dirty="0" sz="1800">
                <a:latin typeface="Arial"/>
                <a:cs typeface="Arial"/>
              </a:rPr>
              <a:t>loaders,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linkage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editors,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overlay-</a:t>
            </a:r>
            <a:r>
              <a:rPr dirty="0" sz="1800">
                <a:latin typeface="Arial"/>
                <a:cs typeface="Arial"/>
              </a:rPr>
              <a:t>loaders,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debugging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higher-</a:t>
            </a:r>
            <a:r>
              <a:rPr dirty="0" sz="1800">
                <a:latin typeface="Arial"/>
                <a:cs typeface="Arial"/>
              </a:rPr>
              <a:t>level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machine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  <a:p>
            <a:pPr marL="355600" marR="654050" indent="-342900">
              <a:lnSpc>
                <a:spcPts val="1939"/>
              </a:lnSpc>
              <a:spcBef>
                <a:spcPts val="77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10" b="1">
                <a:latin typeface="Arial"/>
                <a:cs typeface="Arial"/>
              </a:rPr>
              <a:t>Communications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 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mechanism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creating </a:t>
            </a:r>
            <a:r>
              <a:rPr dirty="0" sz="1800" spc="-10">
                <a:latin typeface="Arial"/>
                <a:cs typeface="Arial"/>
              </a:rPr>
              <a:t>virtual </a:t>
            </a:r>
            <a:r>
              <a:rPr dirty="0" sz="1800">
                <a:latin typeface="Arial"/>
                <a:cs typeface="Arial"/>
              </a:rPr>
              <a:t>connections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among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computer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ct val="897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Allow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another</a:t>
            </a:r>
            <a:r>
              <a:rPr dirty="0" sz="1800">
                <a:latin typeface="MS PGothic"/>
                <a:cs typeface="MS PGothic"/>
              </a:rPr>
              <a:t>’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screens,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browse </a:t>
            </a:r>
            <a:r>
              <a:rPr dirty="0" sz="1800">
                <a:latin typeface="Arial"/>
                <a:cs typeface="Arial"/>
              </a:rPr>
              <a:t>web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</a:t>
            </a:r>
            <a:r>
              <a:rPr dirty="0" sz="1800" spc="-10">
                <a:latin typeface="Arial"/>
                <a:cs typeface="Arial"/>
              </a:rPr>
              <a:t> electronic-</a:t>
            </a:r>
            <a:r>
              <a:rPr dirty="0" sz="1800">
                <a:latin typeface="Arial"/>
                <a:cs typeface="Arial"/>
              </a:rPr>
              <a:t>mail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messages, log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remotely, </a:t>
            </a:r>
            <a:r>
              <a:rPr dirty="0" sz="1800">
                <a:latin typeface="Arial"/>
                <a:cs typeface="Arial"/>
              </a:rPr>
              <a:t>transfer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machine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another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388" rIns="0" bIns="0" rtlCol="0" vert="horz">
            <a:spAutoFit/>
          </a:bodyPr>
          <a:lstStyle/>
          <a:p>
            <a:pPr marL="84455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System</a:t>
            </a:r>
            <a:r>
              <a:rPr dirty="0" sz="3200" spc="-55"/>
              <a:t> </a:t>
            </a:r>
            <a:r>
              <a:rPr dirty="0" sz="3200"/>
              <a:t>Services</a:t>
            </a:r>
            <a:r>
              <a:rPr dirty="0" sz="3200" spc="-40"/>
              <a:t> </a:t>
            </a:r>
            <a:r>
              <a:rPr dirty="0" sz="3200" spc="-10"/>
              <a:t>(Cont.)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885240" y="1066111"/>
            <a:ext cx="6953250" cy="45186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b="1">
                <a:latin typeface="Arial"/>
                <a:cs typeface="Arial"/>
              </a:rPr>
              <a:t>Background</a:t>
            </a:r>
            <a:r>
              <a:rPr dirty="0" sz="1800" spc="-13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Launch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boot</a:t>
            </a:r>
            <a:r>
              <a:rPr dirty="0" sz="1800" spc="-20">
                <a:latin typeface="Arial"/>
                <a:cs typeface="Arial"/>
              </a:rPr>
              <a:t> time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54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startup,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terminate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54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boot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shutdown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ts val="1939"/>
              </a:lnSpc>
              <a:spcBef>
                <a:spcPts val="78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Provide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facilities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like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disk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checking,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scheduling, </a:t>
            </a:r>
            <a:r>
              <a:rPr dirty="0" sz="1800" spc="-10">
                <a:latin typeface="Arial"/>
                <a:cs typeface="Arial"/>
              </a:rPr>
              <a:t>error </a:t>
            </a:r>
            <a:r>
              <a:rPr dirty="0" sz="1800">
                <a:latin typeface="Arial"/>
                <a:cs typeface="Arial"/>
              </a:rPr>
              <a:t>logging,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printing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Run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context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kernel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context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Known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services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subsystems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daemons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39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b="1">
                <a:latin typeface="Arial"/>
                <a:cs typeface="Arial"/>
              </a:rPr>
              <a:t>Application</a:t>
            </a:r>
            <a:r>
              <a:rPr dirty="0" sz="1800" spc="-9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programs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Don’t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pertain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Run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typically considered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Launched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line,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mouse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click,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finger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poke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262" rIns="0" bIns="0" rtlCol="0" vert="horz">
            <a:spAutoFit/>
          </a:bodyPr>
          <a:lstStyle/>
          <a:p>
            <a:pPr marL="1196975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Linkers</a:t>
            </a:r>
            <a:r>
              <a:rPr dirty="0" sz="3200" spc="-45"/>
              <a:t> </a:t>
            </a:r>
            <a:r>
              <a:rPr dirty="0" sz="3200"/>
              <a:t>and</a:t>
            </a:r>
            <a:r>
              <a:rPr dirty="0" sz="3200" spc="-35"/>
              <a:t> </a:t>
            </a:r>
            <a:r>
              <a:rPr dirty="0" sz="3200" spc="-10"/>
              <a:t>Loaders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7665" marR="127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67030" algn="l"/>
                <a:tab pos="367665" algn="l"/>
              </a:tabLst>
            </a:pPr>
            <a:r>
              <a:rPr dirty="0"/>
              <a:t>Source</a:t>
            </a:r>
            <a:r>
              <a:rPr dirty="0" spc="-25"/>
              <a:t> </a:t>
            </a:r>
            <a:r>
              <a:rPr dirty="0"/>
              <a:t>code</a:t>
            </a:r>
            <a:r>
              <a:rPr dirty="0" spc="-25"/>
              <a:t> </a:t>
            </a:r>
            <a:r>
              <a:rPr dirty="0"/>
              <a:t>compiled</a:t>
            </a:r>
            <a:r>
              <a:rPr dirty="0" spc="-5"/>
              <a:t> </a:t>
            </a:r>
            <a:r>
              <a:rPr dirty="0"/>
              <a:t>into</a:t>
            </a:r>
            <a:r>
              <a:rPr dirty="0" spc="-15"/>
              <a:t> </a:t>
            </a:r>
            <a:r>
              <a:rPr dirty="0"/>
              <a:t>object</a:t>
            </a:r>
            <a:r>
              <a:rPr dirty="0" spc="-10"/>
              <a:t> </a:t>
            </a:r>
            <a:r>
              <a:rPr dirty="0"/>
              <a:t>files</a:t>
            </a:r>
            <a:r>
              <a:rPr dirty="0" spc="-15"/>
              <a:t> </a:t>
            </a:r>
            <a:r>
              <a:rPr dirty="0"/>
              <a:t>designed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loaded</a:t>
            </a:r>
            <a:r>
              <a:rPr dirty="0" spc="-5"/>
              <a:t> </a:t>
            </a:r>
            <a:r>
              <a:rPr dirty="0"/>
              <a:t>into</a:t>
            </a:r>
            <a:r>
              <a:rPr dirty="0" spc="-15"/>
              <a:t> </a:t>
            </a:r>
            <a:r>
              <a:rPr dirty="0" spc="-25"/>
              <a:t>any </a:t>
            </a:r>
            <a:r>
              <a:rPr dirty="0"/>
              <a:t>physical</a:t>
            </a:r>
            <a:r>
              <a:rPr dirty="0" spc="-10"/>
              <a:t> </a:t>
            </a:r>
            <a:r>
              <a:rPr dirty="0"/>
              <a:t>memory</a:t>
            </a:r>
            <a:r>
              <a:rPr dirty="0" spc="-20"/>
              <a:t> </a:t>
            </a:r>
            <a:r>
              <a:rPr dirty="0"/>
              <a:t>location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relocatable</a:t>
            </a:r>
            <a:r>
              <a:rPr dirty="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object</a:t>
            </a:r>
            <a:r>
              <a:rPr dirty="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pc="-20" b="1">
                <a:solidFill>
                  <a:srgbClr val="3366FF"/>
                </a:solidFill>
                <a:latin typeface="Arial"/>
                <a:cs typeface="Arial"/>
              </a:rPr>
              <a:t>file</a:t>
            </a:r>
          </a:p>
          <a:p>
            <a:pPr marL="3676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67030" algn="l"/>
                <a:tab pos="367665" algn="l"/>
              </a:tabLst>
            </a:pP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Linker</a:t>
            </a:r>
            <a:r>
              <a:rPr dirty="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/>
              <a:t>combines</a:t>
            </a:r>
            <a:r>
              <a:rPr dirty="0" spc="-30"/>
              <a:t> </a:t>
            </a:r>
            <a:r>
              <a:rPr dirty="0"/>
              <a:t>these</a:t>
            </a:r>
            <a:r>
              <a:rPr dirty="0" spc="-40"/>
              <a:t> </a:t>
            </a:r>
            <a:r>
              <a:rPr dirty="0"/>
              <a:t>into</a:t>
            </a:r>
            <a:r>
              <a:rPr dirty="0" spc="-25"/>
              <a:t> </a:t>
            </a:r>
            <a:r>
              <a:rPr dirty="0"/>
              <a:t>single</a:t>
            </a:r>
            <a:r>
              <a:rPr dirty="0" spc="-35"/>
              <a:t> </a:t>
            </a:r>
            <a:r>
              <a:rPr dirty="0"/>
              <a:t>binary</a:t>
            </a:r>
            <a:r>
              <a:rPr dirty="0" spc="-15"/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executable</a:t>
            </a:r>
            <a:r>
              <a:rPr dirty="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pc="-20"/>
              <a:t>file</a:t>
            </a:r>
          </a:p>
          <a:p>
            <a:pPr lvl="1" marL="768350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68350" algn="l"/>
                <a:tab pos="768985" algn="l"/>
              </a:tabLst>
            </a:pPr>
            <a:r>
              <a:rPr dirty="0" sz="1800">
                <a:latin typeface="Arial"/>
                <a:cs typeface="Arial"/>
              </a:rPr>
              <a:t>Also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brings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libraries</a:t>
            </a:r>
            <a:endParaRPr sz="1800">
              <a:latin typeface="Arial"/>
              <a:cs typeface="Arial"/>
            </a:endParaRPr>
          </a:p>
          <a:p>
            <a:pPr marL="3676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67030" algn="l"/>
                <a:tab pos="367665" algn="l"/>
              </a:tabLst>
            </a:pPr>
            <a:r>
              <a:rPr dirty="0"/>
              <a:t>Program</a:t>
            </a:r>
            <a:r>
              <a:rPr dirty="0" spc="-20"/>
              <a:t> </a:t>
            </a:r>
            <a:r>
              <a:rPr dirty="0"/>
              <a:t>resides</a:t>
            </a:r>
            <a:r>
              <a:rPr dirty="0" spc="-10"/>
              <a:t> </a:t>
            </a:r>
            <a:r>
              <a:rPr dirty="0"/>
              <a:t>on</a:t>
            </a:r>
            <a:r>
              <a:rPr dirty="0" spc="-30"/>
              <a:t> </a:t>
            </a:r>
            <a:r>
              <a:rPr dirty="0"/>
              <a:t>secondary</a:t>
            </a:r>
            <a:r>
              <a:rPr dirty="0" spc="-10"/>
              <a:t> </a:t>
            </a:r>
            <a:r>
              <a:rPr dirty="0"/>
              <a:t>storage</a:t>
            </a:r>
            <a:r>
              <a:rPr dirty="0" spc="-15"/>
              <a:t> </a:t>
            </a:r>
            <a:r>
              <a:rPr dirty="0"/>
              <a:t>as</a:t>
            </a:r>
            <a:r>
              <a:rPr dirty="0" spc="-25"/>
              <a:t> </a:t>
            </a:r>
            <a:r>
              <a:rPr dirty="0"/>
              <a:t>binary</a:t>
            </a:r>
            <a:r>
              <a:rPr dirty="0" spc="-10"/>
              <a:t> executable</a:t>
            </a:r>
          </a:p>
          <a:p>
            <a:pPr marL="3676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67030" algn="l"/>
                <a:tab pos="367665" algn="l"/>
              </a:tabLst>
            </a:pPr>
            <a:r>
              <a:rPr dirty="0"/>
              <a:t>Must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brought</a:t>
            </a:r>
            <a:r>
              <a:rPr dirty="0" spc="-5"/>
              <a:t> </a:t>
            </a:r>
            <a:r>
              <a:rPr dirty="0"/>
              <a:t>into</a:t>
            </a:r>
            <a:r>
              <a:rPr dirty="0" spc="-10"/>
              <a:t> </a:t>
            </a:r>
            <a:r>
              <a:rPr dirty="0"/>
              <a:t>memory</a:t>
            </a:r>
            <a:r>
              <a:rPr dirty="0" spc="-5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loader</a:t>
            </a:r>
            <a:r>
              <a:rPr dirty="0" spc="-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 spc="-10"/>
              <a:t>executed</a:t>
            </a:r>
          </a:p>
          <a:p>
            <a:pPr lvl="1" marL="76835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68350" algn="l"/>
                <a:tab pos="768985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Relocation</a:t>
            </a:r>
            <a:r>
              <a:rPr dirty="0" sz="1800" spc="-8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assigns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final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addresses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parts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adjusts</a:t>
            </a:r>
            <a:endParaRPr sz="1800">
              <a:latin typeface="Arial"/>
              <a:cs typeface="Arial"/>
            </a:endParaRPr>
          </a:p>
          <a:p>
            <a:pPr marL="768350">
              <a:lnSpc>
                <a:spcPct val="100000"/>
              </a:lnSpc>
              <a:spcBef>
                <a:spcPts val="5"/>
              </a:spcBef>
            </a:pPr>
            <a:r>
              <a:rPr dirty="0"/>
              <a:t>code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program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match</a:t>
            </a:r>
            <a:r>
              <a:rPr dirty="0" spc="-15"/>
              <a:t> </a:t>
            </a:r>
            <a:r>
              <a:rPr dirty="0"/>
              <a:t>those</a:t>
            </a:r>
            <a:r>
              <a:rPr dirty="0" spc="-25"/>
              <a:t> </a:t>
            </a:r>
            <a:r>
              <a:rPr dirty="0" spc="-10"/>
              <a:t>addresses</a:t>
            </a:r>
          </a:p>
          <a:p>
            <a:pPr marL="3676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67030" algn="l"/>
                <a:tab pos="367665" algn="l"/>
              </a:tabLst>
            </a:pPr>
            <a:r>
              <a:rPr dirty="0"/>
              <a:t>Modern</a:t>
            </a:r>
            <a:r>
              <a:rPr dirty="0" spc="-35"/>
              <a:t> </a:t>
            </a:r>
            <a:r>
              <a:rPr dirty="0"/>
              <a:t>general</a:t>
            </a:r>
            <a:r>
              <a:rPr dirty="0" spc="-10"/>
              <a:t> </a:t>
            </a:r>
            <a:r>
              <a:rPr dirty="0"/>
              <a:t>purpose</a:t>
            </a:r>
            <a:r>
              <a:rPr dirty="0" spc="-20"/>
              <a:t> </a:t>
            </a:r>
            <a:r>
              <a:rPr dirty="0"/>
              <a:t>systems</a:t>
            </a:r>
            <a:r>
              <a:rPr dirty="0" spc="-5"/>
              <a:t> </a:t>
            </a:r>
            <a:r>
              <a:rPr dirty="0"/>
              <a:t>don’t</a:t>
            </a:r>
            <a:r>
              <a:rPr dirty="0" spc="-20"/>
              <a:t> </a:t>
            </a:r>
            <a:r>
              <a:rPr dirty="0"/>
              <a:t>link</a:t>
            </a:r>
            <a:r>
              <a:rPr dirty="0" spc="-20"/>
              <a:t> </a:t>
            </a:r>
            <a:r>
              <a:rPr dirty="0"/>
              <a:t>libraries into</a:t>
            </a:r>
            <a:r>
              <a:rPr dirty="0" spc="-25"/>
              <a:t> </a:t>
            </a:r>
            <a:r>
              <a:rPr dirty="0" spc="-10"/>
              <a:t>executables</a:t>
            </a:r>
          </a:p>
          <a:p>
            <a:pPr lvl="1" marL="768350" marR="508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68350" algn="l"/>
                <a:tab pos="768985" algn="l"/>
              </a:tabLst>
            </a:pPr>
            <a:r>
              <a:rPr dirty="0" sz="1800">
                <a:latin typeface="Arial"/>
                <a:cs typeface="Arial"/>
              </a:rPr>
              <a:t>Rather,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dynamically</a:t>
            </a:r>
            <a:r>
              <a:rPr dirty="0" sz="1800" spc="-5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linked</a:t>
            </a:r>
            <a:r>
              <a:rPr dirty="0" sz="1800" spc="-5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libraries</a:t>
            </a:r>
            <a:r>
              <a:rPr dirty="0" sz="1800" spc="-4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(in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Windows,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DLLs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loaded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needed,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same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version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that </a:t>
            </a:r>
            <a:r>
              <a:rPr dirty="0" sz="1800">
                <a:latin typeface="Arial"/>
                <a:cs typeface="Arial"/>
              </a:rPr>
              <a:t>same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library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(loaded </a:t>
            </a:r>
            <a:r>
              <a:rPr dirty="0" sz="1800" spc="-10">
                <a:latin typeface="Arial"/>
                <a:cs typeface="Arial"/>
              </a:rPr>
              <a:t>once)</a:t>
            </a:r>
            <a:endParaRPr sz="1800">
              <a:latin typeface="Arial"/>
              <a:cs typeface="Arial"/>
            </a:endParaRPr>
          </a:p>
          <a:p>
            <a:pPr marL="367665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67030" algn="l"/>
                <a:tab pos="367665" algn="l"/>
              </a:tabLst>
            </a:pPr>
            <a:r>
              <a:rPr dirty="0"/>
              <a:t>Object,</a:t>
            </a:r>
            <a:r>
              <a:rPr dirty="0" spc="-35"/>
              <a:t> </a:t>
            </a:r>
            <a:r>
              <a:rPr dirty="0"/>
              <a:t>executable</a:t>
            </a:r>
            <a:r>
              <a:rPr dirty="0" spc="-10"/>
              <a:t> </a:t>
            </a:r>
            <a:r>
              <a:rPr dirty="0"/>
              <a:t>files</a:t>
            </a:r>
            <a:r>
              <a:rPr dirty="0" spc="-15"/>
              <a:t> </a:t>
            </a:r>
            <a:r>
              <a:rPr dirty="0"/>
              <a:t>have</a:t>
            </a:r>
            <a:r>
              <a:rPr dirty="0" spc="-35"/>
              <a:t> </a:t>
            </a:r>
            <a:r>
              <a:rPr dirty="0"/>
              <a:t>standard</a:t>
            </a:r>
            <a:r>
              <a:rPr dirty="0" spc="-20"/>
              <a:t> </a:t>
            </a:r>
            <a:r>
              <a:rPr dirty="0"/>
              <a:t>formats,</a:t>
            </a:r>
            <a:r>
              <a:rPr dirty="0" spc="-20"/>
              <a:t> </a:t>
            </a:r>
            <a:r>
              <a:rPr dirty="0"/>
              <a:t>so</a:t>
            </a:r>
            <a:r>
              <a:rPr dirty="0" spc="-35"/>
              <a:t> </a:t>
            </a:r>
            <a:r>
              <a:rPr dirty="0"/>
              <a:t>operating</a:t>
            </a:r>
            <a:r>
              <a:rPr dirty="0" spc="-20"/>
              <a:t> </a:t>
            </a:r>
            <a:r>
              <a:rPr dirty="0" spc="-10"/>
              <a:t>system</a:t>
            </a:r>
          </a:p>
          <a:p>
            <a:pPr marL="367665">
              <a:lnSpc>
                <a:spcPct val="100000"/>
              </a:lnSpc>
            </a:pPr>
            <a:r>
              <a:rPr dirty="0"/>
              <a:t>knows</a:t>
            </a:r>
            <a:r>
              <a:rPr dirty="0" spc="30"/>
              <a:t> </a:t>
            </a:r>
            <a:r>
              <a:rPr dirty="0"/>
              <a:t>how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load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start</a:t>
            </a:r>
            <a:r>
              <a:rPr dirty="0" spc="-25"/>
              <a:t> </a:t>
            </a:r>
            <a:r>
              <a:rPr dirty="0" spc="-20"/>
              <a:t>them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262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The</a:t>
            </a:r>
            <a:r>
              <a:rPr dirty="0" sz="3200" spc="-45"/>
              <a:t> </a:t>
            </a:r>
            <a:r>
              <a:rPr dirty="0" sz="3200"/>
              <a:t>Role</a:t>
            </a:r>
            <a:r>
              <a:rPr dirty="0" sz="3200" spc="-35"/>
              <a:t> </a:t>
            </a:r>
            <a:r>
              <a:rPr dirty="0" sz="3200"/>
              <a:t>of</a:t>
            </a:r>
            <a:r>
              <a:rPr dirty="0" sz="3200" spc="-25"/>
              <a:t> </a:t>
            </a:r>
            <a:r>
              <a:rPr dirty="0" sz="3200"/>
              <a:t>the</a:t>
            </a:r>
            <a:r>
              <a:rPr dirty="0" sz="3200" spc="-30"/>
              <a:t> </a:t>
            </a:r>
            <a:r>
              <a:rPr dirty="0" sz="3200"/>
              <a:t>Linker</a:t>
            </a:r>
            <a:r>
              <a:rPr dirty="0" sz="3200" spc="-30"/>
              <a:t> </a:t>
            </a:r>
            <a:r>
              <a:rPr dirty="0" sz="3200"/>
              <a:t>and</a:t>
            </a:r>
            <a:r>
              <a:rPr dirty="0" sz="3200" spc="-25"/>
              <a:t> </a:t>
            </a:r>
            <a:r>
              <a:rPr dirty="0" sz="3200" spc="-10"/>
              <a:t>Loader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676" y="1204975"/>
            <a:ext cx="4608449" cy="485927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5796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90"/>
              <a:t> </a:t>
            </a:r>
            <a:r>
              <a:rPr dirty="0" spc="-10"/>
              <a:t>Applications</a:t>
            </a:r>
            <a:r>
              <a:rPr dirty="0" spc="-90"/>
              <a:t> </a:t>
            </a:r>
            <a:r>
              <a:rPr dirty="0"/>
              <a:t>are</a:t>
            </a:r>
            <a:r>
              <a:rPr dirty="0" spc="-55"/>
              <a:t> </a:t>
            </a:r>
            <a:r>
              <a:rPr dirty="0"/>
              <a:t>Operating</a:t>
            </a:r>
            <a:r>
              <a:rPr dirty="0" spc="-100"/>
              <a:t> </a:t>
            </a:r>
            <a:r>
              <a:rPr dirty="0"/>
              <a:t>System</a:t>
            </a:r>
            <a:r>
              <a:rPr dirty="0" spc="-25"/>
              <a:t> </a:t>
            </a:r>
            <a:r>
              <a:rPr dirty="0" spc="-10"/>
              <a:t>Specific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17244" y="1041857"/>
            <a:ext cx="7409180" cy="453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Apps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compiled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usually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executable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 provides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own unique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 </a:t>
            </a:r>
            <a:r>
              <a:rPr dirty="0" sz="1800" spc="-10">
                <a:latin typeface="Arial"/>
                <a:cs typeface="Arial"/>
              </a:rPr>
              <a:t>calls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Own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formats,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etc..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Apps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multi-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 marL="756285" marR="68580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Written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interpreted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like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Python,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Ruby,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interpreter </a:t>
            </a:r>
            <a:r>
              <a:rPr dirty="0" sz="1800">
                <a:latin typeface="Arial"/>
                <a:cs typeface="Arial"/>
              </a:rPr>
              <a:t>available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10">
                <a:latin typeface="Arial"/>
                <a:cs typeface="Arial"/>
              </a:rPr>
              <a:t> systems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App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written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 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containing 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running </a:t>
            </a:r>
            <a:r>
              <a:rPr dirty="0" sz="1800">
                <a:latin typeface="Arial"/>
                <a:cs typeface="Arial"/>
              </a:rPr>
              <a:t>app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(like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Java)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standard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 (like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C),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compile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separately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each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operating system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each</a:t>
            </a:r>
            <a:endParaRPr sz="1800">
              <a:latin typeface="Arial"/>
              <a:cs typeface="Arial"/>
            </a:endParaRPr>
          </a:p>
          <a:p>
            <a:pPr marL="354965" marR="6096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Application</a:t>
            </a:r>
            <a:r>
              <a:rPr dirty="0" sz="1800" spc="-5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Binary</a:t>
            </a:r>
            <a:r>
              <a:rPr dirty="0" sz="1800" spc="-6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Interface</a:t>
            </a:r>
            <a:r>
              <a:rPr dirty="0" sz="18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ABI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architecture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equivalent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API, </a:t>
            </a:r>
            <a:r>
              <a:rPr dirty="0" sz="1800">
                <a:latin typeface="Arial"/>
                <a:cs typeface="Arial"/>
              </a:rPr>
              <a:t>defines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components 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binary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interface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given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given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architecture,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CPU,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etc..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8437" y="2960687"/>
            <a:ext cx="8611235" cy="201930"/>
            <a:chOff x="198437" y="2960687"/>
            <a:chExt cx="8611235" cy="201930"/>
          </a:xfrm>
        </p:grpSpPr>
        <p:sp>
          <p:nvSpPr>
            <p:cNvPr id="3" name="object 3" descr=""/>
            <p:cNvSpPr/>
            <p:nvPr/>
          </p:nvSpPr>
          <p:spPr>
            <a:xfrm>
              <a:off x="198437" y="2960687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30">
                  <a:moveTo>
                    <a:pt x="2870200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2870200" y="201612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068701" y="2960687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30">
                  <a:moveTo>
                    <a:pt x="2870200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2870200" y="201612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38901" y="2960687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30">
                  <a:moveTo>
                    <a:pt x="2870200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2870200" y="201612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685915" y="6619443"/>
            <a:ext cx="2323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Silberschatz,</a:t>
            </a:r>
            <a:r>
              <a:rPr dirty="0" sz="1000" spc="-2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Galvin</a:t>
            </a:r>
            <a:r>
              <a:rPr dirty="0" sz="1000" spc="-3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and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Gagne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20" b="1">
                <a:solidFill>
                  <a:srgbClr val="336699"/>
                </a:solidFill>
                <a:latin typeface="Arial"/>
                <a:cs typeface="Arial"/>
              </a:rPr>
              <a:t>©2018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467" y="6644741"/>
            <a:ext cx="25965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Operating</a:t>
            </a:r>
            <a:r>
              <a:rPr dirty="0" sz="1000" spc="-3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System</a:t>
            </a:r>
            <a:r>
              <a:rPr dirty="0" sz="1000" spc="-3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Concepts</a:t>
            </a:r>
            <a:r>
              <a:rPr dirty="0" sz="1000" spc="-2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–</a:t>
            </a:r>
            <a:r>
              <a:rPr dirty="0" sz="1000" spc="-3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10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82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195573" y="3978909"/>
            <a:ext cx="2393950" cy="1944370"/>
            <a:chOff x="3195573" y="3978909"/>
            <a:chExt cx="2393950" cy="19443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7379" y="4331703"/>
              <a:ext cx="2025520" cy="132820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322700" y="4119562"/>
              <a:ext cx="2138680" cy="1670050"/>
            </a:xfrm>
            <a:custGeom>
              <a:avLst/>
              <a:gdLst/>
              <a:ahLst/>
              <a:cxnLst/>
              <a:rect l="l" t="t" r="r" b="b"/>
              <a:pathLst>
                <a:path w="2138679" h="1670050">
                  <a:moveTo>
                    <a:pt x="0" y="1670050"/>
                  </a:moveTo>
                  <a:lnTo>
                    <a:pt x="2138299" y="1670050"/>
                  </a:lnTo>
                  <a:lnTo>
                    <a:pt x="2138299" y="0"/>
                  </a:lnTo>
                  <a:lnTo>
                    <a:pt x="0" y="0"/>
                  </a:lnTo>
                  <a:lnTo>
                    <a:pt x="0" y="1670050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95574" y="3978909"/>
              <a:ext cx="2393950" cy="1944370"/>
            </a:xfrm>
            <a:custGeom>
              <a:avLst/>
              <a:gdLst/>
              <a:ahLst/>
              <a:cxnLst/>
              <a:rect l="l" t="t" r="r" b="b"/>
              <a:pathLst>
                <a:path w="2393950" h="1944370">
                  <a:moveTo>
                    <a:pt x="2371090" y="22860"/>
                  </a:moveTo>
                  <a:lnTo>
                    <a:pt x="22860" y="22860"/>
                  </a:lnTo>
                  <a:lnTo>
                    <a:pt x="22860" y="57150"/>
                  </a:lnTo>
                  <a:lnTo>
                    <a:pt x="22860" y="1887220"/>
                  </a:lnTo>
                  <a:lnTo>
                    <a:pt x="22860" y="1921510"/>
                  </a:lnTo>
                  <a:lnTo>
                    <a:pt x="2371090" y="1921510"/>
                  </a:lnTo>
                  <a:lnTo>
                    <a:pt x="2371090" y="1887220"/>
                  </a:lnTo>
                  <a:lnTo>
                    <a:pt x="57150" y="1887220"/>
                  </a:lnTo>
                  <a:lnTo>
                    <a:pt x="57150" y="57150"/>
                  </a:lnTo>
                  <a:lnTo>
                    <a:pt x="2336800" y="57150"/>
                  </a:lnTo>
                  <a:lnTo>
                    <a:pt x="2336800" y="1886902"/>
                  </a:lnTo>
                  <a:lnTo>
                    <a:pt x="2371090" y="1886902"/>
                  </a:lnTo>
                  <a:lnTo>
                    <a:pt x="2371090" y="57150"/>
                  </a:lnTo>
                  <a:lnTo>
                    <a:pt x="2371090" y="56515"/>
                  </a:lnTo>
                  <a:lnTo>
                    <a:pt x="2371090" y="22860"/>
                  </a:lnTo>
                  <a:close/>
                </a:path>
                <a:path w="2393950" h="1944370">
                  <a:moveTo>
                    <a:pt x="23939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2940"/>
                  </a:lnTo>
                  <a:lnTo>
                    <a:pt x="0" y="1944370"/>
                  </a:lnTo>
                  <a:lnTo>
                    <a:pt x="2393950" y="1944370"/>
                  </a:lnTo>
                  <a:lnTo>
                    <a:pt x="2393950" y="1932940"/>
                  </a:lnTo>
                  <a:lnTo>
                    <a:pt x="11430" y="1932940"/>
                  </a:lnTo>
                  <a:lnTo>
                    <a:pt x="11430" y="11430"/>
                  </a:lnTo>
                  <a:lnTo>
                    <a:pt x="2382520" y="11430"/>
                  </a:lnTo>
                  <a:lnTo>
                    <a:pt x="2382520" y="1932622"/>
                  </a:lnTo>
                  <a:lnTo>
                    <a:pt x="2393950" y="1932622"/>
                  </a:lnTo>
                  <a:lnTo>
                    <a:pt x="2393950" y="11430"/>
                  </a:lnTo>
                  <a:lnTo>
                    <a:pt x="2393950" y="10795"/>
                  </a:lnTo>
                  <a:lnTo>
                    <a:pt x="239395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22373" y="2084577"/>
            <a:ext cx="469646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/>
              <a:t>End</a:t>
            </a:r>
            <a:r>
              <a:rPr dirty="0" sz="4300" spc="-100"/>
              <a:t> </a:t>
            </a:r>
            <a:r>
              <a:rPr dirty="0" sz="4300"/>
              <a:t>of</a:t>
            </a:r>
            <a:r>
              <a:rPr dirty="0" sz="4300" spc="-80"/>
              <a:t> </a:t>
            </a:r>
            <a:r>
              <a:rPr dirty="0" sz="4300"/>
              <a:t>Chapter</a:t>
            </a:r>
            <a:r>
              <a:rPr dirty="0" sz="4300" spc="-100"/>
              <a:t> </a:t>
            </a:r>
            <a:r>
              <a:rPr dirty="0" sz="4300" spc="-25"/>
              <a:t>2a</a:t>
            </a:r>
            <a:endParaRPr sz="4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33119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Operating</a:t>
            </a:r>
            <a:r>
              <a:rPr dirty="0" sz="3200" spc="-55"/>
              <a:t> </a:t>
            </a:r>
            <a:r>
              <a:rPr dirty="0" sz="3200"/>
              <a:t>System</a:t>
            </a:r>
            <a:r>
              <a:rPr dirty="0" sz="3200" spc="-25"/>
              <a:t> </a:t>
            </a:r>
            <a:r>
              <a:rPr dirty="0" sz="3200" spc="-10"/>
              <a:t>Services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25169" y="1146428"/>
            <a:ext cx="7447915" cy="526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6200" indent="-34353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environment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programs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services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355600" marR="569595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operating-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services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provides functions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helpful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user: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User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interface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Almost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have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interface</a:t>
            </a:r>
            <a:r>
              <a:rPr dirty="0" sz="1800" spc="-20">
                <a:latin typeface="Arial"/>
                <a:cs typeface="Arial"/>
              </a:rPr>
              <a:t> (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UI</a:t>
            </a:r>
            <a:r>
              <a:rPr dirty="0" sz="1800" spc="-20"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 marL="1099185" marR="765810" indent="-228600">
              <a:lnSpc>
                <a:spcPct val="100000"/>
              </a:lnSpc>
              <a:spcBef>
                <a:spcPts val="755"/>
              </a:spcBef>
            </a:pPr>
            <a:r>
              <a:rPr dirty="0" sz="13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8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Varies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Command-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Line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CLI</a:t>
            </a:r>
            <a:r>
              <a:rPr dirty="0" sz="1800" b="1">
                <a:latin typeface="Arial"/>
                <a:cs typeface="Arial"/>
              </a:rPr>
              <a:t>)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Graphics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User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Interface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GUI</a:t>
            </a:r>
            <a:r>
              <a:rPr dirty="0" sz="1800" b="1">
                <a:latin typeface="Arial"/>
                <a:cs typeface="Arial"/>
              </a:rPr>
              <a:t>)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44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touch-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screen,</a:t>
            </a:r>
            <a:r>
              <a:rPr dirty="0" sz="1800" spc="45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Batch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Program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execution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able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program, end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execution,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either </a:t>
            </a:r>
            <a:r>
              <a:rPr dirty="0" sz="1800">
                <a:latin typeface="Arial"/>
                <a:cs typeface="Arial"/>
              </a:rPr>
              <a:t>normally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abnormally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(indicating</a:t>
            </a:r>
            <a:r>
              <a:rPr dirty="0" sz="1800" spc="-10">
                <a:latin typeface="Arial"/>
                <a:cs typeface="Arial"/>
              </a:rPr>
              <a:t> error)</a:t>
            </a:r>
            <a:endParaRPr sz="1800">
              <a:latin typeface="Arial"/>
              <a:cs typeface="Arial"/>
            </a:endParaRPr>
          </a:p>
          <a:p>
            <a:pPr lvl="1" marL="756285" marR="14478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I/O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operations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4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running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I/O,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may </a:t>
            </a:r>
            <a:r>
              <a:rPr dirty="0" sz="1800">
                <a:latin typeface="Arial"/>
                <a:cs typeface="Arial"/>
              </a:rPr>
              <a:t>involve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I/O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lvl="1" marL="756285" marR="38671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spc="-10" b="1">
                <a:latin typeface="Arial"/>
                <a:cs typeface="Arial"/>
              </a:rPr>
              <a:t>File-</a:t>
            </a:r>
            <a:r>
              <a:rPr dirty="0" sz="1800" b="1">
                <a:latin typeface="Arial"/>
                <a:cs typeface="Arial"/>
              </a:rPr>
              <a:t>system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manipulation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particular </a:t>
            </a:r>
            <a:r>
              <a:rPr dirty="0" sz="1800">
                <a:latin typeface="Arial"/>
                <a:cs typeface="Arial"/>
              </a:rPr>
              <a:t>interest.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directories, </a:t>
            </a:r>
            <a:r>
              <a:rPr dirty="0" sz="1800">
                <a:latin typeface="Arial"/>
                <a:cs typeface="Arial"/>
              </a:rPr>
              <a:t>create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delete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them,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search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them,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list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Information, </a:t>
            </a:r>
            <a:r>
              <a:rPr dirty="0" sz="1800">
                <a:latin typeface="Arial"/>
                <a:cs typeface="Arial"/>
              </a:rPr>
              <a:t>permission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management.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610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Operating</a:t>
            </a:r>
            <a:r>
              <a:rPr dirty="0" sz="3200" spc="-55"/>
              <a:t> </a:t>
            </a:r>
            <a:r>
              <a:rPr dirty="0" sz="3200"/>
              <a:t>System</a:t>
            </a:r>
            <a:r>
              <a:rPr dirty="0" sz="3200" spc="-15"/>
              <a:t> </a:t>
            </a:r>
            <a:r>
              <a:rPr dirty="0" sz="3200"/>
              <a:t>Services</a:t>
            </a:r>
            <a:r>
              <a:rPr dirty="0" sz="3200" spc="-15"/>
              <a:t> </a:t>
            </a:r>
            <a:r>
              <a:rPr dirty="0" sz="3200" spc="-10"/>
              <a:t>(Cont.)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28217" y="1165352"/>
            <a:ext cx="7499350" cy="4444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operating-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services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provides functions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helpful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(Cont.):</a:t>
            </a:r>
            <a:endParaRPr sz="1800">
              <a:latin typeface="Arial"/>
              <a:cs typeface="Arial"/>
            </a:endParaRPr>
          </a:p>
          <a:p>
            <a:pPr lvl="1" marL="756285" marR="5397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spc="-10" b="1">
                <a:latin typeface="Arial"/>
                <a:cs typeface="Arial"/>
              </a:rPr>
              <a:t>Communications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exchange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same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computer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computers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lvl="2" marL="1099185" marR="76771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Communications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through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passing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(packets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moved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OS)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Error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detection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constantly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aware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errors</a:t>
            </a:r>
            <a:endParaRPr sz="1800">
              <a:latin typeface="Arial"/>
              <a:cs typeface="Arial"/>
            </a:endParaRPr>
          </a:p>
          <a:p>
            <a:pPr lvl="2" marL="1099185" marR="5080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occur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CPU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hardware,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I/O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devices,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in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lvl="2" marL="1099185" marR="23304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 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error,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should take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appropriate </a:t>
            </a:r>
            <a:r>
              <a:rPr dirty="0" sz="1800" spc="-10">
                <a:latin typeface="Arial"/>
                <a:cs typeface="Arial"/>
              </a:rPr>
              <a:t>action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ensure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correct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consistent </a:t>
            </a:r>
            <a:r>
              <a:rPr dirty="0" sz="1800" spc="-10"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  <a:p>
            <a:pPr lvl="2" marL="1099185" marR="727075" indent="-229235">
              <a:lnSpc>
                <a:spcPct val="100000"/>
              </a:lnSpc>
              <a:spcBef>
                <a:spcPts val="77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Debugging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facilities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greatly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enhance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>
                <a:latin typeface="MS PGothic"/>
                <a:cs typeface="MS PGothic"/>
              </a:rPr>
              <a:t>’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programmer</a:t>
            </a:r>
            <a:r>
              <a:rPr dirty="0" sz="1800">
                <a:latin typeface="MS PGothic"/>
                <a:cs typeface="MS PGothic"/>
              </a:rPr>
              <a:t>’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abilities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efficiently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6105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Operating</a:t>
            </a:r>
            <a:r>
              <a:rPr dirty="0" sz="3200" spc="-60"/>
              <a:t> </a:t>
            </a:r>
            <a:r>
              <a:rPr dirty="0" sz="3200"/>
              <a:t>System</a:t>
            </a:r>
            <a:r>
              <a:rPr dirty="0" sz="3200" spc="-30"/>
              <a:t> </a:t>
            </a:r>
            <a:r>
              <a:rPr dirty="0" sz="3200"/>
              <a:t>Services</a:t>
            </a:r>
            <a:r>
              <a:rPr dirty="0" sz="3200" spc="-15"/>
              <a:t> </a:t>
            </a:r>
            <a:r>
              <a:rPr dirty="0" sz="3200" spc="-10"/>
              <a:t>(Cont.)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23340" y="1158621"/>
            <a:ext cx="7461884" cy="482727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4965" marR="140970" indent="-342900">
              <a:lnSpc>
                <a:spcPts val="1939"/>
              </a:lnSpc>
              <a:spcBef>
                <a:spcPts val="34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Another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functions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exists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ensuring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efficient </a:t>
            </a:r>
            <a:r>
              <a:rPr dirty="0" sz="1800" spc="-10">
                <a:latin typeface="Arial"/>
                <a:cs typeface="Arial"/>
              </a:rPr>
              <a:t>operation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itself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resource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ts val="2055"/>
              </a:lnSpc>
              <a:spcBef>
                <a:spcPts val="520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Resource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allocation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-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3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users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5"/>
              </a:lnSpc>
            </a:pPr>
            <a:r>
              <a:rPr dirty="0" sz="1800">
                <a:latin typeface="Arial"/>
                <a:cs typeface="Arial"/>
              </a:rPr>
              <a:t>running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concurrently,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resources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lvl="2" marL="1099185" marR="423545" indent="-228600">
              <a:lnSpc>
                <a:spcPts val="1939"/>
              </a:lnSpc>
              <a:spcBef>
                <a:spcPts val="78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  <a:tab pos="3919220" algn="l"/>
              </a:tabLst>
            </a:pPr>
            <a:r>
              <a:rPr dirty="0" sz="1800">
                <a:latin typeface="Arial"/>
                <a:cs typeface="Arial"/>
              </a:rPr>
              <a:t>Many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resources </a:t>
            </a:r>
            <a:r>
              <a:rPr dirty="0" sz="1800" spc="-50">
                <a:latin typeface="Arial"/>
                <a:cs typeface="Arial"/>
              </a:rPr>
              <a:t>-</a:t>
            </a:r>
            <a:r>
              <a:rPr dirty="0" sz="1800">
                <a:latin typeface="Arial"/>
                <a:cs typeface="Arial"/>
              </a:rPr>
              <a:t>	CPU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cycles,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file </a:t>
            </a:r>
            <a:r>
              <a:rPr dirty="0" sz="1800">
                <a:latin typeface="Arial"/>
                <a:cs typeface="Arial"/>
              </a:rPr>
              <a:t>storage,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I/O</a:t>
            </a:r>
            <a:r>
              <a:rPr dirty="0" sz="1800" spc="-10">
                <a:latin typeface="Arial"/>
                <a:cs typeface="Arial"/>
              </a:rPr>
              <a:t> devices.</a:t>
            </a:r>
            <a:endParaRPr sz="1800">
              <a:latin typeface="Arial"/>
              <a:cs typeface="Arial"/>
            </a:endParaRPr>
          </a:p>
          <a:p>
            <a:pPr lvl="1" marL="756285" marR="163195" indent="-287020">
              <a:lnSpc>
                <a:spcPts val="1939"/>
              </a:lnSpc>
              <a:spcBef>
                <a:spcPts val="765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Logging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-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keep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track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what </a:t>
            </a:r>
            <a:r>
              <a:rPr dirty="0" sz="1800">
                <a:latin typeface="Arial"/>
                <a:cs typeface="Arial"/>
              </a:rPr>
              <a:t>kinds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computer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lvl="1" marL="756285" marR="74295" indent="-287020">
              <a:lnSpc>
                <a:spcPts val="1939"/>
              </a:lnSpc>
              <a:spcBef>
                <a:spcPts val="765"/>
              </a:spcBef>
              <a:buClr>
                <a:srgbClr val="CC6600"/>
              </a:buClr>
              <a:buSzPct val="108333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Protection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security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-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owners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multiuser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networked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computer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want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control</a:t>
            </a:r>
            <a:r>
              <a:rPr dirty="0" sz="1800" spc="-25">
                <a:latin typeface="Arial"/>
                <a:cs typeface="Arial"/>
              </a:rPr>
              <a:t> use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concurrent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should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interfere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ts val="2055"/>
              </a:lnSpc>
              <a:spcBef>
                <a:spcPts val="52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 b="1">
                <a:latin typeface="Arial"/>
                <a:cs typeface="Arial"/>
              </a:rPr>
              <a:t>Protection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involves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ensuring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1099185">
              <a:lnSpc>
                <a:spcPts val="2055"/>
              </a:lnSpc>
            </a:pPr>
            <a:r>
              <a:rPr dirty="0" sz="1800">
                <a:latin typeface="Arial"/>
                <a:cs typeface="Arial"/>
              </a:rPr>
              <a:t>resources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controlled</a:t>
            </a:r>
            <a:endParaRPr sz="1800">
              <a:latin typeface="Arial"/>
              <a:cs typeface="Arial"/>
            </a:endParaRPr>
          </a:p>
          <a:p>
            <a:pPr lvl="2" marL="1099185" marR="80010" indent="-228600">
              <a:lnSpc>
                <a:spcPts val="1939"/>
              </a:lnSpc>
              <a:spcBef>
                <a:spcPts val="78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 b="1">
                <a:latin typeface="Arial"/>
                <a:cs typeface="Arial"/>
              </a:rPr>
              <a:t>Security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 from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outsiders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user </a:t>
            </a:r>
            <a:r>
              <a:rPr dirty="0" sz="1800">
                <a:latin typeface="Arial"/>
                <a:cs typeface="Arial"/>
              </a:rPr>
              <a:t>authentication,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extends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defending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external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I/O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devices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from </a:t>
            </a:r>
            <a:r>
              <a:rPr dirty="0" sz="1800">
                <a:latin typeface="Arial"/>
                <a:cs typeface="Arial"/>
              </a:rPr>
              <a:t>invalid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attempts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75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</a:t>
            </a:r>
            <a:r>
              <a:rPr dirty="0" sz="3200" spc="-20"/>
              <a:t> </a:t>
            </a:r>
            <a:r>
              <a:rPr dirty="0" sz="3200"/>
              <a:t>View</a:t>
            </a:r>
            <a:r>
              <a:rPr dirty="0" sz="3200" spc="-25"/>
              <a:t> </a:t>
            </a:r>
            <a:r>
              <a:rPr dirty="0" sz="3200"/>
              <a:t>of</a:t>
            </a:r>
            <a:r>
              <a:rPr dirty="0" sz="3200" spc="-20"/>
              <a:t> </a:t>
            </a:r>
            <a:r>
              <a:rPr dirty="0" sz="3200"/>
              <a:t>Operating</a:t>
            </a:r>
            <a:r>
              <a:rPr dirty="0" sz="3200" spc="-40"/>
              <a:t> </a:t>
            </a:r>
            <a:r>
              <a:rPr dirty="0" sz="3200"/>
              <a:t>System</a:t>
            </a:r>
            <a:r>
              <a:rPr dirty="0" sz="3200" spc="-20"/>
              <a:t> </a:t>
            </a:r>
            <a:r>
              <a:rPr dirty="0" sz="3200" spc="-10"/>
              <a:t>Services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800" y="1836801"/>
            <a:ext cx="7221474" cy="359562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6105" rIns="0" bIns="0" rtlCol="0" vert="horz">
            <a:spAutoFit/>
          </a:bodyPr>
          <a:lstStyle/>
          <a:p>
            <a:pPr marL="109728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Command</a:t>
            </a:r>
            <a:r>
              <a:rPr dirty="0" sz="3200" spc="-15"/>
              <a:t> </a:t>
            </a:r>
            <a:r>
              <a:rPr dirty="0" sz="3200"/>
              <a:t>Line</a:t>
            </a:r>
            <a:r>
              <a:rPr dirty="0" sz="3200" spc="-25"/>
              <a:t> </a:t>
            </a:r>
            <a:r>
              <a:rPr dirty="0" sz="3200" spc="-10"/>
              <a:t>interpreter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56868" y="1184829"/>
            <a:ext cx="5944235" cy="304165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CLI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allows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direct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entry</a:t>
            </a:r>
            <a:endParaRPr sz="1800">
              <a:latin typeface="Arial"/>
              <a:cs typeface="Arial"/>
            </a:endParaRPr>
          </a:p>
          <a:p>
            <a:pPr marL="354965" marR="602615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Sometimes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implemented 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kernel,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sometimes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by </a:t>
            </a:r>
            <a:r>
              <a:rPr dirty="0" sz="1800">
                <a:latin typeface="Arial"/>
                <a:cs typeface="Arial"/>
              </a:rPr>
              <a:t>systems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Sometimes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flavors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implemented 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shells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Primarily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fetches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354965" marR="12065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10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Sometimes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commands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built-</a:t>
            </a:r>
            <a:r>
              <a:rPr dirty="0" sz="1800">
                <a:latin typeface="Arial"/>
                <a:cs typeface="Arial"/>
              </a:rPr>
              <a:t>in,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sometimes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just </a:t>
            </a:r>
            <a:r>
              <a:rPr dirty="0" sz="1800" spc="-10">
                <a:latin typeface="Arial"/>
                <a:cs typeface="Arial"/>
              </a:rPr>
              <a:t>names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programs</a:t>
            </a:r>
            <a:endParaRPr sz="1800">
              <a:latin typeface="Arial"/>
              <a:cs typeface="Arial"/>
            </a:endParaRPr>
          </a:p>
          <a:p>
            <a:pPr lvl="1" marL="756285" marR="34290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08333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latter,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features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doesn’t </a:t>
            </a:r>
            <a:r>
              <a:rPr dirty="0" sz="1800" spc="-10">
                <a:latin typeface="Arial"/>
                <a:cs typeface="Arial"/>
              </a:rPr>
              <a:t>require </a:t>
            </a:r>
            <a:r>
              <a:rPr dirty="0" sz="1800">
                <a:latin typeface="Arial"/>
                <a:cs typeface="Arial"/>
              </a:rPr>
              <a:t>shell</a:t>
            </a:r>
            <a:r>
              <a:rPr dirty="0" sz="1800" spc="-10">
                <a:latin typeface="Arial"/>
                <a:cs typeface="Arial"/>
              </a:rPr>
              <a:t> modification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1041463"/>
            <a:ext cx="7397750" cy="5122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610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Bourne</a:t>
            </a:r>
            <a:r>
              <a:rPr dirty="0" sz="3200" spc="-55"/>
              <a:t> </a:t>
            </a:r>
            <a:r>
              <a:rPr dirty="0" sz="3200"/>
              <a:t>Shell</a:t>
            </a:r>
            <a:r>
              <a:rPr dirty="0" sz="3200" spc="-10"/>
              <a:t> </a:t>
            </a:r>
            <a:r>
              <a:rPr dirty="0" sz="3200"/>
              <a:t>Command</a:t>
            </a:r>
            <a:r>
              <a:rPr dirty="0" sz="3200" spc="-30"/>
              <a:t> </a:t>
            </a:r>
            <a:r>
              <a:rPr dirty="0" sz="3200" spc="-10"/>
              <a:t>Interpreter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8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2a.</a:t>
            </a:r>
            <a:fld id="{81D60167-4931-47E6-BA6A-407CBD079E47}" type="slidenum">
              <a:rPr dirty="0" spc="-1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Lucent End User</dc:creator>
  <dc:title>2.01</dc:title>
  <dcterms:created xsi:type="dcterms:W3CDTF">2022-06-19T07:36:16Z</dcterms:created>
  <dcterms:modified xsi:type="dcterms:W3CDTF">2022-06-19T07:36:16Z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2022-06-19T00:00:00Z</vt:filetime>
  </property>
  <property fmtid="{D5CDD505-2E9C-101B-9397-08002B2CF9AE}" pid="5" name="Producer">
    <vt:lpwstr>Microsoft® PowerPoint® 2010</vt:lpwstr>
  </property>
</Properties>
</file>