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0"/>
  </p:notesMasterIdLst>
  <p:handoutMasterIdLst>
    <p:handoutMasterId r:id="rId31"/>
  </p:handoutMasterIdLst>
  <p:sldIdLst>
    <p:sldId id="256" r:id="rId2"/>
    <p:sldId id="266" r:id="rId3"/>
    <p:sldId id="318" r:id="rId4"/>
    <p:sldId id="287" r:id="rId5"/>
    <p:sldId id="309" r:id="rId6"/>
    <p:sldId id="331" r:id="rId7"/>
    <p:sldId id="332" r:id="rId8"/>
    <p:sldId id="313" r:id="rId9"/>
    <p:sldId id="293" r:id="rId10"/>
    <p:sldId id="294" r:id="rId11"/>
    <p:sldId id="310" r:id="rId12"/>
    <p:sldId id="311" r:id="rId13"/>
    <p:sldId id="314" r:id="rId14"/>
    <p:sldId id="321" r:id="rId15"/>
    <p:sldId id="288" r:id="rId16"/>
    <p:sldId id="312" r:id="rId17"/>
    <p:sldId id="325" r:id="rId18"/>
    <p:sldId id="333" r:id="rId19"/>
    <p:sldId id="326" r:id="rId20"/>
    <p:sldId id="334" r:id="rId21"/>
    <p:sldId id="327" r:id="rId22"/>
    <p:sldId id="335" r:id="rId23"/>
    <p:sldId id="336" r:id="rId24"/>
    <p:sldId id="315" r:id="rId25"/>
    <p:sldId id="328" r:id="rId26"/>
    <p:sldId id="329" r:id="rId27"/>
    <p:sldId id="337" r:id="rId28"/>
    <p:sldId id="291"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p:scale>
          <a:sx n="66" d="100"/>
          <a:sy n="66" d="100"/>
        </p:scale>
        <p:origin x="-1506" y="-14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12/7/2021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extLst>
      <p:ext uri="{BB962C8B-B14F-4D97-AF65-F5344CB8AC3E}">
        <p14:creationId xmlns:p14="http://schemas.microsoft.com/office/powerpoint/2010/main" xmlns=""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12/7/2021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extLst>
      <p:ext uri="{BB962C8B-B14F-4D97-AF65-F5344CB8AC3E}">
        <p14:creationId xmlns:p14="http://schemas.microsoft.com/office/powerpoint/2010/main" xmlns=""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0F906C4-EF87-4AFA-93C8-6470CF03436B}" type="datetime1">
              <a:rPr lang="en-US" smtClean="0"/>
              <a:t>12/7/2021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A7532C-C757-451F-B78C-17711D9959FD}" type="datetime1">
              <a:rPr lang="en-US" smtClean="0"/>
              <a:t>12/7/2021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E54A6C3-1982-4349-B649-32D3D480A913}" type="datetime1">
              <a:rPr lang="en-US" smtClean="0"/>
              <a:t>12/7/2021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CCE9516-2F95-49D0-B0AD-F233D022D5F6}" type="datetime1">
              <a:rPr lang="en-US" smtClean="0"/>
              <a:t>12/7/2021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BD5E7CB-3D3E-47BA-A346-66BB0A853800}" type="datetime1">
              <a:rPr lang="en-US" smtClean="0"/>
              <a:t>12/7/2021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A02C90F-3666-4CFD-BFC7-1947198E7ACE}" type="datetime1">
              <a:rPr lang="en-US" smtClean="0"/>
              <a:t>12/7/2021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93A22FC-424D-4A31-9A0C-10E62EA97BF3}" type="datetime1">
              <a:rPr lang="en-US" smtClean="0"/>
              <a:t>12/7/2021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0558174-C5D0-4E46-9108-4B77525A2160}" type="datetime1">
              <a:rPr lang="en-US" smtClean="0"/>
              <a:t>12/7/2021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401FF84-A071-4C61-803E-998F3EEADFF6}" type="datetime1">
              <a:rPr lang="en-US" smtClean="0"/>
              <a:t>12/7/2021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967074-9E60-40A7-B0E9-71E72788E24A}" type="datetime1">
              <a:rPr lang="en-US" smtClean="0"/>
              <a:t>12/7/2021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D04F66D-7677-42CE-8294-0360B7E284C4}" type="datetime1">
              <a:rPr lang="en-US" smtClean="0"/>
              <a:t>12/7/2021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0B348B0-7BD2-46D5-96EE-9CB1C67F7604}" type="datetime1">
              <a:rPr lang="en-US" smtClean="0"/>
              <a:t>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 Agile Software </a:t>
            </a:r>
            <a:r>
              <a:rPr lang="en-US" dirty="0" smtClean="0"/>
              <a:t>Development-b</a:t>
            </a:r>
            <a:endParaRPr lang="en-US" dirty="0" smtClean="0"/>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C15F0C8A-410A-4B92-A679-B253934377CA}" type="datetime1">
              <a:rPr lang="en-US" smtClean="0"/>
              <a:t>12/7/2021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3C33B9B0-100D-4C7F-8704-D492F40C6272}" type="datetime1">
              <a:rPr lang="en-US" smtClean="0"/>
              <a:t>12/7/2021</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fld id="{817F8802-44F5-4A69-BAA0-628AC233F7A2}" type="datetime1">
              <a:rPr lang="en-US" smtClean="0"/>
              <a:t>12/7/2021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23DB00AD-9E74-4E0C-A973-96ECB6928D61}" type="datetime1">
              <a:rPr lang="en-US" smtClean="0"/>
              <a:t>12/7/2021</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082" y="628330"/>
            <a:ext cx="7673718" cy="5604195"/>
          </a:xfrm>
          <a:prstGeom prst="rect">
            <a:avLst/>
          </a:prstGeom>
        </p:spPr>
      </p:pic>
      <p:sp>
        <p:nvSpPr>
          <p:cNvPr id="3" name="Date Placeholder 2"/>
          <p:cNvSpPr>
            <a:spLocks noGrp="1"/>
          </p:cNvSpPr>
          <p:nvPr>
            <p:ph type="dt" sz="half" idx="10"/>
          </p:nvPr>
        </p:nvSpPr>
        <p:spPr/>
        <p:txBody>
          <a:bodyPr/>
          <a:lstStyle/>
          <a:p>
            <a:pPr>
              <a:defRPr/>
            </a:pPr>
            <a:fld id="{2007956F-7EA0-464A-BF07-4FBA16415DBA}" type="datetime1">
              <a:rPr lang="en-US" smtClean="0"/>
              <a:t>12/7/2021</a:t>
            </a:fld>
            <a:endParaRPr lang="en-US"/>
          </a:p>
        </p:txBody>
      </p:sp>
    </p:spTree>
    <p:extLst>
      <p:ext uri="{BB962C8B-B14F-4D97-AF65-F5344CB8AC3E}">
        <p14:creationId xmlns:p14="http://schemas.microsoft.com/office/powerpoint/2010/main" xmlns="" val="205777279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solidFill>
                  <a:srgbClr val="FF0000"/>
                </a:solidFill>
              </a:rPr>
              <a:t>Scaling agile methods</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3" name="Date Placeholder 2"/>
          <p:cNvSpPr>
            <a:spLocks noGrp="1"/>
          </p:cNvSpPr>
          <p:nvPr>
            <p:ph type="dt" sz="half" idx="10"/>
          </p:nvPr>
        </p:nvSpPr>
        <p:spPr/>
        <p:txBody>
          <a:bodyPr/>
          <a:lstStyle/>
          <a:p>
            <a:pPr>
              <a:defRPr/>
            </a:pPr>
            <a:fld id="{0904D314-E3A6-4804-BBF8-6FB557A5601B}" type="datetime1">
              <a:rPr lang="en-US" smtClean="0"/>
              <a:t>12/7/2021</a:t>
            </a:fld>
            <a:endParaRPr lang="en-US"/>
          </a:p>
        </p:txBody>
      </p:sp>
    </p:spTree>
    <p:extLst>
      <p:ext uri="{BB962C8B-B14F-4D97-AF65-F5344CB8AC3E}">
        <p14:creationId xmlns:p14="http://schemas.microsoft.com/office/powerpoint/2010/main" xmlns="" val="217785547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a:t>
            </a:r>
            <a:r>
              <a:rPr lang="en-US" dirty="0" smtClean="0">
                <a:solidFill>
                  <a:srgbClr val="FF0000"/>
                </a:solidFill>
              </a:rPr>
              <a:t>small and medium sized projects that can be developed by a small co-located team.</a:t>
            </a:r>
          </a:p>
          <a:p>
            <a:r>
              <a:rPr lang="en-US" dirty="0" smtClean="0"/>
              <a:t>It is sometimes argued that the success of these methods comes because </a:t>
            </a:r>
            <a:r>
              <a:rPr lang="en-US" dirty="0" smtClean="0">
                <a:solidFill>
                  <a:srgbClr val="FF0000"/>
                </a:solidFill>
              </a:rPr>
              <a:t>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fld id="{D325F61D-595C-46E0-A3EB-86963363E4C1}" type="datetime1">
              <a:rPr lang="en-US" smtClean="0"/>
              <a:t>12/7/2021</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a:t>
            </a:r>
            <a:r>
              <a:rPr lang="en-GB" dirty="0" smtClean="0">
                <a:solidFill>
                  <a:srgbClr val="FF0000"/>
                </a:solidFill>
              </a:rPr>
              <a:t>Scaling up’ is concerned with using agile methods for developing large software systems that cannot be developed by a small team.</a:t>
            </a:r>
          </a:p>
          <a:p>
            <a:r>
              <a:rPr lang="en-GB" dirty="0" smtClean="0">
                <a:solidFill>
                  <a:schemeClr val="tx2"/>
                </a:solidFill>
              </a:rPr>
              <a:t>‘Scaling out’ is concerned with how agile methods can be introduced across a large organization with many years of software development experience.</a:t>
            </a:r>
          </a:p>
          <a:p>
            <a:r>
              <a:rPr lang="en-GB" dirty="0" smtClean="0"/>
              <a:t>When scaling agile methods it is important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fld id="{BE9E218D-AB94-441C-803A-182B0354499A}" type="datetime1">
              <a:rPr lang="en-US" smtClean="0"/>
              <a:t>12/7/2021</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solidFill>
                  <a:srgbClr val="FF0000"/>
                </a:solidFill>
              </a:rPr>
              <a:t>Agile </a:t>
            </a:r>
            <a:r>
              <a:rPr lang="en-GB" dirty="0">
                <a:solidFill>
                  <a:srgbClr val="FF0000"/>
                </a:solidFill>
              </a:rPr>
              <a:t>methods are most appropriate for new software development rather than software maintenance. </a:t>
            </a:r>
            <a:r>
              <a:rPr lang="en-GB" dirty="0"/>
              <a:t>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28522A1F-785C-4EB4-A10D-FF55D1C2D1BF}" type="datetime1">
              <a:rPr lang="en-US" smtClean="0"/>
              <a:t>12/7/2021</a:t>
            </a:fld>
            <a:endParaRPr lang="en-US"/>
          </a:p>
        </p:txBody>
      </p:sp>
    </p:spTree>
    <p:extLst>
      <p:ext uri="{BB962C8B-B14F-4D97-AF65-F5344CB8AC3E}">
        <p14:creationId xmlns:p14="http://schemas.microsoft.com/office/powerpoint/2010/main" xmlns="" val="1518837956"/>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a:t>
            </a:r>
            <a:r>
              <a:rPr lang="en-US" dirty="0" smtClean="0"/>
              <a:t> </a:t>
            </a:r>
            <a:r>
              <a:rPr lang="en-US" dirty="0" smtClean="0"/>
              <a:t>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fld id="{C4CF4FDE-D4B3-477D-AD3F-6F64507B053D}" type="datetime1">
              <a:rPr lang="en-US" smtClean="0"/>
              <a:t>12/7/2021</a:t>
            </a:fld>
            <a:endParaRPr lang="en-US"/>
          </a:p>
        </p:txBody>
      </p:sp>
    </p:spTree>
    <p:extLst>
      <p:ext uri="{BB962C8B-B14F-4D97-AF65-F5344CB8AC3E}">
        <p14:creationId xmlns:p14="http://schemas.microsoft.com/office/powerpoint/2010/main" xmlns="" val="379579401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solidFill>
                  <a:srgbClr val="FF0000"/>
                </a:solidFill>
              </a:rPr>
              <a:t>Are systems that are developed using an agile approach maintainable, given the emphasis in the development process of minimizing formal documentation?</a:t>
            </a:r>
          </a:p>
          <a:p>
            <a:pPr lvl="1"/>
            <a:r>
              <a:rPr lang="en-GB" dirty="0" smtClean="0">
                <a:solidFill>
                  <a:srgbClr val="FF0000"/>
                </a:solidFill>
              </a:rPr>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fld id="{2ACE2E45-D4AD-42F1-9E5C-C83BD58A1A43}" type="datetime1">
              <a:rPr lang="en-US" smtClean="0"/>
              <a:t>12/7/2021</a:t>
            </a:fld>
            <a:endParaRPr lang="en-US"/>
          </a:p>
        </p:txBody>
      </p:sp>
    </p:spTree>
    <p:extLst>
      <p:ext uri="{BB962C8B-B14F-4D97-AF65-F5344CB8AC3E}">
        <p14:creationId xmlns:p14="http://schemas.microsoft.com/office/powerpoint/2010/main" xmlns="" val="395107948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9B3DD945-CD52-4518-B577-E6C3856A2900}" type="datetime1">
              <a:rPr lang="en-US" smtClean="0"/>
              <a:t>12/7/2021</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solidFill>
                  <a:srgbClr val="FF0000"/>
                </a:solidFill>
              </a:rPr>
              <a:t>Key problems are:</a:t>
            </a:r>
          </a:p>
          <a:p>
            <a:pPr lvl="1"/>
            <a:r>
              <a:rPr lang="en-US" dirty="0" smtClean="0">
                <a:solidFill>
                  <a:srgbClr val="FF0000"/>
                </a:solidFill>
              </a:rPr>
              <a:t>Lack of product documentation</a:t>
            </a:r>
          </a:p>
          <a:p>
            <a:pPr lvl="1"/>
            <a:r>
              <a:rPr lang="en-US" dirty="0" smtClean="0">
                <a:solidFill>
                  <a:srgbClr val="FF0000"/>
                </a:solidFill>
              </a:rPr>
              <a:t>Keeping customers involved in the development process</a:t>
            </a:r>
          </a:p>
          <a:p>
            <a:pPr lvl="1"/>
            <a:r>
              <a:rPr lang="en-US" dirty="0" smtClean="0">
                <a:solidFill>
                  <a:srgbClr val="FF0000"/>
                </a:solidFill>
              </a:rPr>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fld id="{E2D718A4-1AE0-448B-B933-D729875280DA}" type="datetime1">
              <a:rPr lang="en-US" smtClean="0"/>
              <a:t>12/7/2021</a:t>
            </a:fld>
            <a:endParaRPr lang="en-US"/>
          </a:p>
        </p:txBody>
      </p:sp>
    </p:spTree>
    <p:extLst>
      <p:ext uri="{BB962C8B-B14F-4D97-AF65-F5344CB8AC3E}">
        <p14:creationId xmlns:p14="http://schemas.microsoft.com/office/powerpoint/2010/main" xmlns="" val="48170270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solidFill>
                  <a:srgbClr val="FF0000"/>
                </a:solidFill>
              </a:rPr>
              <a:t>Is it important to have a very detailed specification and design before moving to implementation? </a:t>
            </a:r>
            <a:r>
              <a:rPr lang="en-GB" dirty="0" smtClean="0"/>
              <a:t>If so, you probably need to use a plan-driven approach.</a:t>
            </a:r>
          </a:p>
          <a:p>
            <a:pPr lvl="1"/>
            <a:r>
              <a:rPr lang="en-GB" dirty="0" smtClean="0">
                <a:solidFill>
                  <a:srgbClr val="FF0000"/>
                </a:solidFill>
              </a:rPr>
              <a:t>Is an incremental delivery strategy, where you deliver the software to customers and get rapid feedback from them, realistic</a:t>
            </a:r>
            <a:r>
              <a:rPr lang="en-GB" dirty="0" smtClean="0"/>
              <a:t>? If so, consider using agile methods.</a:t>
            </a:r>
          </a:p>
          <a:p>
            <a:pPr lvl="1"/>
            <a:r>
              <a:rPr lang="en-GB" dirty="0" smtClean="0">
                <a:solidFill>
                  <a:srgbClr val="FF0000"/>
                </a:solidFill>
              </a:rPr>
              <a:t>How large is the system that is being developed? Agile methods are most effective when the system can be developed with a small co-located team who can communicate informally.</a:t>
            </a:r>
            <a:r>
              <a:rPr lang="en-GB" dirty="0" smtClean="0"/>
              <a:t>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fld id="{3429C468-0D51-4D4B-B651-1CEB16000B2C}" type="datetime1">
              <a:rPr lang="en-US" smtClean="0"/>
              <a:t>12/7/2021</a:t>
            </a:fld>
            <a:endParaRPr lang="en-US"/>
          </a:p>
        </p:txBody>
      </p:sp>
    </p:spTree>
    <p:extLst>
      <p:ext uri="{BB962C8B-B14F-4D97-AF65-F5344CB8AC3E}">
        <p14:creationId xmlns:p14="http://schemas.microsoft.com/office/powerpoint/2010/main" xmlns="" val="323150039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gridCol w="53086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3" name="Date Placeholder 2"/>
          <p:cNvSpPr>
            <a:spLocks noGrp="1"/>
          </p:cNvSpPr>
          <p:nvPr>
            <p:ph type="dt" sz="half" idx="10"/>
          </p:nvPr>
        </p:nvSpPr>
        <p:spPr/>
        <p:txBody>
          <a:bodyPr/>
          <a:lstStyle/>
          <a:p>
            <a:pPr>
              <a:defRPr/>
            </a:pPr>
            <a:fld id="{779DD663-CB76-427E-B83D-63D31BC40FFC}" type="datetime1">
              <a:rPr lang="en-US" smtClean="0"/>
              <a:t>12/7/2021</a:t>
            </a:fld>
            <a:endParaRPr lang="en-US"/>
          </a:p>
        </p:txBody>
      </p:sp>
    </p:spTree>
    <p:extLst>
      <p:ext uri="{BB962C8B-B14F-4D97-AF65-F5344CB8AC3E}">
        <p14:creationId xmlns:p14="http://schemas.microsoft.com/office/powerpoint/2010/main" xmlns="" val="67616883"/>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gridCol w="57404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3" name="Date Placeholder 2"/>
          <p:cNvSpPr>
            <a:spLocks noGrp="1"/>
          </p:cNvSpPr>
          <p:nvPr>
            <p:ph type="dt" sz="half" idx="10"/>
          </p:nvPr>
        </p:nvSpPr>
        <p:spPr/>
        <p:txBody>
          <a:bodyPr/>
          <a:lstStyle/>
          <a:p>
            <a:pPr>
              <a:defRPr/>
            </a:pPr>
            <a:fld id="{E1903131-7687-4424-97DD-E8135B796D7E}" type="datetime1">
              <a:rPr lang="en-US" smtClean="0"/>
              <a:t>12/7/2021</a:t>
            </a:fld>
            <a:endParaRPr lang="en-US"/>
          </a:p>
        </p:txBody>
      </p:sp>
    </p:spTree>
    <p:extLst>
      <p:ext uri="{BB962C8B-B14F-4D97-AF65-F5344CB8AC3E}">
        <p14:creationId xmlns:p14="http://schemas.microsoft.com/office/powerpoint/2010/main" xmlns="" val="1933068761"/>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fld id="{A19D9740-F072-4C7E-8F74-D4111C765E95}" type="datetime1">
              <a:rPr lang="en-US" smtClean="0"/>
              <a:t>12/7/2021</a:t>
            </a:fld>
            <a:endParaRPr lang="en-US"/>
          </a:p>
        </p:txBody>
      </p:sp>
    </p:spTree>
    <p:extLst>
      <p:ext uri="{BB962C8B-B14F-4D97-AF65-F5344CB8AC3E}">
        <p14:creationId xmlns:p14="http://schemas.microsoft.com/office/powerpoint/2010/main" xmlns="" val="309996365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solidFill>
                  <a:srgbClr val="0070C0"/>
                </a:solidFill>
              </a:rPr>
              <a:t>How large 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solidFill>
                  <a:srgbClr val="0070C0"/>
                </a:solidFill>
              </a:rPr>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solidFill>
                  <a:srgbClr val="0070C0"/>
                </a:solidFill>
              </a:rPr>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solidFill>
                  <a:srgbClr val="0070C0"/>
                </a:solidFill>
              </a:rPr>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fld id="{5F5B4565-F396-4097-8A22-62B7BA5CB492}" type="datetime1">
              <a:rPr lang="en-US" smtClean="0"/>
              <a:t>12/7/2021</a:t>
            </a:fld>
            <a:endParaRPr lang="en-US"/>
          </a:p>
        </p:txBody>
      </p:sp>
    </p:spTree>
    <p:extLst>
      <p:ext uri="{BB962C8B-B14F-4D97-AF65-F5344CB8AC3E}">
        <p14:creationId xmlns:p14="http://schemas.microsoft.com/office/powerpoint/2010/main" xmlns="" val="249528226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solidFill>
                  <a:srgbClr val="0070C0"/>
                </a:solidFill>
              </a:rPr>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solidFill>
                  <a:srgbClr val="0070C0"/>
                </a:solidFill>
              </a:rPr>
              <a:t>How is the development team organized?</a:t>
            </a:r>
          </a:p>
          <a:p>
            <a:pPr lvl="1"/>
            <a:r>
              <a:rPr lang="en-GB" dirty="0" smtClean="0"/>
              <a:t>Design documents may be required if the team is distributed.</a:t>
            </a:r>
          </a:p>
          <a:p>
            <a:r>
              <a:rPr lang="en-GB" dirty="0" smtClean="0">
                <a:solidFill>
                  <a:srgbClr val="0070C0"/>
                </a:solidFill>
              </a:rPr>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fld id="{5016E92D-7493-42B8-B1E3-2002DF2E2ABB}" type="datetime1">
              <a:rPr lang="en-US" smtClean="0"/>
              <a:t>12/7/2021</a:t>
            </a:fld>
            <a:endParaRPr lang="en-US"/>
          </a:p>
        </p:txBody>
      </p:sp>
    </p:spTree>
    <p:extLst>
      <p:ext uri="{BB962C8B-B14F-4D97-AF65-F5344CB8AC3E}">
        <p14:creationId xmlns:p14="http://schemas.microsoft.com/office/powerpoint/2010/main" xmlns="" val="228050318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solidFill>
                  <a:srgbClr val="0070C0"/>
                </a:solidFill>
              </a:rPr>
              <a:t>Traditional engineering organizations have a culture of plan-based development, as this is the norm in engineering</a:t>
            </a:r>
            <a:r>
              <a:rPr lang="en-GB" dirty="0" smtClean="0">
                <a:solidFill>
                  <a:srgbClr val="0070C0"/>
                </a:solidFill>
              </a:rPr>
              <a:t>.</a:t>
            </a:r>
          </a:p>
          <a:p>
            <a:r>
              <a:rPr lang="en-GB" dirty="0" smtClean="0">
                <a:solidFill>
                  <a:srgbClr val="0070C0"/>
                </a:solidFill>
              </a:rPr>
              <a:t>Is it standard organizational practice to develop a detailed system specification?</a:t>
            </a:r>
          </a:p>
          <a:p>
            <a:r>
              <a:rPr lang="en-GB" dirty="0" smtClean="0">
                <a:solidFill>
                  <a:srgbClr val="0070C0"/>
                </a:solidFill>
              </a:rPr>
              <a:t>Will customer representatives be available to provide feedback of system increments?</a:t>
            </a:r>
          </a:p>
          <a:p>
            <a:r>
              <a:rPr lang="en-GB" dirty="0" smtClean="0">
                <a:solidFill>
                  <a:srgbClr val="0070C0"/>
                </a:solidFill>
              </a:rPr>
              <a:t>Can informal agile development fit into the organizational culture of detailed documentation?</a:t>
            </a:r>
            <a:endParaRPr lang="en-GB" dirty="0">
              <a:solidFill>
                <a:srgbClr val="0070C0"/>
              </a:solidFill>
            </a:endParaRP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fld id="{33487A74-681F-4F02-8D85-E5B5D8E36165}" type="datetime1">
              <a:rPr lang="en-US" smtClean="0"/>
              <a:t>12/7/2021</a:t>
            </a:fld>
            <a:endParaRPr lang="en-US"/>
          </a:p>
        </p:txBody>
      </p:sp>
    </p:spTree>
    <p:extLst>
      <p:ext uri="{BB962C8B-B14F-4D97-AF65-F5344CB8AC3E}">
        <p14:creationId xmlns:p14="http://schemas.microsoft.com/office/powerpoint/2010/main" xmlns="" val="2964070785"/>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fld id="{6AFF9D91-C3CD-4A73-809C-E6EE3FF52E4D}" type="datetime1">
              <a:rPr lang="en-US" smtClean="0"/>
              <a:t>12/7/2021</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fld id="{A08021F0-38AB-4377-9E0B-E2A643C31F53}" type="datetime1">
              <a:rPr lang="en-US" smtClean="0"/>
              <a:t>12/7/2021</a:t>
            </a:fld>
            <a:endParaRPr lang="en-US"/>
          </a:p>
        </p:txBody>
      </p:sp>
    </p:spTree>
    <p:extLst>
      <p:ext uri="{BB962C8B-B14F-4D97-AF65-F5344CB8AC3E}">
        <p14:creationId xmlns:p14="http://schemas.microsoft.com/office/powerpoint/2010/main" xmlns="" val="98200676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a:t>
            </a:r>
            <a:r>
              <a:rPr lang="en-GB" dirty="0" smtClean="0">
                <a:solidFill>
                  <a:srgbClr val="0070C0"/>
                </a:solidFill>
              </a:rPr>
              <a:t>delivered on time and within the planned budget for the project</a:t>
            </a:r>
            <a:r>
              <a:rPr lang="en-GB" dirty="0" smtClean="0"/>
              <a:t>. </a:t>
            </a:r>
          </a:p>
          <a:p>
            <a:r>
              <a:rPr lang="en-GB" dirty="0" smtClean="0">
                <a:solidFill>
                  <a:srgbClr val="0070C0"/>
                </a:solidFill>
              </a:rPr>
              <a:t>The standard approach to project management is plan-driven</a:t>
            </a:r>
            <a:r>
              <a:rPr lang="en-GB" dirty="0" smtClean="0"/>
              <a:t>. Managers draw up a plan for the project showing what should be delivered, when it should be delivered and who will work on the development of the project deliverables. </a:t>
            </a:r>
          </a:p>
          <a:p>
            <a:r>
              <a:rPr lang="en-GB" dirty="0" smtClean="0">
                <a:solidFill>
                  <a:srgbClr val="0070C0"/>
                </a:solidFill>
              </a:rPr>
              <a:t>Agile project management requires a different approach, which is adapted to incremental development and the practices used in agile methods. </a:t>
            </a:r>
            <a:endParaRPr lang="en-US" dirty="0">
              <a:solidFill>
                <a:srgbClr val="0070C0"/>
              </a:solidFill>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fld id="{BA6399AD-09B8-41A0-A7EE-E8F065227BF2}" type="datetime1">
              <a:rPr lang="en-US" smtClean="0"/>
              <a:t>12/7/2021</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solidFill>
                  <a:srgbClr val="0070C0"/>
                </a:solidFill>
              </a:rPr>
              <a:t>The </a:t>
            </a:r>
            <a:r>
              <a:rPr lang="en-GB" dirty="0" smtClean="0">
                <a:solidFill>
                  <a:srgbClr val="FF0000"/>
                </a:solidFill>
              </a:rPr>
              <a:t>initial phase</a:t>
            </a:r>
            <a:r>
              <a:rPr lang="en-GB" dirty="0" smtClean="0">
                <a:solidFill>
                  <a:srgbClr val="0070C0"/>
                </a:solidFill>
              </a:rPr>
              <a:t> is an outline planning phase where you establish the general objectives for the project and design the software architecture. </a:t>
            </a:r>
          </a:p>
          <a:p>
            <a:pPr lvl="1"/>
            <a:r>
              <a:rPr lang="en-GB" dirty="0" smtClean="0">
                <a:solidFill>
                  <a:srgbClr val="0070C0"/>
                </a:solidFill>
              </a:rPr>
              <a:t>This is followed by a series of </a:t>
            </a:r>
            <a:r>
              <a:rPr lang="en-GB" dirty="0" smtClean="0">
                <a:solidFill>
                  <a:srgbClr val="FF0000"/>
                </a:solidFill>
              </a:rPr>
              <a:t>sprint cycles</a:t>
            </a:r>
            <a:r>
              <a:rPr lang="en-GB" dirty="0" smtClean="0">
                <a:solidFill>
                  <a:srgbClr val="0070C0"/>
                </a:solidFill>
              </a:rPr>
              <a:t>, where each cycle develops an increment of the system. </a:t>
            </a:r>
          </a:p>
          <a:p>
            <a:pPr lvl="1"/>
            <a:r>
              <a:rPr lang="en-GB" dirty="0" smtClean="0">
                <a:solidFill>
                  <a:srgbClr val="0070C0"/>
                </a:solidFill>
              </a:rPr>
              <a:t>The </a:t>
            </a:r>
            <a:r>
              <a:rPr lang="en-GB" dirty="0" smtClean="0">
                <a:solidFill>
                  <a:srgbClr val="FF0000"/>
                </a:solidFill>
              </a:rPr>
              <a:t>project closure phase </a:t>
            </a:r>
            <a:r>
              <a:rPr lang="en-GB" dirty="0" smtClean="0">
                <a:solidFill>
                  <a:srgbClr val="0070C0"/>
                </a:solidFill>
              </a:rPr>
              <a:t>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fld id="{E7AD0275-EACC-4A77-A624-8B54B1B66779}" type="datetime1">
              <a:rPr lang="en-US" smtClean="0"/>
              <a:t>12/7/2021</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3" name="Date Placeholder 2"/>
          <p:cNvSpPr>
            <a:spLocks noGrp="1"/>
          </p:cNvSpPr>
          <p:nvPr>
            <p:ph type="dt" sz="half" idx="10"/>
          </p:nvPr>
        </p:nvSpPr>
        <p:spPr/>
        <p:txBody>
          <a:bodyPr/>
          <a:lstStyle/>
          <a:p>
            <a:pPr>
              <a:defRPr/>
            </a:pPr>
            <a:fld id="{15A83914-C3BE-4B85-9EE6-15B66A03533D}" type="datetime1">
              <a:rPr lang="en-US" smtClean="0"/>
              <a:t>12/7/2021</a:t>
            </a:fld>
            <a:endParaRPr lang="en-US"/>
          </a:p>
        </p:txBody>
      </p:sp>
    </p:spTree>
    <p:extLst>
      <p:ext uri="{BB962C8B-B14F-4D97-AF65-F5344CB8AC3E}">
        <p14:creationId xmlns:p14="http://schemas.microsoft.com/office/powerpoint/2010/main" xmlns="" val="427984548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407260699"/>
              </p:ext>
            </p:extLst>
          </p:nvPr>
        </p:nvGraphicFramePr>
        <p:xfrm>
          <a:off x="342900" y="1778000"/>
          <a:ext cx="8229600" cy="380492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a:t>
                      </a:r>
                      <a:endParaRPr lang="en-GB" sz="1400" baseline="0" dirty="0" smtClean="0">
                        <a:solidFill>
                          <a:srgbClr val="000000"/>
                        </a:solidFill>
                        <a:effectLst/>
                        <a:latin typeface="Arial"/>
                        <a:ea typeface="Times New Roman"/>
                        <a:cs typeface="Times New Roman"/>
                      </a:endParaRP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3" name="Date Placeholder 2"/>
          <p:cNvSpPr>
            <a:spLocks noGrp="1"/>
          </p:cNvSpPr>
          <p:nvPr>
            <p:ph type="dt" sz="half" idx="10"/>
          </p:nvPr>
        </p:nvSpPr>
        <p:spPr/>
        <p:txBody>
          <a:bodyPr/>
          <a:lstStyle/>
          <a:p>
            <a:pPr>
              <a:defRPr/>
            </a:pPr>
            <a:fld id="{BD1D2B52-38C3-4FBC-9490-36F9B2FCDC43}" type="datetime1">
              <a:rPr lang="en-US" smtClean="0"/>
              <a:t>12/7/2021</a:t>
            </a:fld>
            <a:endParaRPr lang="en-US"/>
          </a:p>
        </p:txBody>
      </p:sp>
    </p:spTree>
    <p:extLst>
      <p:ext uri="{BB962C8B-B14F-4D97-AF65-F5344CB8AC3E}">
        <p14:creationId xmlns:p14="http://schemas.microsoft.com/office/powerpoint/2010/main" xmlns="" val="181540126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fld id="{D4D5EB72-848C-4B32-BF63-C6FA26AA3A61}" type="datetime1">
              <a:rPr lang="en-US" smtClean="0"/>
              <a:t>12/7/2021</a:t>
            </a:fld>
            <a:endParaRPr lang="en-US"/>
          </a:p>
        </p:txBody>
      </p:sp>
    </p:spTree>
    <p:extLst>
      <p:ext uri="{BB962C8B-B14F-4D97-AF65-F5344CB8AC3E}">
        <p14:creationId xmlns:p14="http://schemas.microsoft.com/office/powerpoint/2010/main" xmlns="" val="166057403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fld id="{F84724B7-DE11-4EC1-8C85-813DCDCD1438}" type="datetime1">
              <a:rPr lang="en-US" smtClean="0"/>
              <a:t>12/7/2021</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1595</TotalTime>
  <Words>2261</Words>
  <Application>Microsoft Macintosh PowerPoint</Application>
  <PresentationFormat>On-screen Show (4:3)</PresentationFormat>
  <Paragraphs>226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SE10 slides</vt:lpstr>
      <vt:lpstr> Agile Software Development-b</vt:lpstr>
      <vt:lpstr>Topics covered</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Scaling up to large systems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UE</cp:lastModifiedBy>
  <cp:revision>55</cp:revision>
  <dcterms:created xsi:type="dcterms:W3CDTF">2010-01-06T20:28:26Z</dcterms:created>
  <dcterms:modified xsi:type="dcterms:W3CDTF">2021-12-07T07:12:01Z</dcterms:modified>
</cp:coreProperties>
</file>