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4" r:id="rId3"/>
    <p:sldId id="296" r:id="rId4"/>
    <p:sldId id="285" r:id="rId5"/>
    <p:sldId id="279" r:id="rId6"/>
    <p:sldId id="280" r:id="rId7"/>
    <p:sldId id="281" r:id="rId8"/>
    <p:sldId id="297" r:id="rId9"/>
    <p:sldId id="298" r:id="rId10"/>
    <p:sldId id="299" r:id="rId11"/>
    <p:sldId id="300" r:id="rId12"/>
    <p:sldId id="301" r:id="rId13"/>
    <p:sldId id="302" r:id="rId14"/>
    <p:sldId id="303" r:id="rId15"/>
    <p:sldId id="305" r:id="rId16"/>
    <p:sldId id="306" r:id="rId17"/>
    <p:sldId id="307" r:id="rId18"/>
    <p:sldId id="308" r:id="rId19"/>
    <p:sldId id="309" r:id="rId20"/>
    <p:sldId id="310" r:id="rId21"/>
    <p:sldId id="311" r:id="rId22"/>
    <p:sldId id="312" r:id="rId23"/>
    <p:sldId id="313" r:id="rId24"/>
    <p:sldId id="315" r:id="rId25"/>
    <p:sldId id="291" r:id="rId26"/>
    <p:sldId id="290"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09T08:46:21.058"/>
    </inkml:context>
    <inkml:brush xml:id="br0">
      <inkml:brushProperty name="width" value="0.05292" units="cm"/>
      <inkml:brushProperty name="height" value="0.05292" units="cm"/>
      <inkml:brushProperty name="fitToCurve" value="1"/>
    </inkml:brush>
  </inkml:definitions>
  <inkml:trace contextRef="#ctx0" brushRef="#br0">0 0,'0'0,"75"25,-1-25,1 25,24-25,0 25,0-1,25 1,-25 0,1-25,-1 25,0 0,25-25,-25 25,25-50,0 50,-24-25,-1 0,0 0,0 0,0-25,25 25,-24-25,-1 0,0 25,-24 0,24 0,0-25,0 25,0 0,-24 25,-1-25,-24 25,24-25,-24 0,-1 25,-24-25,25 25,-50-25,25 0,-25 24,24-24,-24 0,0 0,0 25,0-25,0-25,0 25,0 0,0 0,25-99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09T08:58:42.599"/>
    </inkml:context>
    <inkml:brush xml:id="br0">
      <inkml:brushProperty name="width" value="0.05292" units="cm"/>
      <inkml:brushProperty name="height" value="0.05292" units="cm"/>
      <inkml:brushProperty name="fitToCurve" value="1"/>
    </inkml:brush>
  </inkml:definitions>
  <inkml:trace contextRef="#ctx0" brushRef="#br0">323 50,'0'0,"0"-25,0 25,0 0,0-25,0 50,0 24,0 1,-25 49,0-24,-24-1,24 25,0-49,0-25,25 24</inkml:trace>
  <inkml:trace contextRef="#ctx0" brushRef="#br0" timeOffset="421">25 347,'-25'25,"25"-50,25 0,0 25,24 0,1-24,25 24,-1 24,0 1,1 0,-1 0,-24-25,-1 0,1-25,0 50,-26-50</inkml:trace>
  <inkml:trace contextRef="#ctx0" brushRef="#br0" timeOffset="1082">348 645,'0'25,"-50"-25,25 24,25-24,0-24,0 48,50-48,24-26,1 25,73-74,1 0,-25 49,-25-24,-49 49,0 25,-50 0,0-25,0 50,0 0,0-25,0-25,0 25,-25 25,25-25,0 25,-25-25,25 24,0 1,0-25,0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09T08:58:06.727"/>
    </inkml:context>
    <inkml:brush xml:id="br0">
      <inkml:brushProperty name="width" value="0.05292" units="cm"/>
      <inkml:brushProperty name="height" value="0.05292" units="cm"/>
      <inkml:brushProperty name="fitToCurve" value="1"/>
    </inkml:brush>
  </inkml:definitions>
  <inkml:trace contextRef="#ctx0" brushRef="#br0">1013 306,'-49'24,"-50"51,-1 24,-24 50,0 49,0 26,25-1,0 50,24 0,26-1,-1 1,25 0,50-25,25-25,24-49,50-25,0-50,25-25,0-24,25-25,24-75,-24 1,-1-51,26-48,-26-51,1-24,-25-25,0-25,-25-25,0 26,-75-26,-49 0,-24 25,-26 0,-24 50,-1 0,-49 74,-50 50,-24 74,-348 348</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09T08:59:40.529"/>
    </inkml:context>
    <inkml:brush xml:id="br0">
      <inkml:brushProperty name="width" value="0.05292" units="cm"/>
      <inkml:brushProperty name="height" value="0.05292" units="cm"/>
      <inkml:brushProperty name="fitToCurve" value="1"/>
    </inkml:brush>
  </inkml:definitions>
  <inkml:trace contextRef="#ctx0" brushRef="#br0">0 25,'49'-25,"-49"25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1A64B-B3DB-4A0E-A2B9-C86E8AFEEFC2}" type="slidenum">
              <a:rPr lang="en-GB" smtClean="0"/>
              <a:pPr/>
              <a:t>‹#›</a:t>
            </a:fld>
            <a:endParaRPr lang="en-GB"/>
          </a:p>
        </p:txBody>
      </p:sp>
      <p:sp>
        <p:nvSpPr>
          <p:cNvPr id="8" name="Slide Image Placeholder 7">
            <a:extLst>
              <a:ext uri="{FF2B5EF4-FFF2-40B4-BE49-F238E27FC236}">
                <a16:creationId xmlns:a16="http://schemas.microsoft.com/office/drawing/2014/main" id="{4EC82124-2B39-4587-84F9-E67C7887F6D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635016666"/>
      </p:ext>
    </p:extLst>
  </p:cSld>
  <p:clrMap bg1="dk1" tx1="lt1" bg2="dk2" tx2="lt2" accent1="accent1" accent2="accent2" accent3="accent3" accent4="accent4" accent5="accent5" accent6="accent6" hlink="hlink" folHlink="folHlink"/>
  <p:notesStyle>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208F30-E88D-472B-B842-9B6DAF212092}"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21962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FC3A6F-F698-486F-9CC4-7D91E23E2566}"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11386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D329-7AA9-4FF0-9DFF-D85B490A52E8}"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666343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208F30-E88D-472B-B842-9B6DAF212092}"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912307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1947-E65E-4D79-864F-3A89C8090272}"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290584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C0C4A-EEC3-4BB6-9B0D-4AD20F2BF941}"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426766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E4DF01-919D-41E1-BBC5-58BAA932A5E8}"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041906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64057-8ABF-4F24-98B0-03092BDEBC69}" type="datetime1">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2852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48816-29F6-4BB8-A5B6-885148F43976}" type="datetime1">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1848901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B4B52-8175-433E-961F-C950DA016CDC}" type="datetime1">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305147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A24FA1F-1841-4061-9B24-2014019D4EF5}"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70312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1947-E65E-4D79-864F-3A89C8090272}"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828489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0A022A-8546-4FD2-B8B4-D42BD95130AB}"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192202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FC3A6F-F698-486F-9CC4-7D91E23E2566}"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2310619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D329-7AA9-4FF0-9DFF-D85B490A52E8}"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76154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C0C4A-EEC3-4BB6-9B0D-4AD20F2BF941}"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51663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E4DF01-919D-41E1-BBC5-58BAA932A5E8}"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7257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64057-8ABF-4F24-98B0-03092BDEBC69}" type="datetime1">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11179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48816-29F6-4BB8-A5B6-885148F43976}" type="datetime1">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396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B4B52-8175-433E-961F-C950DA016CDC}" type="datetime1">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158689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4FA1F-1841-4061-9B24-2014019D4EF5}"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335861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A022A-8546-4FD2-B8B4-D42BD95130AB}"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pPr/>
              <a:t>‹#›</a:t>
            </a:fld>
            <a:endParaRPr lang="en-US"/>
          </a:p>
        </p:txBody>
      </p:sp>
    </p:spTree>
    <p:extLst>
      <p:ext uri="{BB962C8B-B14F-4D97-AF65-F5344CB8AC3E}">
        <p14:creationId xmlns:p14="http://schemas.microsoft.com/office/powerpoint/2010/main" val="247375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D148C-6AB5-4DA1-9610-3AAA305F9712}" type="datetime1">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5DDDE-CD7A-48BA-A54E-4D75B685EBA8}" type="slidenum">
              <a:rPr lang="en-US" smtClean="0"/>
              <a:pPr/>
              <a:t>‹#›</a:t>
            </a:fld>
            <a:endParaRPr lang="en-US"/>
          </a:p>
        </p:txBody>
      </p:sp>
    </p:spTree>
    <p:extLst>
      <p:ext uri="{BB962C8B-B14F-4D97-AF65-F5344CB8AC3E}">
        <p14:creationId xmlns:p14="http://schemas.microsoft.com/office/powerpoint/2010/main" val="116999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ED148C-6AB5-4DA1-9610-3AAA305F9712}" type="datetime1">
              <a:rPr lang="en-US" smtClean="0"/>
              <a:pPr/>
              <a:t>9/15/2022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A5DDDE-CD7A-48BA-A54E-4D75B685EBA8}" type="slidenum">
              <a:rPr lang="en-US" smtClean="0"/>
              <a:pPr/>
              <a:t>‹#›</a:t>
            </a:fld>
            <a:endParaRPr lang="en-US"/>
          </a:p>
        </p:txBody>
      </p:sp>
    </p:spTree>
    <p:extLst>
      <p:ext uri="{BB962C8B-B14F-4D97-AF65-F5344CB8AC3E}">
        <p14:creationId xmlns:p14="http://schemas.microsoft.com/office/powerpoint/2010/main" val="1051217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youtube.com/watch?v=kYUrqdUyE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normAutofit/>
          </a:bodyPr>
          <a:lstStyle/>
          <a:p>
            <a:r>
              <a:rPr lang="en-US" sz="4000" b="1" dirty="0">
                <a:solidFill>
                  <a:srgbClr val="FFFF00"/>
                </a:solidFill>
              </a:rPr>
              <a:t>Software Engineering</a:t>
            </a:r>
            <a:br>
              <a:rPr lang="en-US" sz="4000" dirty="0">
                <a:solidFill>
                  <a:schemeClr val="bg1"/>
                </a:solidFill>
              </a:rPr>
            </a:br>
            <a:r>
              <a:rPr lang="en-US" sz="4000" b="1" dirty="0">
                <a:solidFill>
                  <a:srgbClr val="FF0000"/>
                </a:solidFill>
              </a:rPr>
              <a:t>Lecture # 1</a:t>
            </a:r>
          </a:p>
        </p:txBody>
      </p:sp>
      <p:sp>
        <p:nvSpPr>
          <p:cNvPr id="3" name="Subtitle 2">
            <a:extLst>
              <a:ext uri="{FF2B5EF4-FFF2-40B4-BE49-F238E27FC236}">
                <a16:creationId xmlns:a16="http://schemas.microsoft.com/office/drawing/2014/main" id="{66CDAC86-49B7-412E-AFC3-5DB2C3E904B3}"/>
              </a:ext>
            </a:extLst>
          </p:cNvPr>
          <p:cNvSpPr>
            <a:spLocks noGrp="1"/>
          </p:cNvSpPr>
          <p:nvPr>
            <p:ph type="subTitle" idx="1"/>
          </p:nvPr>
        </p:nvSpPr>
        <p:spPr/>
        <p:txBody>
          <a:bodyPr>
            <a:normAutofit/>
          </a:bodyPr>
          <a:lstStyle/>
          <a:p>
            <a:r>
              <a:rPr lang="en-GB" sz="2400" b="1" dirty="0">
                <a:solidFill>
                  <a:schemeClr val="bg1"/>
                </a:solidFill>
              </a:rPr>
              <a:t>Quratulain</a:t>
            </a:r>
          </a:p>
          <a:p>
            <a:r>
              <a:rPr lang="en-GB" sz="2400" b="1" dirty="0">
                <a:solidFill>
                  <a:schemeClr val="bg1"/>
                </a:solidFill>
              </a:rPr>
              <a:t>Lecturer</a:t>
            </a:r>
          </a:p>
          <a:p>
            <a:r>
              <a:rPr lang="en-GB" sz="2400" b="1" dirty="0">
                <a:solidFill>
                  <a:schemeClr val="bg1"/>
                </a:solidFill>
              </a:rPr>
              <a:t>Department of Computer Science</a:t>
            </a:r>
          </a:p>
          <a:p>
            <a:endParaRPr lang="en-GB" sz="2400" b="1" dirty="0">
              <a:solidFill>
                <a:schemeClr val="bg1"/>
              </a:solidFill>
            </a:endParaRPr>
          </a:p>
        </p:txBody>
      </p:sp>
      <p:sp>
        <p:nvSpPr>
          <p:cNvPr id="4" name="Slide Number Placeholder 3">
            <a:extLst>
              <a:ext uri="{FF2B5EF4-FFF2-40B4-BE49-F238E27FC236}">
                <a16:creationId xmlns:a16="http://schemas.microsoft.com/office/drawing/2014/main" id="{D6F17938-DE0F-47A9-B1D6-A792C4B4906A}"/>
              </a:ext>
            </a:extLst>
          </p:cNvPr>
          <p:cNvSpPr>
            <a:spLocks noGrp="1"/>
          </p:cNvSpPr>
          <p:nvPr>
            <p:ph type="sldNum" sz="quarter" idx="12"/>
          </p:nvPr>
        </p:nvSpPr>
        <p:spPr/>
        <p:txBody>
          <a:bodyPr/>
          <a:lstStyle/>
          <a:p>
            <a:fld id="{8CFCEDFA-26A8-4516-B8CE-85B2DA0EF285}" type="slidenum">
              <a:rPr lang="en-US" smtClean="0"/>
              <a:pPr/>
              <a:t>1</a:t>
            </a:fld>
            <a:endParaRPr lang="en-US"/>
          </a:p>
        </p:txBody>
      </p:sp>
      <p:pic>
        <p:nvPicPr>
          <p:cNvPr id="6" name="Picture 5" descr="A picture containing drawing&#10;&#10;Description automatically generated">
            <a:extLst>
              <a:ext uri="{FF2B5EF4-FFF2-40B4-BE49-F238E27FC236}">
                <a16:creationId xmlns:a16="http://schemas.microsoft.com/office/drawing/2014/main" id="{B59918AC-D386-4B50-9B20-2CBF3CC51E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0800" y="136525"/>
            <a:ext cx="908400" cy="724610"/>
          </a:xfrm>
          <a:prstGeom prst="rect">
            <a:avLst/>
          </a:prstGeom>
        </p:spPr>
      </p:pic>
    </p:spTree>
    <p:extLst>
      <p:ext uri="{BB962C8B-B14F-4D97-AF65-F5344CB8AC3E}">
        <p14:creationId xmlns:p14="http://schemas.microsoft.com/office/powerpoint/2010/main" val="316528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9E807D2-E641-44B8-BD56-180A2735BB0A}"/>
              </a:ext>
            </a:extLst>
          </p:cNvPr>
          <p:cNvSpPr>
            <a:spLocks noGrp="1" noChangeArrowheads="1"/>
          </p:cNvSpPr>
          <p:nvPr>
            <p:ph type="title"/>
          </p:nvPr>
        </p:nvSpPr>
        <p:spPr/>
        <p:txBody>
          <a:bodyPr/>
          <a:lstStyle/>
          <a:p>
            <a:pPr eaLnBrk="1" hangingPunct="1"/>
            <a:r>
              <a:rPr lang="en-US" altLang="en-US" sz="4800" dirty="0">
                <a:solidFill>
                  <a:srgbClr val="FFFF00"/>
                </a:solidFill>
              </a:rPr>
              <a:t>Some popular ones…</a:t>
            </a:r>
          </a:p>
        </p:txBody>
      </p:sp>
      <p:sp>
        <p:nvSpPr>
          <p:cNvPr id="19459" name="Rectangle 3">
            <a:extLst>
              <a:ext uri="{FF2B5EF4-FFF2-40B4-BE49-F238E27FC236}">
                <a16:creationId xmlns:a16="http://schemas.microsoft.com/office/drawing/2014/main" id="{E1D1CA9F-2313-45BB-BAB7-3CE57E84E4DC}"/>
              </a:ext>
            </a:extLst>
          </p:cNvPr>
          <p:cNvSpPr>
            <a:spLocks noGrp="1" noChangeArrowheads="1"/>
          </p:cNvSpPr>
          <p:nvPr>
            <p:ph idx="1"/>
          </p:nvPr>
        </p:nvSpPr>
        <p:spPr/>
        <p:txBody>
          <a:bodyPr/>
          <a:lstStyle/>
          <a:p>
            <a:pPr eaLnBrk="1" hangingPunct="1"/>
            <a:endParaRPr lang="en-US" altLang="en-US"/>
          </a:p>
        </p:txBody>
      </p:sp>
      <p:pic>
        <p:nvPicPr>
          <p:cNvPr id="19460" name="Picture 4">
            <a:extLst>
              <a:ext uri="{FF2B5EF4-FFF2-40B4-BE49-F238E27FC236}">
                <a16:creationId xmlns:a16="http://schemas.microsoft.com/office/drawing/2014/main" id="{2F317240-D447-44AD-83B3-7B3C029D9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25" y="1711325"/>
            <a:ext cx="815975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448AFE5-E8F5-40BF-AF99-61528E77D273}"/>
              </a:ext>
            </a:extLst>
          </p:cNvPr>
          <p:cNvSpPr>
            <a:spLocks noGrp="1" noChangeArrowheads="1"/>
          </p:cNvSpPr>
          <p:nvPr>
            <p:ph type="title"/>
          </p:nvPr>
        </p:nvSpPr>
        <p:spPr/>
        <p:txBody>
          <a:bodyPr/>
          <a:lstStyle/>
          <a:p>
            <a:pPr eaLnBrk="1" hangingPunct="1"/>
            <a:r>
              <a:rPr lang="en-US" altLang="en-US" dirty="0">
                <a:solidFill>
                  <a:srgbClr val="FFFF00"/>
                </a:solidFill>
              </a:rPr>
              <a:t>Some popular ones…</a:t>
            </a:r>
          </a:p>
        </p:txBody>
      </p:sp>
      <p:pic>
        <p:nvPicPr>
          <p:cNvPr id="20483" name="Picture 4">
            <a:extLst>
              <a:ext uri="{FF2B5EF4-FFF2-40B4-BE49-F238E27FC236}">
                <a16:creationId xmlns:a16="http://schemas.microsoft.com/office/drawing/2014/main" id="{7A8334C6-1183-4A08-876F-73D8C5E41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0663"/>
            <a:ext cx="8001000"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A136151-B692-482C-BB0A-B1D145EC9D7A}"/>
              </a:ext>
            </a:extLst>
          </p:cNvPr>
          <p:cNvSpPr>
            <a:spLocks noGrp="1" noChangeArrowheads="1"/>
          </p:cNvSpPr>
          <p:nvPr>
            <p:ph type="title"/>
          </p:nvPr>
        </p:nvSpPr>
        <p:spPr/>
        <p:txBody>
          <a:bodyPr/>
          <a:lstStyle/>
          <a:p>
            <a:pPr eaLnBrk="1" hangingPunct="1"/>
            <a:r>
              <a:rPr lang="en-US" altLang="en-US" sz="4800">
                <a:solidFill>
                  <a:srgbClr val="FFFF00"/>
                </a:solidFill>
              </a:rPr>
              <a:t>And even in…</a:t>
            </a:r>
          </a:p>
        </p:txBody>
      </p:sp>
      <p:pic>
        <p:nvPicPr>
          <p:cNvPr id="21507" name="Picture 4" descr="phone 1">
            <a:extLst>
              <a:ext uri="{FF2B5EF4-FFF2-40B4-BE49-F238E27FC236}">
                <a16:creationId xmlns:a16="http://schemas.microsoft.com/office/drawing/2014/main" id="{3223722E-7DB4-4108-B1DB-37D5FF719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3505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phone 2">
            <a:extLst>
              <a:ext uri="{FF2B5EF4-FFF2-40B4-BE49-F238E27FC236}">
                <a16:creationId xmlns:a16="http://schemas.microsoft.com/office/drawing/2014/main" id="{0F1BF996-358B-4A23-BE2C-02BA28A42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95600"/>
            <a:ext cx="314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2168AD-EE7D-4023-946F-F67D5A1640DB}"/>
              </a:ext>
            </a:extLst>
          </p:cNvPr>
          <p:cNvSpPr>
            <a:spLocks noGrp="1" noChangeArrowheads="1"/>
          </p:cNvSpPr>
          <p:nvPr>
            <p:ph type="title"/>
          </p:nvPr>
        </p:nvSpPr>
        <p:spPr/>
        <p:txBody>
          <a:bodyPr/>
          <a:lstStyle/>
          <a:p>
            <a:pPr eaLnBrk="1" hangingPunct="1"/>
            <a:r>
              <a:rPr lang="en-US" altLang="en-US" sz="4800" dirty="0">
                <a:solidFill>
                  <a:srgbClr val="FFFF00"/>
                </a:solidFill>
              </a:rPr>
              <a:t>Conclusion</a:t>
            </a:r>
          </a:p>
        </p:txBody>
      </p:sp>
      <p:sp>
        <p:nvSpPr>
          <p:cNvPr id="22531" name="Rectangle 3">
            <a:extLst>
              <a:ext uri="{FF2B5EF4-FFF2-40B4-BE49-F238E27FC236}">
                <a16:creationId xmlns:a16="http://schemas.microsoft.com/office/drawing/2014/main" id="{76FBF644-1412-4885-B67B-E16A99798BE9}"/>
              </a:ext>
            </a:extLst>
          </p:cNvPr>
          <p:cNvSpPr>
            <a:spLocks noGrp="1" noChangeArrowheads="1"/>
          </p:cNvSpPr>
          <p:nvPr>
            <p:ph idx="1"/>
          </p:nvPr>
        </p:nvSpPr>
        <p:spPr>
          <a:xfrm>
            <a:off x="457200" y="2895600"/>
            <a:ext cx="8229600" cy="2849563"/>
          </a:xfrm>
        </p:spPr>
        <p:txBody>
          <a:bodyPr/>
          <a:lstStyle/>
          <a:p>
            <a:pPr algn="ctr" eaLnBrk="1" hangingPunct="1">
              <a:buFontTx/>
              <a:buNone/>
            </a:pPr>
            <a:r>
              <a:rPr lang="en-US" altLang="en-US" dirty="0">
                <a:solidFill>
                  <a:schemeClr val="bg1">
                    <a:lumMod val="95000"/>
                  </a:schemeClr>
                </a:solidFill>
              </a:rPr>
              <a:t>Software is almost everywhere!!!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59C5A07F-0008-4F7B-A9C8-5D226F5CE16E}"/>
              </a:ext>
            </a:extLst>
          </p:cNvPr>
          <p:cNvSpPr>
            <a:spLocks noGrp="1" noChangeArrowheads="1"/>
          </p:cNvSpPr>
          <p:nvPr>
            <p:ph type="title"/>
          </p:nvPr>
        </p:nvSpPr>
        <p:spPr>
          <a:xfrm>
            <a:off x="457200" y="304800"/>
            <a:ext cx="8229600" cy="1143000"/>
          </a:xfrm>
        </p:spPr>
        <p:txBody>
          <a:bodyPr/>
          <a:lstStyle/>
          <a:p>
            <a:pPr eaLnBrk="1" hangingPunct="1"/>
            <a:r>
              <a:rPr lang="en-US" altLang="en-US" sz="4000" dirty="0">
                <a:solidFill>
                  <a:srgbClr val="FFFF00"/>
                </a:solidFill>
              </a:rPr>
              <a:t>Problems in software development</a:t>
            </a:r>
          </a:p>
        </p:txBody>
      </p:sp>
      <p:sp>
        <p:nvSpPr>
          <p:cNvPr id="1030" name="Rectangle 3">
            <a:extLst>
              <a:ext uri="{FF2B5EF4-FFF2-40B4-BE49-F238E27FC236}">
                <a16:creationId xmlns:a16="http://schemas.microsoft.com/office/drawing/2014/main" id="{28FA60A5-330F-48BF-8CE2-493E5E329300}"/>
              </a:ext>
            </a:extLst>
          </p:cNvPr>
          <p:cNvSpPr>
            <a:spLocks noGrp="1" noChangeArrowheads="1"/>
          </p:cNvSpPr>
          <p:nvPr>
            <p:ph idx="1"/>
          </p:nvPr>
        </p:nvSpPr>
        <p:spPr/>
        <p:txBody>
          <a:bodyPr/>
          <a:lstStyle/>
          <a:p>
            <a:pPr eaLnBrk="1" hangingPunct="1"/>
            <a:r>
              <a:rPr lang="en-US" altLang="en-US" sz="3600" dirty="0">
                <a:solidFill>
                  <a:srgbClr val="FF0000"/>
                </a:solidFill>
              </a:rPr>
              <a:t>Common issues</a:t>
            </a:r>
          </a:p>
          <a:p>
            <a:pPr lvl="1" eaLnBrk="1" hangingPunct="1"/>
            <a:r>
              <a:rPr lang="en-US" altLang="en-US" dirty="0">
                <a:solidFill>
                  <a:schemeClr val="bg1"/>
                </a:solidFill>
              </a:rPr>
              <a:t>The final software does not fulfill the needs of the customer</a:t>
            </a:r>
          </a:p>
          <a:p>
            <a:pPr lvl="1" eaLnBrk="1" hangingPunct="1"/>
            <a:r>
              <a:rPr lang="en-US" altLang="en-US" dirty="0">
                <a:solidFill>
                  <a:schemeClr val="bg1"/>
                </a:solidFill>
              </a:rPr>
              <a:t>Hard to extend and improve: if you want to add a functionality later its mission impossible</a:t>
            </a:r>
          </a:p>
          <a:p>
            <a:pPr lvl="1" eaLnBrk="1" hangingPunct="1"/>
            <a:r>
              <a:rPr lang="en-US" altLang="en-US" dirty="0">
                <a:solidFill>
                  <a:schemeClr val="bg1"/>
                </a:solidFill>
              </a:rPr>
              <a:t>Bad documentation</a:t>
            </a:r>
          </a:p>
          <a:p>
            <a:pPr lvl="1" eaLnBrk="1" hangingPunct="1"/>
            <a:r>
              <a:rPr lang="en-US" altLang="en-US" dirty="0">
                <a:solidFill>
                  <a:schemeClr val="bg1"/>
                </a:solidFill>
              </a:rPr>
              <a:t>Bad quality: frequent errors, hard to use, ... </a:t>
            </a:r>
          </a:p>
          <a:p>
            <a:pPr lvl="1" eaLnBrk="1" hangingPunct="1"/>
            <a:r>
              <a:rPr lang="en-US" altLang="en-US" dirty="0">
                <a:solidFill>
                  <a:schemeClr val="bg1"/>
                </a:solidFill>
              </a:rPr>
              <a:t>More time and costs than expected </a:t>
            </a:r>
          </a:p>
        </p:txBody>
      </p:sp>
      <mc:AlternateContent xmlns:mc="http://schemas.openxmlformats.org/markup-compatibility/2006" xmlns:p14="http://schemas.microsoft.com/office/powerpoint/2010/main">
        <mc:Choice Requires="p14">
          <p:contentPart p14:bwMode="auto" r:id="rId2">
            <p14:nvContentPartPr>
              <p14:cNvPr id="1026" name="Ink 4">
                <a:extLst>
                  <a:ext uri="{FF2B5EF4-FFF2-40B4-BE49-F238E27FC236}">
                    <a16:creationId xmlns:a16="http://schemas.microsoft.com/office/drawing/2014/main" id="{4B06D581-5F99-4996-95E6-D5D31A52826C}"/>
                  </a:ext>
                </a:extLst>
              </p14:cNvPr>
              <p14:cNvContentPartPr>
                <a14:cpLocks xmlns:a14="http://schemas.microsoft.com/office/drawing/2010/main" noRot="1" noChangeAspect="1" noEditPoints="1" noChangeArrowheads="1" noChangeShapeType="1"/>
              </p14:cNvContentPartPr>
              <p14:nvPr/>
            </p14:nvContentPartPr>
            <p14:xfrm>
              <a:off x="7348538" y="2776538"/>
              <a:ext cx="1233487" cy="98425"/>
            </p14:xfrm>
          </p:contentPart>
        </mc:Choice>
        <mc:Fallback xmlns="">
          <p:pic>
            <p:nvPicPr>
              <p:cNvPr id="1026" name="Ink 4">
                <a:extLst>
                  <a:ext uri="{FF2B5EF4-FFF2-40B4-BE49-F238E27FC236}">
                    <a16:creationId xmlns:p14="http://schemas.microsoft.com/office/powerpoint/2010/main" xmlns="" xmlns:a16="http://schemas.microsoft.com/office/drawing/2014/main" id="{4B06D581-5F99-4996-95E6-D5D31A52826C}"/>
                  </a:ext>
                </a:extLst>
              </p:cNvPr>
              <p:cNvPicPr>
                <a:picLocks noRot="1" noChangeAspect="1" noEditPoints="1" noChangeArrowheads="1" noChangeShapeType="1"/>
              </p:cNvPicPr>
              <p:nvPr/>
            </p:nvPicPr>
            <p:blipFill>
              <a:blip r:embed="rId3"/>
              <a:stretch>
                <a:fillRect/>
              </a:stretch>
            </p:blipFill>
            <p:spPr>
              <a:xfrm>
                <a:off x="7339172" y="2767431"/>
                <a:ext cx="1252220" cy="116639"/>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4">
            <a:extLst>
              <a:ext uri="{FF2B5EF4-FFF2-40B4-BE49-F238E27FC236}">
                <a16:creationId xmlns:a16="http://schemas.microsoft.com/office/drawing/2014/main" id="{020AFFC9-3E7C-433A-9C9C-DB4A737C5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8382000" cy="6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TextBox 1">
            <a:extLst>
              <a:ext uri="{FF2B5EF4-FFF2-40B4-BE49-F238E27FC236}">
                <a16:creationId xmlns:a16="http://schemas.microsoft.com/office/drawing/2014/main" id="{F4E6114D-F9F9-440D-BCD1-57E6CB995609}"/>
              </a:ext>
            </a:extLst>
          </p:cNvPr>
          <p:cNvSpPr txBox="1">
            <a:spLocks noChangeArrowheads="1"/>
          </p:cNvSpPr>
          <p:nvPr/>
        </p:nvSpPr>
        <p:spPr bwMode="auto">
          <a:xfrm>
            <a:off x="381000" y="6324600"/>
            <a:ext cx="563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http://www.projectcartoon.com</a:t>
            </a:r>
          </a:p>
        </p:txBody>
      </p:sp>
      <mc:AlternateContent xmlns:mc="http://schemas.openxmlformats.org/markup-compatibility/2006" xmlns:p14="http://schemas.microsoft.com/office/powerpoint/2010/main">
        <mc:Choice Requires="p14">
          <p:contentPart p14:bwMode="auto" r:id="rId3">
            <p14:nvContentPartPr>
              <p14:cNvPr id="2055" name="Ink 9">
                <a:extLst>
                  <a:ext uri="{FF2B5EF4-FFF2-40B4-BE49-F238E27FC236}">
                    <a16:creationId xmlns:a16="http://schemas.microsoft.com/office/drawing/2014/main" id="{EC39ABD1-7395-4625-8BCB-C07B5CC5FB76}"/>
                  </a:ext>
                </a:extLst>
              </p14:cNvPr>
              <p14:cNvContentPartPr>
                <a14:cpLocks xmlns:a14="http://schemas.microsoft.com/office/drawing/2010/main" noRot="1" noChangeAspect="1" noEditPoints="1" noChangeArrowheads="1" noChangeShapeType="1"/>
              </p14:cNvContentPartPr>
              <p14:nvPr/>
            </p14:nvContentPartPr>
            <p14:xfrm>
              <a:off x="8491538" y="4483100"/>
              <a:ext cx="393700" cy="249238"/>
            </p14:xfrm>
          </p:contentPart>
        </mc:Choice>
        <mc:Fallback xmlns="">
          <p:pic>
            <p:nvPicPr>
              <p:cNvPr id="2055" name="Ink 9">
                <a:extLst>
                  <a:ext uri="{FF2B5EF4-FFF2-40B4-BE49-F238E27FC236}">
                    <a16:creationId xmlns:p14="http://schemas.microsoft.com/office/powerpoint/2010/main" xmlns="" xmlns:a16="http://schemas.microsoft.com/office/drawing/2014/main" id="{EC39ABD1-7395-4625-8BCB-C07B5CC5FB76}"/>
                  </a:ext>
                </a:extLst>
              </p:cNvPr>
              <p:cNvPicPr>
                <a:picLocks noRot="1" noChangeAspect="1" noEditPoints="1" noChangeArrowheads="1" noChangeShapeType="1"/>
              </p:cNvPicPr>
              <p:nvPr/>
            </p:nvPicPr>
            <p:blipFill>
              <a:blip r:embed="rId4"/>
              <a:stretch>
                <a:fillRect/>
              </a:stretch>
            </p:blipFill>
            <p:spPr>
              <a:xfrm>
                <a:off x="8482173" y="4473598"/>
                <a:ext cx="412430" cy="26824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56" name="Ink 10">
                <a:extLst>
                  <a:ext uri="{FF2B5EF4-FFF2-40B4-BE49-F238E27FC236}">
                    <a16:creationId xmlns:a16="http://schemas.microsoft.com/office/drawing/2014/main" id="{35F86796-2435-47EC-8B6B-CA81C50821D4}"/>
                  </a:ext>
                </a:extLst>
              </p14:cNvPr>
              <p14:cNvContentPartPr>
                <a14:cpLocks xmlns:a14="http://schemas.microsoft.com/office/drawing/2010/main" noRot="1" noChangeAspect="1" noEditPoints="1" noChangeArrowheads="1" noChangeShapeType="1"/>
              </p14:cNvContentPartPr>
              <p14:nvPr/>
            </p14:nvContentPartPr>
            <p14:xfrm>
              <a:off x="2768600" y="4106863"/>
              <a:ext cx="919163" cy="1341437"/>
            </p14:xfrm>
          </p:contentPart>
        </mc:Choice>
        <mc:Fallback xmlns="">
          <p:pic>
            <p:nvPicPr>
              <p:cNvPr id="2056" name="Ink 10">
                <a:extLst>
                  <a:ext uri="{FF2B5EF4-FFF2-40B4-BE49-F238E27FC236}">
                    <a16:creationId xmlns:p14="http://schemas.microsoft.com/office/powerpoint/2010/main" xmlns="" xmlns:a16="http://schemas.microsoft.com/office/drawing/2014/main" id="{35F86796-2435-47EC-8B6B-CA81C50821D4}"/>
                  </a:ext>
                </a:extLst>
              </p:cNvPr>
              <p:cNvPicPr>
                <a:picLocks noRot="1" noChangeAspect="1" noEditPoints="1" noChangeArrowheads="1" noChangeShapeType="1"/>
              </p:cNvPicPr>
              <p:nvPr/>
            </p:nvPicPr>
            <p:blipFill>
              <a:blip r:embed="rId6"/>
              <a:stretch>
                <a:fillRect/>
              </a:stretch>
            </p:blipFill>
            <p:spPr>
              <a:xfrm>
                <a:off x="2759276" y="4097429"/>
                <a:ext cx="937812" cy="1360305"/>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C69C5AB-9EE6-48FA-ABC2-3232A370DD15}"/>
              </a:ext>
            </a:extLst>
          </p:cNvPr>
          <p:cNvSpPr>
            <a:spLocks noGrp="1" noChangeArrowheads="1"/>
          </p:cNvSpPr>
          <p:nvPr>
            <p:ph type="title"/>
          </p:nvPr>
        </p:nvSpPr>
        <p:spPr/>
        <p:txBody>
          <a:bodyPr/>
          <a:lstStyle/>
          <a:p>
            <a:pPr algn="l" eaLnBrk="1" hangingPunct="1"/>
            <a:r>
              <a:rPr lang="en-US" altLang="en-US" dirty="0">
                <a:solidFill>
                  <a:srgbClr val="FF0000"/>
                </a:solidFill>
              </a:rPr>
              <a:t>But</a:t>
            </a:r>
          </a:p>
        </p:txBody>
      </p:sp>
      <p:sp>
        <p:nvSpPr>
          <p:cNvPr id="23555" name="Rectangle 4">
            <a:extLst>
              <a:ext uri="{FF2B5EF4-FFF2-40B4-BE49-F238E27FC236}">
                <a16:creationId xmlns:a16="http://schemas.microsoft.com/office/drawing/2014/main" id="{34B1B3B4-74C8-499E-8B20-27A14942C060}"/>
              </a:ext>
            </a:extLst>
          </p:cNvPr>
          <p:cNvSpPr>
            <a:spLocks noChangeArrowheads="1"/>
          </p:cNvSpPr>
          <p:nvPr/>
        </p:nvSpPr>
        <p:spPr bwMode="auto">
          <a:xfrm>
            <a:off x="1828800" y="2668331"/>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400" dirty="0">
                <a:solidFill>
                  <a:srgbClr val="FFFF00"/>
                </a:solidFill>
              </a:rPr>
              <a:t>that never happens?</a:t>
            </a:r>
          </a:p>
        </p:txBody>
      </p:sp>
      <p:sp>
        <p:nvSpPr>
          <p:cNvPr id="23556" name="Rectangle 5">
            <a:extLst>
              <a:ext uri="{FF2B5EF4-FFF2-40B4-BE49-F238E27FC236}">
                <a16:creationId xmlns:a16="http://schemas.microsoft.com/office/drawing/2014/main" id="{B1A7138F-20DB-4110-B145-04DB830799E3}"/>
              </a:ext>
            </a:extLst>
          </p:cNvPr>
          <p:cNvSpPr>
            <a:spLocks noChangeArrowheads="1"/>
          </p:cNvSpPr>
          <p:nvPr/>
        </p:nvSpPr>
        <p:spPr bwMode="auto">
          <a:xfrm>
            <a:off x="4191000" y="51816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dirty="0">
                <a:solidFill>
                  <a:srgbClr val="FF0000"/>
                </a:solidFill>
              </a:rPr>
              <a:t>right?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a:extLst>
              <a:ext uri="{FF2B5EF4-FFF2-40B4-BE49-F238E27FC236}">
                <a16:creationId xmlns:a16="http://schemas.microsoft.com/office/drawing/2014/main" id="{DA625E86-4D35-4C1B-9657-FDEEDB75AE96}"/>
              </a:ext>
            </a:extLst>
          </p:cNvPr>
          <p:cNvSpPr>
            <a:spLocks noGrp="1" noChangeArrowheads="1"/>
          </p:cNvSpPr>
          <p:nvPr>
            <p:ph type="title"/>
          </p:nvPr>
        </p:nvSpPr>
        <p:spPr>
          <a:xfrm>
            <a:off x="457200" y="2743200"/>
            <a:ext cx="8229600" cy="1143000"/>
          </a:xfrm>
        </p:spPr>
        <p:txBody>
          <a:bodyPr/>
          <a:lstStyle/>
          <a:p>
            <a:pPr eaLnBrk="1" hangingPunct="1"/>
            <a:r>
              <a:rPr lang="en-US" altLang="en-US" sz="4800" dirty="0">
                <a:solidFill>
                  <a:srgbClr val="FFFF00"/>
                </a:solidFill>
              </a:rPr>
              <a:t>Wrong!</a:t>
            </a:r>
          </a:p>
        </p:txBody>
      </p:sp>
      <mc:AlternateContent xmlns:mc="http://schemas.openxmlformats.org/markup-compatibility/2006" xmlns:p14="http://schemas.microsoft.com/office/powerpoint/2010/main">
        <mc:Choice Requires="p14">
          <p:contentPart p14:bwMode="auto" r:id="rId2">
            <p14:nvContentPartPr>
              <p14:cNvPr id="3075" name="Ink 4">
                <a:extLst>
                  <a:ext uri="{FF2B5EF4-FFF2-40B4-BE49-F238E27FC236}">
                    <a16:creationId xmlns:a16="http://schemas.microsoft.com/office/drawing/2014/main" id="{72C31660-1081-4F69-9623-9815B82CB8FD}"/>
                  </a:ext>
                </a:extLst>
              </p14:cNvPr>
              <p14:cNvContentPartPr>
                <a14:cpLocks xmlns:a14="http://schemas.microsoft.com/office/drawing/2010/main" noRot="1" noChangeAspect="1" noEditPoints="1" noChangeArrowheads="1" noChangeShapeType="1"/>
              </p14:cNvContentPartPr>
              <p14:nvPr/>
            </p14:nvContentPartPr>
            <p14:xfrm>
              <a:off x="6232525" y="1785938"/>
              <a:ext cx="19050" cy="9525"/>
            </p14:xfrm>
          </p:contentPart>
        </mc:Choice>
        <mc:Fallback xmlns="">
          <p:pic>
            <p:nvPicPr>
              <p:cNvPr id="3075" name="Ink 4">
                <a:extLst>
                  <a:ext uri="{FF2B5EF4-FFF2-40B4-BE49-F238E27FC236}">
                    <a16:creationId xmlns:p14="http://schemas.microsoft.com/office/powerpoint/2010/main" xmlns="" xmlns:a16="http://schemas.microsoft.com/office/drawing/2014/main" id="{72C31660-1081-4F69-9623-9815B82CB8FD}"/>
                  </a:ext>
                </a:extLst>
              </p:cNvPr>
              <p:cNvPicPr>
                <a:picLocks noRot="1" noChangeAspect="1" noEditPoints="1" noChangeArrowheads="1" noChangeShapeType="1"/>
              </p:cNvPicPr>
              <p:nvPr/>
            </p:nvPicPr>
            <p:blipFill>
              <a:blip r:embed="rId3"/>
              <a:stretch>
                <a:fillRect/>
              </a:stretch>
            </p:blipFill>
            <p:spPr>
              <a:xfrm>
                <a:off x="6222619" y="1776413"/>
                <a:ext cx="38862" cy="28575"/>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00D6232E-3B23-4711-B32F-53A88C9E5423}"/>
              </a:ext>
            </a:extLst>
          </p:cNvPr>
          <p:cNvSpPr>
            <a:spLocks noGrp="1" noChangeArrowheads="1"/>
          </p:cNvSpPr>
          <p:nvPr>
            <p:ph type="title"/>
          </p:nvPr>
        </p:nvSpPr>
        <p:spPr/>
        <p:txBody>
          <a:bodyPr/>
          <a:lstStyle/>
          <a:p>
            <a:pPr eaLnBrk="1" hangingPunct="1"/>
            <a:r>
              <a:rPr lang="en-US" altLang="en-US" sz="4800" dirty="0">
                <a:solidFill>
                  <a:srgbClr val="FFFF00"/>
                </a:solidFill>
              </a:rPr>
              <a:t>Ariane 5 Flight 501</a:t>
            </a:r>
          </a:p>
        </p:txBody>
      </p:sp>
      <p:sp>
        <p:nvSpPr>
          <p:cNvPr id="4101" name="Rectangle 3">
            <a:extLst>
              <a:ext uri="{FF2B5EF4-FFF2-40B4-BE49-F238E27FC236}">
                <a16:creationId xmlns:a16="http://schemas.microsoft.com/office/drawing/2014/main" id="{3BF466C0-4C34-40C1-AD5B-68E89498C8A2}"/>
              </a:ext>
            </a:extLst>
          </p:cNvPr>
          <p:cNvSpPr>
            <a:spLocks noGrp="1" noChangeArrowheads="1"/>
          </p:cNvSpPr>
          <p:nvPr>
            <p:ph idx="1"/>
          </p:nvPr>
        </p:nvSpPr>
        <p:spPr>
          <a:xfrm>
            <a:off x="381000" y="1600200"/>
            <a:ext cx="8229600" cy="4525963"/>
          </a:xfrm>
        </p:spPr>
        <p:txBody>
          <a:bodyPr/>
          <a:lstStyle/>
          <a:p>
            <a:pPr eaLnBrk="1" hangingPunct="1"/>
            <a:r>
              <a:rPr lang="en-US" altLang="en-US" dirty="0">
                <a:solidFill>
                  <a:schemeClr val="bg1"/>
                </a:solidFill>
              </a:rPr>
              <a:t>Cause: design errors in the software</a:t>
            </a:r>
          </a:p>
          <a:p>
            <a:pPr eaLnBrk="1" hangingPunct="1"/>
            <a:r>
              <a:rPr lang="en-US" altLang="en-US" dirty="0">
                <a:hlinkClick r:id="rId2"/>
              </a:rPr>
              <a:t>http://www.youtube.com/watch?v=kYUrqdUyEpI</a:t>
            </a:r>
            <a:endParaRPr lang="en-US" altLang="en-US" dirty="0"/>
          </a:p>
          <a:p>
            <a:pPr eaLnBrk="1" hangingPunct="1"/>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21D822-380E-4B4C-B417-2ECCD1E26120}"/>
              </a:ext>
            </a:extLst>
          </p:cNvPr>
          <p:cNvSpPr>
            <a:spLocks noGrp="1" noChangeArrowheads="1"/>
          </p:cNvSpPr>
          <p:nvPr>
            <p:ph type="title"/>
          </p:nvPr>
        </p:nvSpPr>
        <p:spPr/>
        <p:txBody>
          <a:bodyPr/>
          <a:lstStyle/>
          <a:p>
            <a:pPr eaLnBrk="1" hangingPunct="1"/>
            <a:r>
              <a:rPr lang="en-US" altLang="en-US" sz="4800" dirty="0">
                <a:solidFill>
                  <a:srgbClr val="FFFF00"/>
                </a:solidFill>
              </a:rPr>
              <a:t>Conclusion</a:t>
            </a:r>
          </a:p>
        </p:txBody>
      </p:sp>
      <p:sp>
        <p:nvSpPr>
          <p:cNvPr id="24579" name="Rectangle 3">
            <a:extLst>
              <a:ext uri="{FF2B5EF4-FFF2-40B4-BE49-F238E27FC236}">
                <a16:creationId xmlns:a16="http://schemas.microsoft.com/office/drawing/2014/main" id="{FEB39BC5-8BC7-49BC-8357-DDF3DAF9B921}"/>
              </a:ext>
            </a:extLst>
          </p:cNvPr>
          <p:cNvSpPr>
            <a:spLocks noGrp="1" noChangeArrowheads="1"/>
          </p:cNvSpPr>
          <p:nvPr>
            <p:ph idx="1"/>
          </p:nvPr>
        </p:nvSpPr>
        <p:spPr/>
        <p:txBody>
          <a:bodyPr/>
          <a:lstStyle/>
          <a:p>
            <a:pPr eaLnBrk="1" hangingPunct="1"/>
            <a:r>
              <a:rPr lang="en-US" altLang="en-US" dirty="0">
                <a:solidFill>
                  <a:schemeClr val="bg1"/>
                </a:solidFill>
              </a:rPr>
              <a:t>Programming is NOT enough! </a:t>
            </a:r>
          </a:p>
          <a:p>
            <a:pPr algn="ctr" eaLnBrk="1" hangingPunct="1">
              <a:buFontTx/>
              <a:buNone/>
            </a:pPr>
            <a:endParaRPr lang="en-US" altLang="en-US" i="1" dirty="0">
              <a:solidFill>
                <a:schemeClr val="bg1"/>
              </a:solidFill>
            </a:endParaRPr>
          </a:p>
          <a:p>
            <a:pPr algn="ctr" eaLnBrk="1" hangingPunct="1">
              <a:buFontTx/>
              <a:buNone/>
            </a:pPr>
            <a:r>
              <a:rPr lang="en-US" altLang="en-US" i="1" dirty="0">
                <a:solidFill>
                  <a:schemeClr val="bg1"/>
                </a:solidFill>
              </a:rPr>
              <a:t>It is not enough to do your best: you must Know what to do, and THEN do your best.</a:t>
            </a:r>
            <a:r>
              <a:rPr lang="en-US" altLang="en-US" dirty="0">
                <a:solidFill>
                  <a:schemeClr val="bg1"/>
                </a:solidFill>
              </a:rPr>
              <a:t> -- W. Edwards Deming </a:t>
            </a:r>
            <a:br>
              <a:rPr lang="en-US" altLang="en-US" dirty="0">
                <a:solidFill>
                  <a:schemeClr val="bg1"/>
                </a:solidFill>
              </a:rPr>
            </a:br>
            <a:endParaRPr lang="en-US" alt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CF9298C-A5B9-4636-B6EB-5E1B217053C3}"/>
              </a:ext>
            </a:extLst>
          </p:cNvPr>
          <p:cNvSpPr>
            <a:spLocks noGrp="1"/>
          </p:cNvSpPr>
          <p:nvPr>
            <p:ph type="title"/>
          </p:nvPr>
        </p:nvSpPr>
        <p:spPr/>
        <p:txBody>
          <a:bodyPr>
            <a:normAutofit/>
          </a:bodyPr>
          <a:lstStyle/>
          <a:p>
            <a:pPr eaLnBrk="1" hangingPunct="1"/>
            <a:r>
              <a:rPr lang="en-US" altLang="en-US" sz="4000" b="1" dirty="0">
                <a:solidFill>
                  <a:srgbClr val="FFFF00"/>
                </a:solidFill>
                <a:latin typeface="Arial" panose="020B0604020202020204" pitchFamily="34" charset="0"/>
                <a:cs typeface="Arial" panose="020B0604020202020204" pitchFamily="34" charset="0"/>
              </a:rPr>
              <a:t>Course Objective</a:t>
            </a:r>
            <a:endParaRPr lang="en-US" altLang="en-US" sz="4000"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58325D-0985-4686-AB6C-585B8E4CC720}"/>
              </a:ext>
            </a:extLst>
          </p:cNvPr>
          <p:cNvSpPr>
            <a:spLocks noGrp="1"/>
          </p:cNvSpPr>
          <p:nvPr>
            <p:ph idx="1"/>
          </p:nvPr>
        </p:nvSpPr>
        <p:spPr/>
        <p:txBody>
          <a:bodyPr rtlCol="0">
            <a:normAutofit/>
          </a:bodyPr>
          <a:lstStyle/>
          <a:p>
            <a:pPr eaLnBrk="1" fontAlgn="auto" hangingPunct="1">
              <a:spcAft>
                <a:spcPts val="0"/>
              </a:spcAft>
              <a:defRPr/>
            </a:pPr>
            <a:r>
              <a:rPr lang="en-US" sz="2400" dirty="0">
                <a:solidFill>
                  <a:schemeClr val="bg1"/>
                </a:solidFill>
              </a:rPr>
              <a:t>To familiarize students to the fundamental concepts, techniques, processes, methods and tools of  Software Engineering,</a:t>
            </a:r>
          </a:p>
          <a:p>
            <a:pPr eaLnBrk="1" fontAlgn="auto" hangingPunct="1">
              <a:spcAft>
                <a:spcPts val="0"/>
              </a:spcAft>
              <a:defRPr/>
            </a:pPr>
            <a:r>
              <a:rPr lang="en-US" sz="2400" dirty="0">
                <a:solidFill>
                  <a:schemeClr val="bg1"/>
                </a:solidFill>
              </a:rPr>
              <a:t>To help students to develop basic skills that will enable them to construct software of high quality – software that is reliable, and that is reasonably easy to understand, modify and maintain </a:t>
            </a:r>
          </a:p>
          <a:p>
            <a:pPr eaLnBrk="1" fontAlgn="auto" hangingPunct="1">
              <a:spcAft>
                <a:spcPts val="0"/>
              </a:spcAft>
              <a:defRPr/>
            </a:pPr>
            <a:r>
              <a:rPr lang="en-US" sz="2400" dirty="0">
                <a:solidFill>
                  <a:schemeClr val="bg1"/>
                </a:solidFill>
              </a:rPr>
              <a:t>To foster an understanding of why these skills are important</a:t>
            </a:r>
          </a:p>
          <a:p>
            <a:pPr eaLnBrk="1" fontAlgn="auto" hangingPunct="1">
              <a:spcAft>
                <a:spcPts val="0"/>
              </a:spcAft>
              <a:defRPr/>
            </a:pPr>
            <a:endParaRPr 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8F6C1315-C6EC-46DC-9840-E149392FC13F}"/>
              </a:ext>
            </a:extLst>
          </p:cNvPr>
          <p:cNvSpPr>
            <a:spLocks noGrp="1" noChangeArrowheads="1"/>
          </p:cNvSpPr>
          <p:nvPr>
            <p:ph type="title"/>
          </p:nvPr>
        </p:nvSpPr>
        <p:spPr/>
        <p:txBody>
          <a:bodyPr/>
          <a:lstStyle/>
          <a:p>
            <a:pPr eaLnBrk="1" hangingPunct="1"/>
            <a:r>
              <a:rPr lang="en-US" altLang="en-US" sz="4800" dirty="0">
                <a:solidFill>
                  <a:srgbClr val="FFFF00"/>
                </a:solidFill>
              </a:rPr>
              <a:t>And Since… </a:t>
            </a:r>
          </a:p>
        </p:txBody>
      </p:sp>
      <p:sp>
        <p:nvSpPr>
          <p:cNvPr id="5124" name="Rectangle 3">
            <a:extLst>
              <a:ext uri="{FF2B5EF4-FFF2-40B4-BE49-F238E27FC236}">
                <a16:creationId xmlns:a16="http://schemas.microsoft.com/office/drawing/2014/main" id="{A262F0E6-A02E-471D-ABF5-E25465EC1861}"/>
              </a:ext>
            </a:extLst>
          </p:cNvPr>
          <p:cNvSpPr>
            <a:spLocks noGrp="1" noChangeArrowheads="1"/>
          </p:cNvSpPr>
          <p:nvPr>
            <p:ph idx="1"/>
          </p:nvPr>
        </p:nvSpPr>
        <p:spPr/>
        <p:txBody>
          <a:bodyPr/>
          <a:lstStyle/>
          <a:p>
            <a:pPr eaLnBrk="1" hangingPunct="1">
              <a:buFontTx/>
              <a:buNone/>
            </a:pPr>
            <a:r>
              <a:rPr lang="en-US" altLang="en-US" i="1" dirty="0">
                <a:solidFill>
                  <a:schemeClr val="bg1"/>
                </a:solidFill>
              </a:rPr>
              <a:t>A clever person solves a problem. </a:t>
            </a:r>
          </a:p>
          <a:p>
            <a:pPr eaLnBrk="1" hangingPunct="1">
              <a:buFontTx/>
              <a:buNone/>
            </a:pPr>
            <a:r>
              <a:rPr lang="en-US" altLang="en-US" i="1" dirty="0">
                <a:solidFill>
                  <a:schemeClr val="bg1"/>
                </a:solidFill>
              </a:rPr>
              <a:t>A wise person avoids it.</a:t>
            </a:r>
          </a:p>
          <a:p>
            <a:pPr eaLnBrk="1" hangingPunct="1">
              <a:buFontTx/>
              <a:buNone/>
            </a:pPr>
            <a:r>
              <a:rPr lang="en-US" altLang="en-US" dirty="0">
                <a:solidFill>
                  <a:schemeClr val="bg1"/>
                </a:solidFill>
              </a:rPr>
              <a:t>	 - Albert Einstein </a:t>
            </a:r>
            <a:br>
              <a:rPr lang="en-US" altLang="en-US" dirty="0">
                <a:solidFill>
                  <a:schemeClr val="bg1"/>
                </a:solidFill>
              </a:rPr>
            </a:br>
            <a:endParaRPr lang="en-US" alt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4CD8697-E4B4-413E-B644-1CFEB98BD50C}"/>
              </a:ext>
            </a:extLst>
          </p:cNvPr>
          <p:cNvSpPr>
            <a:spLocks noGrp="1" noChangeArrowheads="1"/>
          </p:cNvSpPr>
          <p:nvPr>
            <p:ph type="title"/>
          </p:nvPr>
        </p:nvSpPr>
        <p:spPr>
          <a:xfrm>
            <a:off x="457200" y="2362200"/>
            <a:ext cx="8229600" cy="1143000"/>
          </a:xfrm>
        </p:spPr>
        <p:txBody>
          <a:bodyPr/>
          <a:lstStyle/>
          <a:p>
            <a:pPr eaLnBrk="1" hangingPunct="1"/>
            <a:r>
              <a:rPr lang="en-US" altLang="en-US" sz="4800" dirty="0">
                <a:solidFill>
                  <a:srgbClr val="FFFF00"/>
                </a:solidFill>
              </a:rPr>
              <a:t>Solution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a:extLst>
              <a:ext uri="{FF2B5EF4-FFF2-40B4-BE49-F238E27FC236}">
                <a16:creationId xmlns:a16="http://schemas.microsoft.com/office/drawing/2014/main" id="{FDFC55BB-431B-4F15-8173-923F1B9DDC28}"/>
              </a:ext>
            </a:extLst>
          </p:cNvPr>
          <p:cNvSpPr>
            <a:spLocks noGrp="1" noChangeArrowheads="1"/>
          </p:cNvSpPr>
          <p:nvPr>
            <p:ph type="title"/>
          </p:nvPr>
        </p:nvSpPr>
        <p:spPr/>
        <p:txBody>
          <a:bodyPr/>
          <a:lstStyle/>
          <a:p>
            <a:pPr eaLnBrk="1" hangingPunct="1"/>
            <a:r>
              <a:rPr lang="en-US" altLang="en-US" sz="4800" b="1" dirty="0">
                <a:solidFill>
                  <a:srgbClr val="FFFF00"/>
                </a:solidFill>
              </a:rPr>
              <a:t>Software Engineering</a:t>
            </a:r>
          </a:p>
        </p:txBody>
      </p:sp>
      <p:sp>
        <p:nvSpPr>
          <p:cNvPr id="6155" name="Rectangle 3">
            <a:extLst>
              <a:ext uri="{FF2B5EF4-FFF2-40B4-BE49-F238E27FC236}">
                <a16:creationId xmlns:a16="http://schemas.microsoft.com/office/drawing/2014/main" id="{B7A18208-6873-4AA9-9A09-00C8F77D3DEC}"/>
              </a:ext>
            </a:extLst>
          </p:cNvPr>
          <p:cNvSpPr>
            <a:spLocks noGrp="1" noChangeArrowheads="1"/>
          </p:cNvSpPr>
          <p:nvPr>
            <p:ph idx="1"/>
          </p:nvPr>
        </p:nvSpPr>
        <p:spPr>
          <a:xfrm>
            <a:off x="152400" y="1341438"/>
            <a:ext cx="8839200" cy="4525962"/>
          </a:xfrm>
        </p:spPr>
        <p:txBody>
          <a:bodyPr/>
          <a:lstStyle/>
          <a:p>
            <a:pPr marL="533400" indent="-533400" eaLnBrk="1" hangingPunct="1">
              <a:lnSpc>
                <a:spcPct val="80000"/>
              </a:lnSpc>
              <a:buFontTx/>
              <a:buNone/>
            </a:pPr>
            <a:endParaRPr lang="en-US" altLang="en-US" dirty="0">
              <a:solidFill>
                <a:schemeClr val="bg1"/>
              </a:solidFill>
            </a:endParaRPr>
          </a:p>
          <a:p>
            <a:pPr marL="533400" indent="-533400" eaLnBrk="1" hangingPunct="1">
              <a:lnSpc>
                <a:spcPct val="80000"/>
              </a:lnSpc>
              <a:buFontTx/>
              <a:buAutoNum type="arabicParenR"/>
            </a:pPr>
            <a:r>
              <a:rPr lang="en-US" altLang="en-US" i="1" dirty="0">
                <a:solidFill>
                  <a:schemeClr val="bg1"/>
                </a:solidFill>
              </a:rPr>
              <a:t>The application of a systematic, disciplined, quantifiable approach to the development, operation, and maintenance of software; that is the application of engineering to software. </a:t>
            </a:r>
          </a:p>
          <a:p>
            <a:pPr marL="533400" indent="-533400" eaLnBrk="1" hangingPunct="1">
              <a:lnSpc>
                <a:spcPct val="80000"/>
              </a:lnSpc>
              <a:buFontTx/>
              <a:buAutoNum type="arabicParenR"/>
            </a:pPr>
            <a:r>
              <a:rPr lang="en-US" altLang="en-US" i="1" dirty="0">
                <a:solidFill>
                  <a:schemeClr val="bg1"/>
                </a:solidFill>
              </a:rPr>
              <a:t>The study of approaches as in (1)</a:t>
            </a:r>
          </a:p>
          <a:p>
            <a:pPr marL="533400" indent="-533400" eaLnBrk="1" hangingPunct="1">
              <a:lnSpc>
                <a:spcPct val="80000"/>
              </a:lnSpc>
              <a:buFontTx/>
              <a:buNone/>
            </a:pPr>
            <a:r>
              <a:rPr lang="en-US" altLang="en-US" i="1" dirty="0">
                <a:solidFill>
                  <a:schemeClr val="bg1"/>
                </a:solidFill>
              </a:rPr>
              <a:t>-- IEEE Definition (1993)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8E7BB30-7167-46B1-BD44-43C5C2FDC826}"/>
              </a:ext>
            </a:extLst>
          </p:cNvPr>
          <p:cNvSpPr>
            <a:spLocks noGrp="1" noChangeArrowheads="1"/>
          </p:cNvSpPr>
          <p:nvPr>
            <p:ph type="title"/>
          </p:nvPr>
        </p:nvSpPr>
        <p:spPr/>
        <p:txBody>
          <a:bodyPr/>
          <a:lstStyle/>
          <a:p>
            <a:pPr eaLnBrk="1" hangingPunct="1"/>
            <a:r>
              <a:rPr lang="en-US" altLang="en-US" sz="4800" b="1" dirty="0">
                <a:solidFill>
                  <a:srgbClr val="FFFF00"/>
                </a:solidFill>
              </a:rPr>
              <a:t>Software Engineering </a:t>
            </a:r>
          </a:p>
        </p:txBody>
      </p:sp>
      <p:sp>
        <p:nvSpPr>
          <p:cNvPr id="8196" name="Rectangle 3">
            <a:extLst>
              <a:ext uri="{FF2B5EF4-FFF2-40B4-BE49-F238E27FC236}">
                <a16:creationId xmlns:a16="http://schemas.microsoft.com/office/drawing/2014/main" id="{3CDFA595-9A00-48A2-95D2-EDE4F07DBC29}"/>
              </a:ext>
            </a:extLst>
          </p:cNvPr>
          <p:cNvSpPr>
            <a:spLocks noGrp="1" noChangeArrowheads="1"/>
          </p:cNvSpPr>
          <p:nvPr>
            <p:ph idx="1"/>
          </p:nvPr>
        </p:nvSpPr>
        <p:spPr/>
        <p:txBody>
          <a:bodyPr>
            <a:normAutofit/>
          </a:bodyPr>
          <a:lstStyle/>
          <a:p>
            <a:pPr eaLnBrk="1" hangingPunct="1">
              <a:buFontTx/>
              <a:buNone/>
            </a:pPr>
            <a:r>
              <a:rPr lang="en-US" altLang="en-US" sz="2400" dirty="0">
                <a:solidFill>
                  <a:schemeClr val="bg1"/>
                </a:solidFill>
              </a:rPr>
              <a:t>Objective is to produce software that is: </a:t>
            </a:r>
          </a:p>
          <a:p>
            <a:pPr eaLnBrk="1" hangingPunct="1"/>
            <a:r>
              <a:rPr lang="en-US" altLang="en-US" sz="2400" dirty="0">
                <a:solidFill>
                  <a:schemeClr val="bg1"/>
                </a:solidFill>
              </a:rPr>
              <a:t>On time: is deliver at the established date. </a:t>
            </a:r>
          </a:p>
          <a:p>
            <a:pPr eaLnBrk="1" hangingPunct="1"/>
            <a:r>
              <a:rPr lang="en-US" altLang="en-US" sz="2400" dirty="0">
                <a:solidFill>
                  <a:schemeClr val="bg1"/>
                </a:solidFill>
              </a:rPr>
              <a:t>Reliable: does not crash.</a:t>
            </a:r>
          </a:p>
          <a:p>
            <a:pPr eaLnBrk="1" hangingPunct="1"/>
            <a:r>
              <a:rPr lang="en-US" altLang="en-US" sz="2400" dirty="0">
                <a:solidFill>
                  <a:schemeClr val="bg1"/>
                </a:solidFill>
              </a:rPr>
              <a:t>Complete: good documentation, fulfill customer needs.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p:txBody>
          <a:bodyPr>
            <a:normAutofit/>
          </a:bodyPr>
          <a:lstStyle/>
          <a:p>
            <a:r>
              <a:rPr lang="en-GB" sz="4800" b="1" dirty="0">
                <a:solidFill>
                  <a:srgbClr val="FFFF00"/>
                </a:solidFill>
              </a:rPr>
              <a:t>Questions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a:xfrm>
            <a:off x="457200" y="1447800"/>
            <a:ext cx="8229600" cy="4525963"/>
          </a:xfrm>
        </p:spPr>
        <p:txBody>
          <a:bodyPr>
            <a:normAutofit/>
          </a:bodyPr>
          <a:lstStyle/>
          <a:p>
            <a:pPr marL="0" indent="0">
              <a:buNone/>
            </a:pPr>
            <a:r>
              <a:rPr lang="en-GB" dirty="0">
                <a:solidFill>
                  <a:schemeClr val="bg1"/>
                </a:solidFill>
              </a:rPr>
              <a:t>Any Question Please?</a:t>
            </a:r>
          </a:p>
          <a:p>
            <a:pPr marL="0" indent="0">
              <a:buNone/>
            </a:pPr>
            <a:endParaRPr lang="en-GB" dirty="0">
              <a:solidFill>
                <a:schemeClr val="bg1"/>
              </a:solidFill>
            </a:endParaRPr>
          </a:p>
          <a:p>
            <a:pPr marL="0" indent="0">
              <a:buNone/>
            </a:pPr>
            <a:r>
              <a:rPr lang="en-GB" dirty="0">
                <a:solidFill>
                  <a:schemeClr val="bg1"/>
                </a:solidFill>
              </a:rPr>
              <a:t>You can contact me at: </a:t>
            </a:r>
            <a:r>
              <a:rPr lang="en-GB" dirty="0">
                <a:solidFill>
                  <a:srgbClr val="FFFF00"/>
                </a:solidFill>
              </a:rPr>
              <a:t>quratulain@uosahiwal.edu.pk</a:t>
            </a:r>
          </a:p>
          <a:p>
            <a:pPr marL="0" indent="0">
              <a:buNone/>
            </a:pPr>
            <a:endParaRPr lang="en-GB" dirty="0">
              <a:solidFill>
                <a:srgbClr val="FFFF00"/>
              </a:solidFill>
            </a:endParaRPr>
          </a:p>
          <a:p>
            <a:pPr marL="0" indent="0">
              <a:buNone/>
            </a:pPr>
            <a:r>
              <a:rPr lang="en-GB" dirty="0">
                <a:solidFill>
                  <a:schemeClr val="bg1"/>
                </a:solidFill>
              </a:rPr>
              <a:t>Your Query will be answered within one working day.</a:t>
            </a: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pPr defTabSz="685800"/>
            <a:fld id="{8CFCEDFA-26A8-4516-B8CE-85B2DA0EF285}" type="slidenum">
              <a:rPr lang="en-US">
                <a:solidFill>
                  <a:prstClr val="black">
                    <a:tint val="75000"/>
                  </a:prstClr>
                </a:solidFill>
                <a:latin typeface="Calibri"/>
              </a:rPr>
              <a:pPr defTabSz="685800"/>
              <a:t>24</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7AA6BE49-B88F-4AFE-B545-203630450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val="136676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a:xfrm>
            <a:off x="457200" y="304800"/>
            <a:ext cx="8229600" cy="1143000"/>
          </a:xfrm>
        </p:spPr>
        <p:txBody>
          <a:bodyPr>
            <a:normAutofit/>
          </a:bodyPr>
          <a:lstStyle/>
          <a:p>
            <a:r>
              <a:rPr lang="en-GB" sz="4800" b="1" dirty="0">
                <a:solidFill>
                  <a:srgbClr val="FFFF00"/>
                </a:solidFill>
              </a:rPr>
              <a:t>Further Readings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p:txBody>
          <a:bodyPr>
            <a:normAutofit/>
          </a:bodyPr>
          <a:lstStyle/>
          <a:p>
            <a:r>
              <a:rPr lang="en-GB" dirty="0">
                <a:solidFill>
                  <a:schemeClr val="bg1"/>
                </a:solidFill>
              </a:rPr>
              <a:t>Software Engineering by Ian Sommerville, Chapter 1.</a:t>
            </a:r>
          </a:p>
          <a:p>
            <a:pPr marL="0" indent="0">
              <a:buNone/>
            </a:pPr>
            <a:endParaRPr lang="en-GB" dirty="0">
              <a:solidFill>
                <a:schemeClr val="bg1"/>
              </a:solidFill>
            </a:endParaRPr>
          </a:p>
          <a:p>
            <a:r>
              <a:rPr lang="en-GB" dirty="0">
                <a:solidFill>
                  <a:schemeClr val="bg1"/>
                </a:solidFill>
              </a:rPr>
              <a:t>New Software Engineering by Sue Conger, Ch. 1 Pages: 1-5</a:t>
            </a:r>
          </a:p>
          <a:p>
            <a:pPr marL="0" indent="0">
              <a:buNone/>
            </a:pPr>
            <a:endParaRPr lang="en-GB" dirty="0">
              <a:solidFill>
                <a:schemeClr val="bg1"/>
              </a:solidFill>
            </a:endParaRP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pPr defTabSz="685800"/>
            <a:fld id="{8CFCEDFA-26A8-4516-B8CE-85B2DA0EF285}" type="slidenum">
              <a:rPr lang="en-US">
                <a:solidFill>
                  <a:prstClr val="black">
                    <a:tint val="75000"/>
                  </a:prstClr>
                </a:solidFill>
                <a:latin typeface="Calibri"/>
              </a:rPr>
              <a:pPr defTabSz="685800"/>
              <a:t>25</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2687144E-C9D6-46A2-8BBF-A6E75E42DA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val="2803588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a:xfrm>
            <a:off x="1371600" y="2914650"/>
            <a:ext cx="6172200" cy="857250"/>
          </a:xfrm>
        </p:spPr>
        <p:txBody>
          <a:bodyPr>
            <a:normAutofit/>
          </a:bodyPr>
          <a:lstStyle/>
          <a:p>
            <a:r>
              <a:rPr lang="en-GB" sz="4800" b="1" dirty="0">
                <a:solidFill>
                  <a:srgbClr val="FFFF00"/>
                </a:solidFill>
              </a:rPr>
              <a:t>Thanks</a:t>
            </a: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pPr defTabSz="685800"/>
            <a:fld id="{8CFCEDFA-26A8-4516-B8CE-85B2DA0EF285}" type="slidenum">
              <a:rPr lang="en-US">
                <a:solidFill>
                  <a:prstClr val="black">
                    <a:tint val="75000"/>
                  </a:prstClr>
                </a:solidFill>
                <a:latin typeface="Calibri"/>
              </a:rPr>
              <a:pPr defTabSz="685800"/>
              <a:t>26</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52E0C1F-FEC7-4EDD-B721-02EFBF7B2A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val="154908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169-A070-42C5-984A-7EACBD19EA94}"/>
              </a:ext>
            </a:extLst>
          </p:cNvPr>
          <p:cNvSpPr>
            <a:spLocks noGrp="1"/>
          </p:cNvSpPr>
          <p:nvPr>
            <p:ph type="title"/>
          </p:nvPr>
        </p:nvSpPr>
        <p:spPr/>
        <p:txBody>
          <a:bodyPr>
            <a:normAutofit/>
          </a:bodyPr>
          <a:lstStyle/>
          <a:p>
            <a:r>
              <a:rPr lang="en-GB" sz="4000" b="1" dirty="0">
                <a:solidFill>
                  <a:srgbClr val="FFFF00"/>
                </a:solidFill>
              </a:rPr>
              <a:t>Lecture Objectives</a:t>
            </a:r>
          </a:p>
        </p:txBody>
      </p:sp>
      <p:sp>
        <p:nvSpPr>
          <p:cNvPr id="3" name="Content Placeholder 2">
            <a:extLst>
              <a:ext uri="{FF2B5EF4-FFF2-40B4-BE49-F238E27FC236}">
                <a16:creationId xmlns:a16="http://schemas.microsoft.com/office/drawing/2014/main" id="{94B0656A-0D84-4C2E-817A-5CD6F531FDE2}"/>
              </a:ext>
            </a:extLst>
          </p:cNvPr>
          <p:cNvSpPr>
            <a:spLocks noGrp="1"/>
          </p:cNvSpPr>
          <p:nvPr>
            <p:ph idx="1"/>
          </p:nvPr>
        </p:nvSpPr>
        <p:spPr/>
        <p:txBody>
          <a:bodyPr>
            <a:normAutofit/>
          </a:bodyPr>
          <a:lstStyle/>
          <a:p>
            <a:r>
              <a:rPr lang="en-GB" sz="2400" dirty="0">
                <a:solidFill>
                  <a:schemeClr val="bg1"/>
                </a:solidFill>
              </a:rPr>
              <a:t>To introduce software</a:t>
            </a:r>
          </a:p>
          <a:p>
            <a:r>
              <a:rPr lang="en-GB" sz="2400" dirty="0">
                <a:solidFill>
                  <a:schemeClr val="bg1"/>
                </a:solidFill>
              </a:rPr>
              <a:t>To introduce Software Engineering</a:t>
            </a:r>
          </a:p>
          <a:p>
            <a:r>
              <a:rPr lang="en-GB" sz="2400" dirty="0">
                <a:solidFill>
                  <a:schemeClr val="bg1"/>
                </a:solidFill>
              </a:rPr>
              <a:t>To describe Software Evolution</a:t>
            </a:r>
          </a:p>
          <a:p>
            <a:r>
              <a:rPr lang="en-GB" sz="2400" dirty="0">
                <a:solidFill>
                  <a:schemeClr val="bg1"/>
                </a:solidFill>
              </a:rPr>
              <a:t>To describe Software Paradigms</a:t>
            </a:r>
          </a:p>
          <a:p>
            <a:r>
              <a:rPr lang="en-GB" sz="2400" dirty="0">
                <a:solidFill>
                  <a:schemeClr val="bg1"/>
                </a:solidFill>
              </a:rPr>
              <a:t>To describe need of Software Engineering</a:t>
            </a:r>
          </a:p>
          <a:p>
            <a:r>
              <a:rPr lang="en-GB" sz="2400" dirty="0">
                <a:solidFill>
                  <a:schemeClr val="bg1"/>
                </a:solidFill>
              </a:rPr>
              <a:t>To describe the qualities of good Software</a:t>
            </a:r>
          </a:p>
          <a:p>
            <a:pPr marL="457200" lvl="1" indent="0">
              <a:buNone/>
            </a:pPr>
            <a:endParaRPr lang="en-GB" sz="2400" dirty="0">
              <a:solidFill>
                <a:schemeClr val="bg1"/>
              </a:solidFill>
            </a:endParaRPr>
          </a:p>
        </p:txBody>
      </p:sp>
      <p:sp>
        <p:nvSpPr>
          <p:cNvPr id="4" name="Slide Number Placeholder 3">
            <a:extLst>
              <a:ext uri="{FF2B5EF4-FFF2-40B4-BE49-F238E27FC236}">
                <a16:creationId xmlns:a16="http://schemas.microsoft.com/office/drawing/2014/main" id="{50B79956-45B7-4C0C-9B41-DAB9D254A8AD}"/>
              </a:ext>
            </a:extLst>
          </p:cNvPr>
          <p:cNvSpPr>
            <a:spLocks noGrp="1"/>
          </p:cNvSpPr>
          <p:nvPr>
            <p:ph type="sldNum" sz="quarter" idx="12"/>
          </p:nvPr>
        </p:nvSpPr>
        <p:spPr/>
        <p:txBody>
          <a:bodyPr/>
          <a:lstStyle/>
          <a:p>
            <a:fld id="{8CFCEDFA-26A8-4516-B8CE-85B2DA0EF285}" type="slidenum">
              <a:rPr lang="en-US" smtClean="0"/>
              <a:pPr/>
              <a:t>3</a:t>
            </a:fld>
            <a:endParaRPr lang="en-US"/>
          </a:p>
        </p:txBody>
      </p:sp>
      <p:pic>
        <p:nvPicPr>
          <p:cNvPr id="7" name="Picture 6" descr="A picture containing drawing&#10;&#10;Description automatically generated">
            <a:extLst>
              <a:ext uri="{FF2B5EF4-FFF2-40B4-BE49-F238E27FC236}">
                <a16:creationId xmlns:a16="http://schemas.microsoft.com/office/drawing/2014/main" id="{EA9941E9-2E42-4B4C-A160-B68E2BF899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0800" y="136525"/>
            <a:ext cx="908400" cy="724610"/>
          </a:xfrm>
          <a:prstGeom prst="rect">
            <a:avLst/>
          </a:prstGeom>
        </p:spPr>
      </p:pic>
    </p:spTree>
    <p:extLst>
      <p:ext uri="{BB962C8B-B14F-4D97-AF65-F5344CB8AC3E}">
        <p14:creationId xmlns:p14="http://schemas.microsoft.com/office/powerpoint/2010/main" val="41904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9B02615-8D71-444D-9ECB-C667F0A8B7B1}"/>
              </a:ext>
            </a:extLst>
          </p:cNvPr>
          <p:cNvGraphicFramePr>
            <a:graphicFrameLocks noGrp="1"/>
          </p:cNvGraphicFramePr>
          <p:nvPr>
            <p:ph idx="1"/>
            <p:extLst>
              <p:ext uri="{D42A27DB-BD31-4B8C-83A1-F6EECF244321}">
                <p14:modId xmlns:p14="http://schemas.microsoft.com/office/powerpoint/2010/main" val="3763673744"/>
              </p:ext>
            </p:extLst>
          </p:nvPr>
        </p:nvGraphicFramePr>
        <p:xfrm>
          <a:off x="228600" y="152400"/>
          <a:ext cx="8458200" cy="6361113"/>
        </p:xfrm>
        <a:graphic>
          <a:graphicData uri="http://schemas.openxmlformats.org/drawingml/2006/table">
            <a:tbl>
              <a:tblPr firstRow="1" firstCol="1" bandRow="1" bandCol="1">
                <a:tableStyleId>{5C22544A-7EE6-4342-B048-85BDC9FD1C3A}</a:tableStyleId>
              </a:tblPr>
              <a:tblGrid>
                <a:gridCol w="709265">
                  <a:extLst>
                    <a:ext uri="{9D8B030D-6E8A-4147-A177-3AD203B41FA5}">
                      <a16:colId xmlns:a16="http://schemas.microsoft.com/office/drawing/2014/main" val="20000"/>
                    </a:ext>
                  </a:extLst>
                </a:gridCol>
                <a:gridCol w="2009441">
                  <a:extLst>
                    <a:ext uri="{9D8B030D-6E8A-4147-A177-3AD203B41FA5}">
                      <a16:colId xmlns:a16="http://schemas.microsoft.com/office/drawing/2014/main" val="20001"/>
                    </a:ext>
                  </a:extLst>
                </a:gridCol>
                <a:gridCol w="5739494">
                  <a:extLst>
                    <a:ext uri="{9D8B030D-6E8A-4147-A177-3AD203B41FA5}">
                      <a16:colId xmlns:a16="http://schemas.microsoft.com/office/drawing/2014/main" val="20002"/>
                    </a:ext>
                  </a:extLst>
                </a:gridCol>
              </a:tblGrid>
              <a:tr h="407032">
                <a:tc>
                  <a:txBody>
                    <a:bodyPr/>
                    <a:lstStyle/>
                    <a:p>
                      <a:pPr marL="0" marR="0" algn="ctr">
                        <a:lnSpc>
                          <a:spcPct val="115000"/>
                        </a:lnSpc>
                        <a:spcBef>
                          <a:spcPts val="0"/>
                        </a:spcBef>
                        <a:spcAft>
                          <a:spcPts val="0"/>
                        </a:spcAft>
                      </a:pPr>
                      <a:endParaRPr lang="en-US" sz="2000" dirty="0">
                        <a:effectLst/>
                        <a:latin typeface="Calibri"/>
                        <a:ea typeface="Calibri"/>
                        <a:cs typeface="Times New Roman"/>
                      </a:endParaRPr>
                    </a:p>
                  </a:txBody>
                  <a:tcPr marL="42067" marR="42067" marT="0" marB="0"/>
                </a:tc>
                <a:tc>
                  <a:txBody>
                    <a:bodyPr/>
                    <a:lstStyle/>
                    <a:p>
                      <a:pPr marL="0" marR="0" algn="ctr">
                        <a:lnSpc>
                          <a:spcPct val="115000"/>
                        </a:lnSpc>
                        <a:spcBef>
                          <a:spcPts val="0"/>
                        </a:spcBef>
                        <a:spcAft>
                          <a:spcPts val="0"/>
                        </a:spcAft>
                      </a:pPr>
                      <a:r>
                        <a:rPr lang="en-US" sz="2000" dirty="0">
                          <a:effectLst/>
                        </a:rPr>
                        <a:t>Topics </a:t>
                      </a:r>
                      <a:endParaRPr lang="en-US" sz="2000" dirty="0">
                        <a:effectLst/>
                        <a:latin typeface="Calibri"/>
                        <a:ea typeface="Calibri"/>
                        <a:cs typeface="Times New Roman"/>
                      </a:endParaRPr>
                    </a:p>
                  </a:txBody>
                  <a:tcPr marL="42067" marR="42067" marT="0" marB="0"/>
                </a:tc>
                <a:tc>
                  <a:txBody>
                    <a:bodyPr/>
                    <a:lstStyle/>
                    <a:p>
                      <a:pPr marL="0" marR="0" algn="ctr">
                        <a:lnSpc>
                          <a:spcPct val="115000"/>
                        </a:lnSpc>
                        <a:spcBef>
                          <a:spcPts val="0"/>
                        </a:spcBef>
                        <a:spcAft>
                          <a:spcPts val="0"/>
                        </a:spcAft>
                      </a:pPr>
                      <a:r>
                        <a:rPr lang="en-US" sz="2000">
                          <a:effectLst/>
                        </a:rPr>
                        <a:t>Description</a:t>
                      </a:r>
                      <a:endParaRPr lang="en-US" sz="2000">
                        <a:effectLst/>
                        <a:latin typeface="Calibri"/>
                        <a:ea typeface="Calibri"/>
                        <a:cs typeface="Times New Roman"/>
                      </a:endParaRPr>
                    </a:p>
                  </a:txBody>
                  <a:tcPr marL="42067" marR="42067" marT="0" marB="0"/>
                </a:tc>
                <a:extLst>
                  <a:ext uri="{0D108BD9-81ED-4DB2-BD59-A6C34878D82A}">
                    <a16:rowId xmlns:a16="http://schemas.microsoft.com/office/drawing/2014/main" val="10000"/>
                  </a:ext>
                </a:extLst>
              </a:tr>
              <a:tr h="1399734">
                <a:tc>
                  <a:txBody>
                    <a:bodyPr/>
                    <a:lstStyle/>
                    <a:p>
                      <a:pPr marL="0" marR="0">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Introduction to the Course and Software Engineering</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a:effectLst/>
                        </a:rPr>
                        <a:t>Lay out of the course and overall introduction of the discipline of Software Engineering and what we will cover in the course. </a:t>
                      </a:r>
                      <a:endParaRPr lang="en-US" sz="2000">
                        <a:effectLst/>
                        <a:latin typeface="Calibri"/>
                        <a:ea typeface="Calibri"/>
                        <a:cs typeface="Times New Roman"/>
                      </a:endParaRPr>
                    </a:p>
                  </a:txBody>
                  <a:tcPr marL="42067" marR="42067" marT="0" marB="0"/>
                </a:tc>
                <a:extLst>
                  <a:ext uri="{0D108BD9-81ED-4DB2-BD59-A6C34878D82A}">
                    <a16:rowId xmlns:a16="http://schemas.microsoft.com/office/drawing/2014/main" val="10001"/>
                  </a:ext>
                </a:extLst>
              </a:tr>
              <a:tr h="1754879">
                <a:tc>
                  <a:txBody>
                    <a:bodyPr/>
                    <a:lstStyle/>
                    <a:p>
                      <a:pPr marL="0" marR="0">
                        <a:lnSpc>
                          <a:spcPct val="115000"/>
                        </a:lnSpc>
                        <a:spcBef>
                          <a:spcPts val="0"/>
                        </a:spcBef>
                        <a:spcAft>
                          <a:spcPts val="0"/>
                        </a:spcAft>
                      </a:pPr>
                      <a:r>
                        <a:rPr lang="en-US" sz="2000" dirty="0">
                          <a:effectLst/>
                        </a:rPr>
                        <a:t>2</a:t>
                      </a:r>
                      <a:endParaRPr lang="en-US" sz="2000" dirty="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Software Processes &amp; Software Process Models</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General introduction of processes and software engineer processes. Discussion of different process models and their practical implications. These process models include Waterfall model, evolutionary models and incremental models.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2"/>
                  </a:ext>
                </a:extLst>
              </a:tr>
              <a:tr h="1399734">
                <a:tc>
                  <a:txBody>
                    <a:bodyPr/>
                    <a:lstStyle/>
                    <a:p>
                      <a:pPr marL="0" marR="0">
                        <a:lnSpc>
                          <a:spcPct val="115000"/>
                        </a:lnSpc>
                        <a:spcBef>
                          <a:spcPts val="0"/>
                        </a:spcBef>
                        <a:spcAft>
                          <a:spcPts val="0"/>
                        </a:spcAft>
                      </a:pPr>
                      <a:r>
                        <a:rPr lang="en-US" sz="2000">
                          <a:effectLst/>
                        </a:rPr>
                        <a:t>3</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a:effectLst/>
                        </a:rPr>
                        <a:t>Software Process Models (continued); Analysis modeling</a:t>
                      </a:r>
                      <a:endParaRPr lang="en-US" sz="200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a:effectLst/>
                        </a:rPr>
                        <a:t>Software process models will be completed in the first lecture of this week. Analysis phase of software engineering will be introduced. </a:t>
                      </a:r>
                      <a:endParaRPr lang="en-US" sz="2000">
                        <a:effectLst/>
                        <a:latin typeface="Calibri"/>
                        <a:ea typeface="Calibri"/>
                        <a:cs typeface="Times New Roman"/>
                      </a:endParaRPr>
                    </a:p>
                  </a:txBody>
                  <a:tcPr marL="42067" marR="42067" marT="0" marB="0"/>
                </a:tc>
                <a:extLst>
                  <a:ext uri="{0D108BD9-81ED-4DB2-BD59-A6C34878D82A}">
                    <a16:rowId xmlns:a16="http://schemas.microsoft.com/office/drawing/2014/main" val="10003"/>
                  </a:ext>
                </a:extLst>
              </a:tr>
              <a:tr h="1399734">
                <a:tc>
                  <a:txBody>
                    <a:bodyPr/>
                    <a:lstStyle/>
                    <a:p>
                      <a:pPr marL="0" marR="0">
                        <a:lnSpc>
                          <a:spcPct val="115000"/>
                        </a:lnSpc>
                        <a:spcBef>
                          <a:spcPts val="0"/>
                        </a:spcBef>
                        <a:spcAft>
                          <a:spcPts val="0"/>
                        </a:spcAft>
                      </a:pPr>
                      <a:r>
                        <a:rPr lang="en-US" sz="2000">
                          <a:effectLst/>
                        </a:rPr>
                        <a:t>4</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Scenario based modeling</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Analysis modeling approaches (Object oriented analysis; Flow oriented analysis).Topics will include requirement gathering using use case diagrams, Activity diagrams, Swim lane diagrams.</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F0F8073-1470-484F-973F-4E1D05FB977F}"/>
              </a:ext>
            </a:extLst>
          </p:cNvPr>
          <p:cNvGraphicFramePr>
            <a:graphicFrameLocks noGrp="1"/>
          </p:cNvGraphicFramePr>
          <p:nvPr>
            <p:ph idx="1"/>
            <p:extLst>
              <p:ext uri="{D42A27DB-BD31-4B8C-83A1-F6EECF244321}">
                <p14:modId xmlns:p14="http://schemas.microsoft.com/office/powerpoint/2010/main" val="431465908"/>
              </p:ext>
            </p:extLst>
          </p:nvPr>
        </p:nvGraphicFramePr>
        <p:xfrm>
          <a:off x="304800" y="914400"/>
          <a:ext cx="8382000" cy="5254626"/>
        </p:xfrm>
        <a:graphic>
          <a:graphicData uri="http://schemas.openxmlformats.org/drawingml/2006/table">
            <a:tbl>
              <a:tblPr firstRow="1" firstCol="1" bandRow="1" bandCol="1">
                <a:tableStyleId>{5C22544A-7EE6-4342-B048-85BDC9FD1C3A}</a:tableStyleId>
              </a:tblPr>
              <a:tblGrid>
                <a:gridCol w="702876">
                  <a:extLst>
                    <a:ext uri="{9D8B030D-6E8A-4147-A177-3AD203B41FA5}">
                      <a16:colId xmlns:a16="http://schemas.microsoft.com/office/drawing/2014/main" val="20000"/>
                    </a:ext>
                  </a:extLst>
                </a:gridCol>
                <a:gridCol w="1991338">
                  <a:extLst>
                    <a:ext uri="{9D8B030D-6E8A-4147-A177-3AD203B41FA5}">
                      <a16:colId xmlns:a16="http://schemas.microsoft.com/office/drawing/2014/main" val="20001"/>
                    </a:ext>
                  </a:extLst>
                </a:gridCol>
                <a:gridCol w="5687786">
                  <a:extLst>
                    <a:ext uri="{9D8B030D-6E8A-4147-A177-3AD203B41FA5}">
                      <a16:colId xmlns:a16="http://schemas.microsoft.com/office/drawing/2014/main" val="20002"/>
                    </a:ext>
                  </a:extLst>
                </a:gridCol>
              </a:tblGrid>
              <a:tr h="938539">
                <a:tc>
                  <a:txBody>
                    <a:bodyPr/>
                    <a:lstStyle/>
                    <a:p>
                      <a:pPr marL="0" marR="0">
                        <a:lnSpc>
                          <a:spcPct val="115000"/>
                        </a:lnSpc>
                        <a:spcBef>
                          <a:spcPts val="0"/>
                        </a:spcBef>
                        <a:spcAft>
                          <a:spcPts val="0"/>
                        </a:spcAft>
                      </a:pPr>
                      <a:r>
                        <a:rPr lang="en-US" sz="2000" dirty="0">
                          <a:effectLst/>
                        </a:rPr>
                        <a:t>5</a:t>
                      </a:r>
                      <a:endParaRPr lang="en-US" sz="2000" dirty="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Flow oriented modeling </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Data flow diagrams, Control flow diagrams, processing narratives</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0"/>
                  </a:ext>
                </a:extLst>
              </a:tr>
              <a:tr h="688541">
                <a:tc>
                  <a:txBody>
                    <a:bodyPr/>
                    <a:lstStyle/>
                    <a:p>
                      <a:pPr marL="0" marR="0">
                        <a:lnSpc>
                          <a:spcPct val="115000"/>
                        </a:lnSpc>
                        <a:spcBef>
                          <a:spcPts val="0"/>
                        </a:spcBef>
                        <a:spcAft>
                          <a:spcPts val="0"/>
                        </a:spcAft>
                      </a:pPr>
                      <a:r>
                        <a:rPr lang="en-US" sz="2000">
                          <a:effectLst/>
                        </a:rPr>
                        <a:t>6</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Behavioral modeling</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State diagrams, Sequence diagrams</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1"/>
                  </a:ext>
                </a:extLst>
              </a:tr>
              <a:tr h="1043220">
                <a:tc>
                  <a:txBody>
                    <a:bodyPr/>
                    <a:lstStyle/>
                    <a:p>
                      <a:pPr marL="0" marR="0">
                        <a:lnSpc>
                          <a:spcPct val="115000"/>
                        </a:lnSpc>
                        <a:spcBef>
                          <a:spcPts val="0"/>
                        </a:spcBef>
                        <a:spcAft>
                          <a:spcPts val="0"/>
                        </a:spcAft>
                      </a:pPr>
                      <a:r>
                        <a:rPr lang="en-US" sz="2000">
                          <a:effectLst/>
                        </a:rPr>
                        <a:t>7</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a:effectLst/>
                        </a:rPr>
                        <a:t>Class Diagrams</a:t>
                      </a:r>
                      <a:endParaRPr lang="en-US" sz="200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How to create initial domain model and how to develop conceptual class diagram. Usefulness of domain model.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2"/>
                  </a:ext>
                </a:extLst>
              </a:tr>
              <a:tr h="688541">
                <a:tc>
                  <a:txBody>
                    <a:bodyPr/>
                    <a:lstStyle/>
                    <a:p>
                      <a:pPr marL="0" marR="0">
                        <a:lnSpc>
                          <a:spcPct val="115000"/>
                        </a:lnSpc>
                        <a:spcBef>
                          <a:spcPts val="0"/>
                        </a:spcBef>
                        <a:spcAft>
                          <a:spcPts val="0"/>
                        </a:spcAft>
                      </a:pPr>
                      <a:r>
                        <a:rPr lang="en-US" sz="2000">
                          <a:effectLst/>
                        </a:rPr>
                        <a:t>8</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a:effectLst/>
                        </a:rPr>
                        <a:t>Software Design</a:t>
                      </a:r>
                      <a:endParaRPr lang="en-US" sz="200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General Introduction of Object Oriented Design techniques and methods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3"/>
                  </a:ext>
                </a:extLst>
              </a:tr>
              <a:tr h="1895785">
                <a:tc>
                  <a:txBody>
                    <a:bodyPr/>
                    <a:lstStyle/>
                    <a:p>
                      <a:pPr marL="0" marR="0">
                        <a:lnSpc>
                          <a:spcPct val="115000"/>
                        </a:lnSpc>
                        <a:spcBef>
                          <a:spcPts val="0"/>
                        </a:spcBef>
                        <a:spcAft>
                          <a:spcPts val="0"/>
                        </a:spcAft>
                      </a:pPr>
                      <a:r>
                        <a:rPr lang="en-US" sz="2000">
                          <a:effectLst/>
                        </a:rPr>
                        <a:t>9</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Software  Architecture</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Discussion of need of explicitly defining software architecture and its benefits. What are important determinant of selection of certain architecture or architecture style. Cost and benefit analysis of well know  architectural style</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A21B0ED-881D-4CAF-8A62-37C7E3B1D069}"/>
              </a:ext>
            </a:extLst>
          </p:cNvPr>
          <p:cNvSpPr>
            <a:spLocks noGrp="1"/>
          </p:cNvSpPr>
          <p:nvPr>
            <p:ph type="title"/>
          </p:nvPr>
        </p:nvSpPr>
        <p:spPr/>
        <p:txBody>
          <a:bodyPr/>
          <a:lstStyle/>
          <a:p>
            <a:pPr eaLnBrk="1" hangingPunct="1"/>
            <a:endParaRPr lang="en-US" altLang="en-US"/>
          </a:p>
        </p:txBody>
      </p:sp>
      <p:graphicFrame>
        <p:nvGraphicFramePr>
          <p:cNvPr id="4" name="Content Placeholder 3">
            <a:extLst>
              <a:ext uri="{FF2B5EF4-FFF2-40B4-BE49-F238E27FC236}">
                <a16:creationId xmlns:a16="http://schemas.microsoft.com/office/drawing/2014/main" id="{F23A7D3F-356A-49F0-8719-FD70CBAA6ACE}"/>
              </a:ext>
            </a:extLst>
          </p:cNvPr>
          <p:cNvGraphicFramePr>
            <a:graphicFrameLocks noGrp="1"/>
          </p:cNvGraphicFramePr>
          <p:nvPr>
            <p:ph idx="1"/>
          </p:nvPr>
        </p:nvGraphicFramePr>
        <p:xfrm>
          <a:off x="228600" y="304800"/>
          <a:ext cx="8458200" cy="5959475"/>
        </p:xfrm>
        <a:graphic>
          <a:graphicData uri="http://schemas.openxmlformats.org/drawingml/2006/table">
            <a:tbl>
              <a:tblPr firstRow="1" firstCol="1" bandRow="1" bandCol="1">
                <a:tableStyleId>{5C22544A-7EE6-4342-B048-85BDC9FD1C3A}</a:tableStyleId>
              </a:tblPr>
              <a:tblGrid>
                <a:gridCol w="709265">
                  <a:extLst>
                    <a:ext uri="{9D8B030D-6E8A-4147-A177-3AD203B41FA5}">
                      <a16:colId xmlns:a16="http://schemas.microsoft.com/office/drawing/2014/main" val="20000"/>
                    </a:ext>
                  </a:extLst>
                </a:gridCol>
                <a:gridCol w="2009442">
                  <a:extLst>
                    <a:ext uri="{9D8B030D-6E8A-4147-A177-3AD203B41FA5}">
                      <a16:colId xmlns:a16="http://schemas.microsoft.com/office/drawing/2014/main" val="20001"/>
                    </a:ext>
                  </a:extLst>
                </a:gridCol>
                <a:gridCol w="5739493">
                  <a:extLst>
                    <a:ext uri="{9D8B030D-6E8A-4147-A177-3AD203B41FA5}">
                      <a16:colId xmlns:a16="http://schemas.microsoft.com/office/drawing/2014/main" val="20002"/>
                    </a:ext>
                  </a:extLst>
                </a:gridCol>
              </a:tblGrid>
              <a:tr h="1049209">
                <a:tc>
                  <a:txBody>
                    <a:bodyPr/>
                    <a:lstStyle/>
                    <a:p>
                      <a:pPr marL="0" marR="0">
                        <a:lnSpc>
                          <a:spcPct val="115000"/>
                        </a:lnSpc>
                        <a:spcBef>
                          <a:spcPts val="0"/>
                        </a:spcBef>
                        <a:spcAft>
                          <a:spcPts val="0"/>
                        </a:spcAft>
                      </a:pPr>
                      <a:r>
                        <a:rPr lang="en-US" sz="2000" dirty="0">
                          <a:effectLst/>
                        </a:rPr>
                        <a:t>10</a:t>
                      </a:r>
                      <a:endParaRPr lang="en-US" sz="2000" dirty="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Source Code Management</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What are coding standards how essential they are? Discussion of  software configuration management process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0"/>
                  </a:ext>
                </a:extLst>
              </a:tr>
              <a:tr h="1405924">
                <a:tc>
                  <a:txBody>
                    <a:bodyPr/>
                    <a:lstStyle/>
                    <a:p>
                      <a:pPr marL="0" marR="0">
                        <a:lnSpc>
                          <a:spcPct val="115000"/>
                        </a:lnSpc>
                        <a:spcBef>
                          <a:spcPts val="0"/>
                        </a:spcBef>
                        <a:spcAft>
                          <a:spcPts val="0"/>
                        </a:spcAft>
                      </a:pPr>
                      <a:r>
                        <a:rPr lang="en-US" sz="2000">
                          <a:effectLst/>
                        </a:rPr>
                        <a:t>11</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Software Testing</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What is software testing process, what methods, tools and techniques are use to verify and validate the software. How software testing process is distributed over entire life cycle of software development.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1"/>
                  </a:ext>
                </a:extLst>
              </a:tr>
              <a:tr h="1049209">
                <a:tc>
                  <a:txBody>
                    <a:bodyPr/>
                    <a:lstStyle/>
                    <a:p>
                      <a:pPr marL="0" marR="0">
                        <a:lnSpc>
                          <a:spcPct val="115000"/>
                        </a:lnSpc>
                        <a:spcBef>
                          <a:spcPts val="0"/>
                        </a:spcBef>
                        <a:spcAft>
                          <a:spcPts val="0"/>
                        </a:spcAft>
                      </a:pPr>
                      <a:r>
                        <a:rPr lang="en-US" sz="2000">
                          <a:effectLst/>
                        </a:rPr>
                        <a:t>12</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Software Maintenance</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a:effectLst/>
                        </a:rPr>
                        <a:t>What happen between software is deployed till the time it is retired. How software evolution occurs and how it is managed. </a:t>
                      </a:r>
                      <a:endParaRPr lang="en-US" sz="2000">
                        <a:effectLst/>
                        <a:latin typeface="Calibri"/>
                        <a:ea typeface="Calibri"/>
                        <a:cs typeface="Times New Roman"/>
                      </a:endParaRPr>
                    </a:p>
                  </a:txBody>
                  <a:tcPr marL="42067" marR="42067" marT="0" marB="0"/>
                </a:tc>
                <a:extLst>
                  <a:ext uri="{0D108BD9-81ED-4DB2-BD59-A6C34878D82A}">
                    <a16:rowId xmlns:a16="http://schemas.microsoft.com/office/drawing/2014/main" val="10002"/>
                  </a:ext>
                </a:extLst>
              </a:tr>
              <a:tr h="1049209">
                <a:tc>
                  <a:txBody>
                    <a:bodyPr/>
                    <a:lstStyle/>
                    <a:p>
                      <a:pPr marL="0" marR="0">
                        <a:lnSpc>
                          <a:spcPct val="115000"/>
                        </a:lnSpc>
                        <a:spcBef>
                          <a:spcPts val="0"/>
                        </a:spcBef>
                        <a:spcAft>
                          <a:spcPts val="0"/>
                        </a:spcAft>
                      </a:pPr>
                      <a:r>
                        <a:rPr lang="en-US" sz="2000">
                          <a:effectLst/>
                        </a:rPr>
                        <a:t>13</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a:effectLst/>
                        </a:rPr>
                        <a:t>Software Quality</a:t>
                      </a:r>
                      <a:endParaRPr lang="en-US" sz="200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What is software quality, how can we ensure that software we develop is of acceptable quality. Software quality assurances imperatives. </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3"/>
                  </a:ext>
                </a:extLst>
              </a:tr>
              <a:tr h="1405924">
                <a:tc>
                  <a:txBody>
                    <a:bodyPr/>
                    <a:lstStyle/>
                    <a:p>
                      <a:pPr marL="0" marR="0">
                        <a:lnSpc>
                          <a:spcPct val="115000"/>
                        </a:lnSpc>
                        <a:spcBef>
                          <a:spcPts val="0"/>
                        </a:spcBef>
                        <a:spcAft>
                          <a:spcPts val="0"/>
                        </a:spcAft>
                      </a:pPr>
                      <a:r>
                        <a:rPr lang="en-US" sz="2000">
                          <a:effectLst/>
                        </a:rPr>
                        <a:t>14</a:t>
                      </a:r>
                      <a:endParaRPr lang="en-US" sz="2000">
                        <a:effectLst/>
                        <a:latin typeface="Calibri"/>
                        <a:ea typeface="Calibri"/>
                        <a:cs typeface="Times New Roman"/>
                      </a:endParaRPr>
                    </a:p>
                  </a:txBody>
                  <a:tcPr marL="42067" marR="42067" marT="0" marB="0"/>
                </a:tc>
                <a:tc>
                  <a:txBody>
                    <a:bodyPr/>
                    <a:lstStyle/>
                    <a:p>
                      <a:pPr marL="0" marR="0">
                        <a:lnSpc>
                          <a:spcPct val="115000"/>
                        </a:lnSpc>
                        <a:spcBef>
                          <a:spcPts val="0"/>
                        </a:spcBef>
                        <a:spcAft>
                          <a:spcPts val="0"/>
                        </a:spcAft>
                      </a:pPr>
                      <a:r>
                        <a:rPr lang="en-US" sz="2000" dirty="0">
                          <a:effectLst/>
                        </a:rPr>
                        <a:t>Software Business and Ethics </a:t>
                      </a:r>
                      <a:endParaRPr lang="en-US" sz="2000" dirty="0">
                        <a:effectLst/>
                        <a:latin typeface="Calibri"/>
                        <a:ea typeface="Calibri"/>
                        <a:cs typeface="Times New Roman"/>
                      </a:endParaRPr>
                    </a:p>
                  </a:txBody>
                  <a:tcPr marL="42067" marR="42067" marT="0" marB="0"/>
                </a:tc>
                <a:tc>
                  <a:txBody>
                    <a:bodyPr/>
                    <a:lstStyle/>
                    <a:p>
                      <a:pPr marL="0" marR="0" algn="just">
                        <a:lnSpc>
                          <a:spcPct val="115000"/>
                        </a:lnSpc>
                        <a:spcBef>
                          <a:spcPts val="0"/>
                        </a:spcBef>
                        <a:spcAft>
                          <a:spcPts val="0"/>
                        </a:spcAft>
                      </a:pPr>
                      <a:r>
                        <a:rPr lang="en-US" sz="2000" dirty="0">
                          <a:effectLst/>
                        </a:rPr>
                        <a:t>Business of software is fast become a major GNP producer. Many rules and regulation are there to guide software industry. How business and regulation software engineering practices. (Special Reading)</a:t>
                      </a:r>
                      <a:endParaRPr lang="en-US" sz="2000" dirty="0">
                        <a:effectLst/>
                        <a:latin typeface="Calibri"/>
                        <a:ea typeface="Calibri"/>
                        <a:cs typeface="Times New Roman"/>
                      </a:endParaRPr>
                    </a:p>
                  </a:txBody>
                  <a:tcPr marL="42067" marR="42067"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0117500-AA88-4B77-B44D-E43044CC122F}"/>
              </a:ext>
            </a:extLst>
          </p:cNvPr>
          <p:cNvSpPr>
            <a:spLocks noGrp="1" noChangeArrowheads="1"/>
          </p:cNvSpPr>
          <p:nvPr>
            <p:ph type="title"/>
          </p:nvPr>
        </p:nvSpPr>
        <p:spPr>
          <a:xfrm>
            <a:off x="457200" y="2667000"/>
            <a:ext cx="8229600" cy="1143000"/>
          </a:xfrm>
        </p:spPr>
        <p:txBody>
          <a:bodyPr/>
          <a:lstStyle/>
          <a:p>
            <a:pPr eaLnBrk="1" hangingPunct="1"/>
            <a:r>
              <a:rPr lang="en-US" altLang="en-US" sz="4800" dirty="0">
                <a:solidFill>
                  <a:srgbClr val="FFFF00"/>
                </a:solidFill>
              </a:rPr>
              <a:t>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A04CC76-C1A5-4ECA-A22A-A1C900843F9B}"/>
              </a:ext>
            </a:extLst>
          </p:cNvPr>
          <p:cNvSpPr>
            <a:spLocks noGrp="1" noChangeArrowheads="1"/>
          </p:cNvSpPr>
          <p:nvPr>
            <p:ph idx="1"/>
          </p:nvPr>
        </p:nvSpPr>
        <p:spPr>
          <a:xfrm>
            <a:off x="457200" y="1951038"/>
            <a:ext cx="8229600" cy="4525962"/>
          </a:xfrm>
        </p:spPr>
        <p:txBody>
          <a:bodyPr/>
          <a:lstStyle/>
          <a:p>
            <a:pPr algn="ctr" eaLnBrk="1" hangingPunct="1">
              <a:buFontTx/>
              <a:buNone/>
            </a:pPr>
            <a:r>
              <a:rPr lang="en-US" altLang="en-US" sz="4400" dirty="0">
                <a:solidFill>
                  <a:srgbClr val="FF0000"/>
                </a:solidFill>
              </a:rPr>
              <a:t>Software can have huge impact in any aspect of our society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D2D564E-9B52-4CA3-927C-011577691287}"/>
              </a:ext>
            </a:extLst>
          </p:cNvPr>
          <p:cNvSpPr>
            <a:spLocks noGrp="1" noChangeArrowheads="1"/>
          </p:cNvSpPr>
          <p:nvPr>
            <p:ph type="title"/>
          </p:nvPr>
        </p:nvSpPr>
        <p:spPr/>
        <p:txBody>
          <a:bodyPr/>
          <a:lstStyle/>
          <a:p>
            <a:pPr eaLnBrk="1" hangingPunct="1"/>
            <a:r>
              <a:rPr lang="en-US" altLang="en-US" sz="4800" dirty="0">
                <a:solidFill>
                  <a:srgbClr val="FFFF00"/>
                </a:solidFill>
              </a:rPr>
              <a:t>Where can we find software?</a:t>
            </a:r>
          </a:p>
        </p:txBody>
      </p:sp>
      <p:pic>
        <p:nvPicPr>
          <p:cNvPr id="18435" name="Picture 4" descr="JF-17-Thunder_Kamra">
            <a:extLst>
              <a:ext uri="{FF2B5EF4-FFF2-40B4-BE49-F238E27FC236}">
                <a16:creationId xmlns:a16="http://schemas.microsoft.com/office/drawing/2014/main" id="{D3E2F6F7-7300-4755-B5B1-8AEBA86FB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3505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6" descr="ghauri11">
            <a:extLst>
              <a:ext uri="{FF2B5EF4-FFF2-40B4-BE49-F238E27FC236}">
                <a16:creationId xmlns:a16="http://schemas.microsoft.com/office/drawing/2014/main" id="{149AC7EA-75D3-4B5A-8C33-7F4DAAF36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05200"/>
            <a:ext cx="32543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2772</TotalTime>
  <Words>811</Words>
  <Application>Microsoft Office PowerPoint</Application>
  <PresentationFormat>On-screen Show (4:3)</PresentationFormat>
  <Paragraphs>117</Paragraphs>
  <Slides>26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26</vt:i4>
      </vt:variant>
    </vt:vector>
  </HeadingPairs>
  <TitlesOfParts>
    <vt:vector size="30" baseType="lpstr">
      <vt:lpstr>Arial</vt:lpstr>
      <vt:lpstr>Calibri</vt:lpstr>
      <vt:lpstr>Office Theme</vt:lpstr>
      <vt:lpstr>1_Office Theme</vt:lpstr>
      <vt:lpstr>Software Engineering Lecture # 1</vt:lpstr>
      <vt:lpstr>Course Objective</vt:lpstr>
      <vt:lpstr>Lecture Objectives</vt:lpstr>
      <vt:lpstr>PowerPoint Presentation</vt:lpstr>
      <vt:lpstr>PowerPoint Presentation</vt:lpstr>
      <vt:lpstr>PowerPoint Presentation</vt:lpstr>
      <vt:lpstr>Motivation</vt:lpstr>
      <vt:lpstr>PowerPoint Presentation</vt:lpstr>
      <vt:lpstr>Where can we find software?</vt:lpstr>
      <vt:lpstr>Some popular ones…</vt:lpstr>
      <vt:lpstr>Some popular ones…</vt:lpstr>
      <vt:lpstr>And even in…</vt:lpstr>
      <vt:lpstr>Conclusion</vt:lpstr>
      <vt:lpstr>Problems in software development</vt:lpstr>
      <vt:lpstr>PowerPoint Presentation</vt:lpstr>
      <vt:lpstr>But</vt:lpstr>
      <vt:lpstr>Wrong!</vt:lpstr>
      <vt:lpstr>Ariane 5 Flight 501</vt:lpstr>
      <vt:lpstr>Conclusion</vt:lpstr>
      <vt:lpstr>And Since… </vt:lpstr>
      <vt:lpstr>Solution</vt:lpstr>
      <vt:lpstr>Software Engineering</vt:lpstr>
      <vt:lpstr>Software Engineering </vt:lpstr>
      <vt:lpstr>Questions</vt:lpstr>
      <vt:lpstr>Further Readings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creator>Global</dc:creator>
  <cp:lastModifiedBy>NABRASS GULL</cp:lastModifiedBy>
  <cp:revision>32</cp:revision>
  <dcterms:created xsi:type="dcterms:W3CDTF">2018-04-04T02:20:43Z</dcterms:created>
  <dcterms:modified xsi:type="dcterms:W3CDTF">2022-09-15T18:00:25Z</dcterms:modified>
</cp:coreProperties>
</file>