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4"/>
  </p:notesMasterIdLst>
  <p:handoutMasterIdLst>
    <p:handoutMasterId r:id="rId35"/>
  </p:handoutMasterIdLst>
  <p:sldIdLst>
    <p:sldId id="256" r:id="rId2"/>
    <p:sldId id="270" r:id="rId3"/>
    <p:sldId id="281" r:id="rId4"/>
    <p:sldId id="318" r:id="rId5"/>
    <p:sldId id="319" r:id="rId6"/>
    <p:sldId id="333" r:id="rId7"/>
    <p:sldId id="282" r:id="rId8"/>
    <p:sldId id="257" r:id="rId9"/>
    <p:sldId id="284" r:id="rId10"/>
    <p:sldId id="285" r:id="rId11"/>
    <p:sldId id="258" r:id="rId12"/>
    <p:sldId id="288" r:id="rId13"/>
    <p:sldId id="320" r:id="rId14"/>
    <p:sldId id="289" r:id="rId15"/>
    <p:sldId id="322" r:id="rId16"/>
    <p:sldId id="259" r:id="rId17"/>
    <p:sldId id="346" r:id="rId18"/>
    <p:sldId id="347" r:id="rId19"/>
    <p:sldId id="334" r:id="rId20"/>
    <p:sldId id="272" r:id="rId21"/>
    <p:sldId id="260" r:id="rId22"/>
    <p:sldId id="291" r:id="rId23"/>
    <p:sldId id="293" r:id="rId24"/>
    <p:sldId id="261" r:id="rId25"/>
    <p:sldId id="323" r:id="rId26"/>
    <p:sldId id="348" r:id="rId27"/>
    <p:sldId id="299" r:id="rId28"/>
    <p:sldId id="262" r:id="rId29"/>
    <p:sldId id="301" r:id="rId30"/>
    <p:sldId id="263" r:id="rId31"/>
    <p:sldId id="303" r:id="rId32"/>
    <p:sldId id="264"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265" autoAdjust="0"/>
  </p:normalViewPr>
  <p:slideViewPr>
    <p:cSldViewPr snapToGrid="0" snapToObjects="1">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There are three types of software component that may be used in a reuse-oriented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process: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 Web services that are developed according to service standards and which are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available for remote invocation.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2. Collections of objects that are developed as a package to be integrated with a</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component framework such as .NET or J2EE.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3. Stand-alone software systems that are configured for use in a particular</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environment.</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Software specification or requirements engineering is the process of understanding</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and defining what services are required from the system and identifying the constraints on the system’s operation and development</a:t>
            </a:r>
            <a:r>
              <a:rPr lang="en-US" dirty="0" smtClean="0"/>
              <a:t> </a:t>
            </a:r>
            <a:br>
              <a:rPr lang="en-US" dirty="0" smtClean="0"/>
            </a:br>
            <a:endParaRPr lang="en-US" dirty="0" smtClean="0"/>
          </a:p>
          <a:p>
            <a:r>
              <a:rPr lang="en-US" sz="1200" b="0" i="0" kern="1200" dirty="0" smtClean="0">
                <a:solidFill>
                  <a:schemeClr val="tx1"/>
                </a:solidFill>
                <a:latin typeface="+mn-lt"/>
                <a:ea typeface="+mn-ea"/>
                <a:cs typeface="+mn-cs"/>
              </a:rPr>
              <a:t>The requirements engineering process (Figure 2.4) aims to produce an agreed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requirements document that specifies a system satisfying stakeholder requirements.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Requirements are usually presented at two levels of detail. End-users and customers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need a high-level statement of the requirements; system developers need a more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detailed system specification.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There are four main </a:t>
            </a:r>
            <a:r>
              <a:rPr lang="en-US" sz="1200" b="0" i="0" kern="1200" dirty="0" err="1" smtClean="0">
                <a:solidFill>
                  <a:schemeClr val="tx1"/>
                </a:solidFill>
                <a:latin typeface="+mn-lt"/>
                <a:ea typeface="+mn-ea"/>
                <a:cs typeface="+mn-cs"/>
              </a:rPr>
              <a:t>activit</a:t>
            </a:r>
            <a:r>
              <a:rPr lang="en-US" dirty="0" smtClean="0"/>
              <a:t> </a:t>
            </a:r>
            <a:br>
              <a:rPr lang="en-US" dirty="0" smtClean="0"/>
            </a:br>
            <a:r>
              <a:rPr lang="en-US" dirty="0" smtClean="0"/>
              <a:t>s</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kern="1200" dirty="0" smtClean="0">
                <a:solidFill>
                  <a:schemeClr val="tx1"/>
                </a:solidFill>
                <a:latin typeface="+mn-lt"/>
                <a:ea typeface="+mn-ea"/>
                <a:cs typeface="+mn-cs"/>
              </a:rPr>
              <a:t>There are four main activities in the requirements engineering process: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 </a:t>
            </a:r>
            <a:r>
              <a:rPr lang="en-US" sz="1200" b="0" i="1" kern="1200" dirty="0" smtClean="0">
                <a:solidFill>
                  <a:schemeClr val="tx1"/>
                </a:solidFill>
                <a:latin typeface="+mn-lt"/>
                <a:ea typeface="+mn-ea"/>
                <a:cs typeface="+mn-cs"/>
              </a:rPr>
              <a:t>Feasibility study </a:t>
            </a:r>
            <a:r>
              <a:rPr lang="en-US" sz="1200" b="0" i="0" kern="1200" dirty="0" smtClean="0">
                <a:solidFill>
                  <a:schemeClr val="tx1"/>
                </a:solidFill>
                <a:latin typeface="+mn-lt"/>
                <a:ea typeface="+mn-ea"/>
                <a:cs typeface="+mn-cs"/>
              </a:rPr>
              <a:t>An estimate is made of whether the identified user needs may be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satisfied using current software and hardware technologies. The study considers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whether the proposed system will be cost-effective from a business point of view</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and if it can be developed within existing budgetary constraints. A feasibility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study should be relatively cheap and quick. The result should inform the decision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of whether or not to go ahead with a more detailed analysis.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2. </a:t>
            </a:r>
            <a:r>
              <a:rPr lang="en-US" sz="1200" b="0" i="1" kern="1200" dirty="0" smtClean="0">
                <a:solidFill>
                  <a:schemeClr val="tx1"/>
                </a:solidFill>
                <a:latin typeface="+mn-lt"/>
                <a:ea typeface="+mn-ea"/>
                <a:cs typeface="+mn-cs"/>
              </a:rPr>
              <a:t>Requirements elicitation and analysis </a:t>
            </a:r>
            <a:r>
              <a:rPr lang="en-US" sz="1200" b="0" i="0" kern="1200" dirty="0" smtClean="0">
                <a:solidFill>
                  <a:schemeClr val="tx1"/>
                </a:solidFill>
                <a:latin typeface="+mn-lt"/>
                <a:ea typeface="+mn-ea"/>
                <a:cs typeface="+mn-cs"/>
              </a:rPr>
              <a:t>This is the process of deriving the system</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requirements through observation of existing systems, discussions with potential users and procurers, task analysis, and so on. This may involve the development of one or more system models and prototypes. These help you understand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system to be specified.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3. </a:t>
            </a:r>
            <a:r>
              <a:rPr lang="en-US" sz="1200" b="0" i="1" kern="1200" dirty="0" smtClean="0">
                <a:solidFill>
                  <a:schemeClr val="tx1"/>
                </a:solidFill>
                <a:latin typeface="+mn-lt"/>
                <a:ea typeface="+mn-ea"/>
                <a:cs typeface="+mn-cs"/>
              </a:rPr>
              <a:t>Requirements specification </a:t>
            </a:r>
            <a:r>
              <a:rPr lang="en-US" sz="1200" b="0" i="0" kern="1200" dirty="0" smtClean="0">
                <a:solidFill>
                  <a:schemeClr val="tx1"/>
                </a:solidFill>
                <a:latin typeface="+mn-lt"/>
                <a:ea typeface="+mn-ea"/>
                <a:cs typeface="+mn-cs"/>
              </a:rPr>
              <a:t>Requirements specification is the activity of translating the information gathered during the analysis activity into a document that</a:t>
            </a:r>
            <a:r>
              <a:rPr lang="en-US" dirty="0" smtClean="0"/>
              <a:t> </a:t>
            </a:r>
            <a:br>
              <a:rPr lang="en-US" dirty="0" smtClean="0"/>
            </a:br>
            <a:r>
              <a:rPr lang="en-US" sz="1200" b="0" i="0" kern="1200" dirty="0" smtClean="0">
                <a:solidFill>
                  <a:schemeClr val="tx1"/>
                </a:solidFill>
                <a:latin typeface="+mn-lt"/>
                <a:ea typeface="+mn-ea"/>
                <a:cs typeface="+mn-cs"/>
              </a:rPr>
              <a:t>defines a set of requirements. Two types of requirements may be included in this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document. User requirements are abstract statements of the system requirements for the customer and end-user of the system; system requirements are a</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more detailed description of the functionality to be provided.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4. </a:t>
            </a:r>
            <a:r>
              <a:rPr lang="en-US" sz="1200" b="0" i="1" kern="1200" dirty="0" smtClean="0">
                <a:solidFill>
                  <a:schemeClr val="tx1"/>
                </a:solidFill>
                <a:latin typeface="+mn-lt"/>
                <a:ea typeface="+mn-ea"/>
                <a:cs typeface="+mn-cs"/>
              </a:rPr>
              <a:t>Requirements validation </a:t>
            </a:r>
            <a:r>
              <a:rPr lang="en-US" sz="1200" b="0" i="0" kern="1200" dirty="0" smtClean="0">
                <a:solidFill>
                  <a:schemeClr val="tx1"/>
                </a:solidFill>
                <a:latin typeface="+mn-lt"/>
                <a:ea typeface="+mn-ea"/>
                <a:cs typeface="+mn-cs"/>
              </a:rPr>
              <a:t>This activity checks the requirements for realism, consistency, and completeness. During this process, errors in the requirements document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are inevitably discovered. It must then be modified to correct these problems</a:t>
            </a:r>
            <a:r>
              <a:rPr lang="en-US" dirty="0" smtClean="0"/>
              <a:t> </a:t>
            </a:r>
            <a:br>
              <a:rPr lang="en-US" dirty="0" smtClean="0"/>
            </a:br>
            <a:r>
              <a:rPr lang="en-US" sz="1200" b="0" i="0" kern="1200" dirty="0" smtClean="0">
                <a:solidFill>
                  <a:schemeClr val="tx1"/>
                </a:solidFill>
                <a:latin typeface="+mn-lt"/>
                <a:ea typeface="+mn-ea"/>
                <a:cs typeface="+mn-cs"/>
              </a:rPr>
              <a:t>Of course, the activities in the requirements process are not simply carried out in a</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strict sequence. Requirements analysis continues during definition and specification and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new requirements come to light throughout the process. Therefore, the activities of</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analysis, definition, and specification are interleaved. In agile methods, such as extreme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programming, requirements are developed incrementally according to user priorities and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elicitation of requirements comes from users who are part of the development team.</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implementation stage of software development is the process of converting a</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system specification into an executable system. It always involves processes of software design and programming but, if an incremental approach to development is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used, may also involve refinement of the software specification.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software design is a description of the structure of the software to be implemented,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data models and structures used by the system, the interfaces between system components and, sometimes, the algorithms used. Designers do not arrive at a finished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design immediately but develop the design iteratively. They add formality and detail as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they develop their design with constant backtracking to correct earlier designs.</a:t>
            </a:r>
            <a:r>
              <a:rPr lang="en-US" dirty="0" smtClean="0"/>
              <a:t> </a:t>
            </a:r>
            <a:br>
              <a:rPr lang="en-US" dirty="0" smtClean="0"/>
            </a:br>
            <a:r>
              <a:rPr lang="en-US" dirty="0" err="1" smtClean="0"/>
              <a:t>ss</a:t>
            </a: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Software processes are complex and, like all intellectual and creative processes,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rely on people making decisions and judgments. There is no ideal process and most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organizations have developed their own software development processes. Processes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have evolved to take advantage of the capabilities of the people in an organization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and the specific characteristics of the systems that are being developed. For some</a:t>
            </a:r>
            <a:r>
              <a:rPr lang="en-US" dirty="0" smtClean="0"/>
              <a:t> </a:t>
            </a:r>
            <a:r>
              <a:rPr lang="en-US" sz="1200" b="0" i="0" kern="1200" dirty="0" smtClean="0">
                <a:solidFill>
                  <a:schemeClr val="tx1"/>
                </a:solidFill>
                <a:latin typeface="+mn-lt"/>
                <a:ea typeface="+mn-ea"/>
                <a:cs typeface="+mn-cs"/>
              </a:rPr>
              <a:t>systems, such as critical systems, a very structured development process is required. For business systems, with rapidly changing requirements, a less formal, flexible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process is likely to be more effective</a:t>
            </a:r>
            <a:r>
              <a:rPr lang="en-US" dirty="0" smtClean="0"/>
              <a:t> .</a:t>
            </a:r>
          </a:p>
          <a:p>
            <a:endParaRPr lang="en-US" dirty="0" smtClean="0"/>
          </a:p>
          <a:p>
            <a:r>
              <a:rPr lang="en-US" sz="1200" b="0" i="0" kern="1200" dirty="0" smtClean="0">
                <a:solidFill>
                  <a:schemeClr val="tx1"/>
                </a:solidFill>
                <a:latin typeface="+mn-lt"/>
                <a:ea typeface="+mn-ea"/>
                <a:cs typeface="+mn-cs"/>
              </a:rPr>
              <a:t>s Boehm and Turner (2003) discuss, each approach is suitable for different types of software. Generally, you</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need to find a balance between plan-driven and agile processes.</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r>
              <a:rPr lang="en-US" sz="1200" b="0" i="0" kern="1200" dirty="0" smtClean="0">
                <a:solidFill>
                  <a:schemeClr val="tx1"/>
                </a:solidFill>
                <a:latin typeface="+mn-lt"/>
                <a:ea typeface="+mn-ea"/>
                <a:cs typeface="+mn-cs"/>
              </a:rPr>
              <a:t>ach process model represents a process from a particular perspective, and thus provides only partial information about that process. For example,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process activity model shows the activities and their sequence but may not show</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roles of the people involved in these activities. In this section, I introduce a number of very general process models (sometimes called ‘process paradigms’) and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present these from an architectural perspective. That is, we see the framework of the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process but not the details of specific activities.</a:t>
            </a:r>
            <a:r>
              <a:rPr lang="en-US" dirty="0" smtClean="0"/>
              <a:t> </a:t>
            </a:r>
          </a:p>
          <a:p>
            <a:endParaRPr lang="en-US" dirty="0" smtClean="0"/>
          </a:p>
          <a:p>
            <a:r>
              <a:rPr lang="en-US" sz="1200" b="0" i="1" kern="1200" dirty="0" smtClean="0">
                <a:solidFill>
                  <a:schemeClr val="tx1"/>
                </a:solidFill>
                <a:latin typeface="+mn-lt"/>
                <a:ea typeface="+mn-ea"/>
                <a:cs typeface="+mn-cs"/>
              </a:rPr>
              <a:t>Incremental development </a:t>
            </a:r>
            <a:r>
              <a:rPr lang="en-US" sz="1200" b="0" i="0" kern="1200" dirty="0" smtClean="0">
                <a:solidFill>
                  <a:schemeClr val="tx1"/>
                </a:solidFill>
                <a:latin typeface="+mn-lt"/>
                <a:ea typeface="+mn-ea"/>
                <a:cs typeface="+mn-cs"/>
              </a:rPr>
              <a:t>This approach interleaves the activities of specification, development, and validation. The system is developed as a series of versions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(increments), with each version adding functionality to the previous version.</a:t>
            </a:r>
            <a:r>
              <a:rPr lang="en-US" dirty="0" smtClean="0"/>
              <a:t> </a:t>
            </a:r>
          </a:p>
          <a:p>
            <a:endParaRPr lang="en-US" dirty="0" smtClean="0"/>
          </a:p>
          <a:p>
            <a:r>
              <a:rPr lang="en-US" sz="1200" b="0" i="1" kern="1200" dirty="0" smtClean="0">
                <a:solidFill>
                  <a:schemeClr val="tx1"/>
                </a:solidFill>
                <a:latin typeface="+mn-lt"/>
                <a:ea typeface="+mn-ea"/>
                <a:cs typeface="+mn-cs"/>
              </a:rPr>
              <a:t>Reuse-oriented software engineering </a:t>
            </a:r>
            <a:r>
              <a:rPr lang="en-US" sz="1200" b="0" i="0" kern="1200" dirty="0" smtClean="0">
                <a:solidFill>
                  <a:schemeClr val="tx1"/>
                </a:solidFill>
                <a:latin typeface="+mn-lt"/>
                <a:ea typeface="+mn-ea"/>
                <a:cs typeface="+mn-cs"/>
              </a:rPr>
              <a:t>This approach is based on the existence of</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significant number of reusable components. The system development process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focuses on integrating these components into a system rather than developing</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them from scratch.</a:t>
            </a:r>
            <a:r>
              <a:rPr lang="en-US" dirty="0" smtClean="0"/>
              <a:t> </a:t>
            </a:r>
            <a:br>
              <a:rPr lang="en-US" dirty="0" smtClean="0"/>
            </a:br>
            <a:endParaRPr lang="en-US" dirty="0" smtClean="0"/>
          </a:p>
          <a:p>
            <a:r>
              <a:rPr lang="en-US" sz="1200" b="0" i="0" kern="1200" dirty="0" smtClean="0">
                <a:solidFill>
                  <a:schemeClr val="tx1"/>
                </a:solidFill>
                <a:latin typeface="+mn-lt"/>
                <a:ea typeface="+mn-ea"/>
                <a:cs typeface="+mn-cs"/>
              </a:rPr>
              <a:t>These models are not mutually exclusive and are often used together, especially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for large systems development. For large systems, it makes sense to combine some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of the best features of the waterfall and the incremental development models. You</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need to have information about the essential system requirements to design a software architecture to support these requirements. You cannot develop this incrementally. Sub-systems within a larger system may be developed using different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approaches. Parts of the system that are well understood can be specified and developed using a waterfall-based process. Parts of the system which are difficult to</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specify in advance, such as the user interface, should always be developed using an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incremental approach.</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 principal stages of the waterfall model directly reflect the fundamental development activities: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 </a:t>
            </a:r>
            <a:r>
              <a:rPr lang="en-US" sz="1200" b="0" i="1" kern="1200" dirty="0" smtClean="0">
                <a:solidFill>
                  <a:schemeClr val="tx1"/>
                </a:solidFill>
                <a:latin typeface="+mn-lt"/>
                <a:ea typeface="+mn-ea"/>
                <a:cs typeface="+mn-cs"/>
              </a:rPr>
              <a:t>Requirements analysis and definition </a:t>
            </a:r>
            <a:r>
              <a:rPr lang="en-US" sz="1200" b="0" i="0" kern="1200" dirty="0" smtClean="0">
                <a:solidFill>
                  <a:schemeClr val="tx1"/>
                </a:solidFill>
                <a:latin typeface="+mn-lt"/>
                <a:ea typeface="+mn-ea"/>
                <a:cs typeface="+mn-cs"/>
              </a:rPr>
              <a:t>The system’s services, constraints, and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goals are established by consultation with system users. They are then defined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in detail and serve as a system specification.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2. </a:t>
            </a:r>
            <a:r>
              <a:rPr lang="en-US" sz="1200" b="0" i="1" kern="1200" dirty="0" smtClean="0">
                <a:solidFill>
                  <a:schemeClr val="tx1"/>
                </a:solidFill>
                <a:latin typeface="+mn-lt"/>
                <a:ea typeface="+mn-ea"/>
                <a:cs typeface="+mn-cs"/>
              </a:rPr>
              <a:t>System and software design </a:t>
            </a:r>
            <a:r>
              <a:rPr lang="en-US" sz="1200" b="0" i="0" kern="1200" dirty="0" smtClean="0">
                <a:solidFill>
                  <a:schemeClr val="tx1"/>
                </a:solidFill>
                <a:latin typeface="+mn-lt"/>
                <a:ea typeface="+mn-ea"/>
                <a:cs typeface="+mn-cs"/>
              </a:rPr>
              <a:t>The systems design process allocates the requirements to either hardware or software systems by establishing an overall system</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architecture. Software design involves identifying and describing the fundamental software system abstractions and their relationships.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3. </a:t>
            </a:r>
            <a:r>
              <a:rPr lang="en-US" sz="1200" b="0" i="1" kern="1200" dirty="0" smtClean="0">
                <a:solidFill>
                  <a:schemeClr val="tx1"/>
                </a:solidFill>
                <a:latin typeface="+mn-lt"/>
                <a:ea typeface="+mn-ea"/>
                <a:cs typeface="+mn-cs"/>
              </a:rPr>
              <a:t>Implementation and unit testing </a:t>
            </a:r>
            <a:r>
              <a:rPr lang="en-US" sz="1200" b="0" i="0" kern="1200" dirty="0" smtClean="0">
                <a:solidFill>
                  <a:schemeClr val="tx1"/>
                </a:solidFill>
                <a:latin typeface="+mn-lt"/>
                <a:ea typeface="+mn-ea"/>
                <a:cs typeface="+mn-cs"/>
              </a:rPr>
              <a:t>During this stage, the software design is realized as a set of programs or program units. Unit testing involves verifying that</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each unit meets its specification.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4. </a:t>
            </a:r>
            <a:r>
              <a:rPr lang="en-US" sz="1200" b="0" i="1" kern="1200" dirty="0" smtClean="0">
                <a:solidFill>
                  <a:schemeClr val="tx1"/>
                </a:solidFill>
                <a:latin typeface="+mn-lt"/>
                <a:ea typeface="+mn-ea"/>
                <a:cs typeface="+mn-cs"/>
              </a:rPr>
              <a:t>Integration and system testing </a:t>
            </a:r>
            <a:r>
              <a:rPr lang="en-US" sz="1200" b="0" i="0" kern="1200" dirty="0" smtClean="0">
                <a:solidFill>
                  <a:schemeClr val="tx1"/>
                </a:solidFill>
                <a:latin typeface="+mn-lt"/>
                <a:ea typeface="+mn-ea"/>
                <a:cs typeface="+mn-cs"/>
              </a:rPr>
              <a:t>The individual program units or programs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are integrated and tested as a complete system to ensure that the software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requirements have been met. After testing, the software system is delivered to</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customer.</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5. </a:t>
            </a:r>
            <a:r>
              <a:rPr lang="en-US" sz="1200" b="0" i="1" kern="1200" dirty="0" smtClean="0">
                <a:solidFill>
                  <a:schemeClr val="tx1"/>
                </a:solidFill>
                <a:latin typeface="+mn-lt"/>
                <a:ea typeface="+mn-ea"/>
                <a:cs typeface="+mn-cs"/>
              </a:rPr>
              <a:t>Operation and maintenance </a:t>
            </a:r>
            <a:r>
              <a:rPr lang="en-US" sz="1200" b="0" i="0" kern="1200" dirty="0" smtClean="0">
                <a:solidFill>
                  <a:schemeClr val="tx1"/>
                </a:solidFill>
                <a:latin typeface="+mn-lt"/>
                <a:ea typeface="+mn-ea"/>
                <a:cs typeface="+mn-cs"/>
              </a:rPr>
              <a:t>Normally (although not necessarily), this is the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longest life cycle phase. The system is installed and put into practical use.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Maintenance involves correcting errors which were not discovered in earlier</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stages of the life cycle, improving the implementation of system units and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enhancing the system’s services as new requirements are discovered.</a:t>
            </a:r>
            <a:r>
              <a:rPr lang="en-US" dirty="0" smtClean="0"/>
              <a:t> </a:t>
            </a:r>
            <a:br>
              <a:rPr lang="en-US" dirty="0" smtClean="0"/>
            </a:br>
            <a:r>
              <a:rPr lang="en-US" dirty="0" err="1" smtClean="0"/>
              <a:t>ss</a:t>
            </a:r>
            <a:endParaRPr lang="en-US" dirty="0" smtClean="0"/>
          </a:p>
        </p:txBody>
      </p:sp>
      <p:sp>
        <p:nvSpPr>
          <p:cNvPr id="4" name="Slide Number Placeholder 3"/>
          <p:cNvSpPr>
            <a:spLocks noGrp="1"/>
          </p:cNvSpPr>
          <p:nvPr>
            <p:ph type="sldNum" sz="quarter" idx="10"/>
          </p:nvPr>
        </p:nvSpPr>
        <p:spPr/>
        <p:txBody>
          <a:bodyPr/>
          <a:lstStyle/>
          <a:p>
            <a:fld id="{51D5A050-7306-7B4E-867E-A3663FBCD5C6}"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principle, the result of each phase is one or more documents that are approved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(‘signed off’). The following phase should not start until the previous phase has finished. In practice, these stages overlap and feed information to each other. During</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design, problems with requirements are identified. During coding, design problems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are found and so on. The software process is not a simple linear model but involves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feedback from one phase to another. Documents produced in each phase may then</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have to be modified to reflect the changes made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Incremental software development, which is a fundamental part of agile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approaches, is better than a waterfall approach for most business, e-commerce, and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personal systems. Incremental development reflects the way that we solve problems. We rarely work out a complete problem solution in advance but move toward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 solution in a series of steps, backtracking when we realize that we have made a</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mistake. By developing the software incrementally, it is cheaper and easier to make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changes in the software as it is being developed</a:t>
            </a:r>
            <a:r>
              <a:rPr lang="en-US" dirty="0" smtClean="0"/>
              <a:t> </a:t>
            </a:r>
          </a:p>
          <a:p>
            <a:endParaRPr lang="en-US" dirty="0" smtClean="0"/>
          </a:p>
          <a:p>
            <a:r>
              <a:rPr lang="en-US" sz="1200" b="0" i="0" kern="1200" dirty="0" smtClean="0">
                <a:solidFill>
                  <a:schemeClr val="tx1"/>
                </a:solidFill>
                <a:latin typeface="+mn-lt"/>
                <a:ea typeface="+mn-ea"/>
                <a:cs typeface="+mn-cs"/>
              </a:rPr>
              <a:t>Each increment or version of the system incorporates some of the functionality</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that is needed by the customer. Generally, the early increments of the system include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most important or most urgently required functionality. This means that the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customer can evaluate the system at a relatively early stage in the development to see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if it delivers what is required. If not, then only the current increment has to be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changed and, possibly, new functionality defined for later increments</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problems of incremental development become particularly acute for large,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complex, long-lifetime systems, where different teams develop different parts of the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system. Large systems need a stable framework or architecture and the responsibilities of the different teams working on parts of the system need to be clearly defined</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with respect to that architecture. This has to be planned in advance rather than developed incrementally</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the majority of software projects, there is some software reuse. This often happens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informally when people working on the project know of designs or code that are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similar to what is required. They look for these, modify them as needed, and incorporate them into their system.</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1D5A050-7306-7B4E-867E-A3663FBCD5C6}"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Software Processes</a:t>
            </a:r>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pic>
        <p:nvPicPr>
          <p:cNvPr id="4" name="Picture 3" descr="2.2 Incremental-dev.eps"/>
          <p:cNvPicPr>
            <a:picLocks noChangeAspect="1"/>
          </p:cNvPicPr>
          <p:nvPr/>
        </p:nvPicPr>
        <p:blipFill>
          <a:blip r:embed="rId3"/>
          <a:stretch>
            <a:fillRect/>
          </a:stretch>
        </p:blipFill>
        <p:spPr>
          <a:xfrm>
            <a:off x="457200" y="1892460"/>
            <a:ext cx="7517728" cy="4051928"/>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idx="1"/>
          </p:nvPr>
        </p:nvSpPr>
        <p:spPr/>
        <p:txBody>
          <a:bodyPr/>
          <a:lstStyle/>
          <a:p>
            <a:r>
              <a:rPr lang="en-GB" dirty="0" smtClean="0">
                <a:solidFill>
                  <a:srgbClr val="FF0000"/>
                </a:solidFill>
              </a:rPr>
              <a:t>The cost of accommodating changing customer requirements is reduced</a:t>
            </a:r>
            <a:r>
              <a:rPr lang="en-GB" dirty="0" smtClean="0"/>
              <a:t>. </a:t>
            </a:r>
          </a:p>
          <a:p>
            <a:pPr lvl="1"/>
            <a:r>
              <a:rPr lang="en-GB" dirty="0" smtClean="0"/>
              <a:t>The amount of analysis and documentation that has to be redone is much less than is required with the waterfall model.</a:t>
            </a:r>
          </a:p>
          <a:p>
            <a:r>
              <a:rPr lang="en-GB" dirty="0" smtClean="0">
                <a:solidFill>
                  <a:srgbClr val="FF0000"/>
                </a:solidFill>
              </a:rPr>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solidFill>
                  <a:srgbClr val="FF0000"/>
                </a:solidFill>
              </a:rPr>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solidFill>
                  <a:srgbClr val="FF0000"/>
                </a:solidFill>
              </a:rPr>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solidFill>
                  <a:srgbClr val="FF0000"/>
                </a:solidFill>
              </a:rPr>
              <a:t>System structure tends to degrade as new increments are added</a:t>
            </a:r>
            <a:r>
              <a:rPr lang="en-GB" i="1" dirty="0" smtClean="0">
                <a:solidFill>
                  <a:srgbClr val="FF0000"/>
                </a:solidFill>
              </a:rPr>
              <a:t>. </a:t>
            </a:r>
            <a:r>
              <a:rPr lang="en-GB" dirty="0" smtClean="0">
                <a:solidFill>
                  <a:srgbClr val="FF0000"/>
                </a:solidFill>
              </a:rPr>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Integration and configuration</a:t>
            </a:r>
            <a:endParaRPr lang="en-GB" dirty="0"/>
          </a:p>
        </p:txBody>
      </p:sp>
      <p:sp>
        <p:nvSpPr>
          <p:cNvPr id="99331" name="Rectangle 3"/>
          <p:cNvSpPr>
            <a:spLocks noGrp="1" noChangeArrowheads="1"/>
          </p:cNvSpPr>
          <p:nvPr>
            <p:ph idx="1"/>
          </p:nvPr>
        </p:nvSpPr>
        <p:spPr/>
        <p:txBody>
          <a:bodyPr/>
          <a:lstStyle/>
          <a:p>
            <a:r>
              <a:rPr lang="en-GB" dirty="0" smtClean="0"/>
              <a:t>Based on software reuse where systems are integrated from existing components or application systems (</a:t>
            </a:r>
            <a:r>
              <a:rPr lang="en-GB" smtClean="0"/>
              <a:t>sometimes called COTS </a:t>
            </a:r>
            <a:r>
              <a:rPr lang="en-GB" dirty="0"/>
              <a:t>-</a:t>
            </a:r>
            <a:r>
              <a:rPr lang="en-GB" smtClean="0"/>
              <a:t>Commercial</a:t>
            </a:r>
            <a:r>
              <a:rPr lang="en-GB" dirty="0" smtClean="0"/>
              <a:t>-off-the-shelf</a:t>
            </a:r>
            <a:r>
              <a:rPr lang="en-GB" smtClean="0"/>
              <a:t>) systems).</a:t>
            </a:r>
            <a:endParaRPr lang="en-GB" dirty="0" smtClean="0"/>
          </a:p>
          <a:p>
            <a:r>
              <a:rPr lang="en-GB" dirty="0" smtClean="0"/>
              <a:t>Reused elements may be configured to adapt their behaviour and functionality to a user’s requirements</a:t>
            </a:r>
          </a:p>
          <a:p>
            <a:r>
              <a:rPr lang="en-GB" dirty="0" smtClean="0"/>
              <a:t>Reuse is now the standard approach for building many types of business system</a:t>
            </a:r>
          </a:p>
          <a:p>
            <a:pPr lvl="1"/>
            <a:r>
              <a:rPr lang="en-GB" dirty="0" smtClean="0"/>
              <a:t>Reuse covered in more depth in Chapter 15.</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reusable software</a:t>
            </a:r>
            <a:endParaRPr lang="en-US" dirty="0"/>
          </a:p>
        </p:txBody>
      </p:sp>
      <p:sp>
        <p:nvSpPr>
          <p:cNvPr id="3" name="Content Placeholder 2"/>
          <p:cNvSpPr>
            <a:spLocks noGrp="1"/>
          </p:cNvSpPr>
          <p:nvPr>
            <p:ph idx="1"/>
          </p:nvPr>
        </p:nvSpPr>
        <p:spPr/>
        <p:txBody>
          <a:bodyPr/>
          <a:lstStyle/>
          <a:p>
            <a:r>
              <a:rPr lang="en-GB" dirty="0"/>
              <a:t>Stand-alone application systems (sometimes called COTS) that are configured for use in a particular environment.</a:t>
            </a:r>
          </a:p>
          <a:p>
            <a:r>
              <a:rPr lang="en-GB" dirty="0" smtClean="0"/>
              <a:t>Collections of objects that are developed as a package to be integrated with a component framework such as .NET or J2EE.</a:t>
            </a:r>
          </a:p>
          <a:p>
            <a:r>
              <a:rPr lang="en-GB" dirty="0"/>
              <a:t>Web services that are developed according to service standards and which are available for remote invocation. </a:t>
            </a:r>
          </a:p>
          <a:p>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pic>
        <p:nvPicPr>
          <p:cNvPr id="2" name="Picture 1" descr="2.3 Reuse oriented SE.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1550" y="2326734"/>
            <a:ext cx="8793575" cy="365468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process stages</a:t>
            </a:r>
            <a:endParaRPr lang="en-US" dirty="0"/>
          </a:p>
        </p:txBody>
      </p:sp>
      <p:sp>
        <p:nvSpPr>
          <p:cNvPr id="3" name="Content Placeholder 2"/>
          <p:cNvSpPr>
            <a:spLocks noGrp="1"/>
          </p:cNvSpPr>
          <p:nvPr>
            <p:ph idx="1"/>
          </p:nvPr>
        </p:nvSpPr>
        <p:spPr/>
        <p:txBody>
          <a:bodyPr/>
          <a:lstStyle/>
          <a:p>
            <a:r>
              <a:rPr lang="en-US" dirty="0" smtClean="0"/>
              <a:t>Requirements specification</a:t>
            </a:r>
          </a:p>
          <a:p>
            <a:r>
              <a:rPr lang="en-US" dirty="0" smtClean="0"/>
              <a:t>Software discovery and evaluation</a:t>
            </a:r>
          </a:p>
          <a:p>
            <a:r>
              <a:rPr lang="en-US" dirty="0" smtClean="0"/>
              <a:t>Requirements refinement</a:t>
            </a:r>
          </a:p>
          <a:p>
            <a:r>
              <a:rPr lang="en-US" dirty="0" smtClean="0"/>
              <a:t>Application system configuration</a:t>
            </a:r>
          </a:p>
          <a:p>
            <a:r>
              <a:rPr lang="en-US" dirty="0" smtClean="0"/>
              <a:t>Component adaptation and integration</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107264114"/>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lstStyle/>
          <a:p>
            <a:r>
              <a:rPr lang="en-US" dirty="0" smtClean="0"/>
              <a:t>Reduced costs and risks as less software is developed from scratch</a:t>
            </a:r>
          </a:p>
          <a:p>
            <a:r>
              <a:rPr lang="en-US" dirty="0" smtClean="0"/>
              <a:t>Faster delivery and deployment of system</a:t>
            </a:r>
          </a:p>
          <a:p>
            <a:r>
              <a:rPr lang="en-US" dirty="0" smtClean="0"/>
              <a:t>But requirements compromises are inevitable so system may not meet real needs of users</a:t>
            </a:r>
          </a:p>
          <a:p>
            <a:r>
              <a:rPr lang="en-US" dirty="0" smtClean="0"/>
              <a:t>Loss of control over evolution of reused system elements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1197914283"/>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smtClean="0"/>
              <a:t>Process activities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60027075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a:t>
            </a:r>
          </a:p>
          <a:p>
            <a:r>
              <a:rPr lang="en-GB" dirty="0" smtClean="0"/>
              <a:t>For example, </a:t>
            </a:r>
            <a:r>
              <a:rPr lang="en-GB" dirty="0"/>
              <a:t>i</a:t>
            </a:r>
            <a:r>
              <a:rPr lang="en-GB" dirty="0" smtClean="0"/>
              <a:t>n the waterfall model, they are organized in sequence, whereas in incremental development they are interleaved. </a:t>
            </a:r>
            <a:endParaRPr lang="en-US"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pic>
        <p:nvPicPr>
          <p:cNvPr id="1026" name="Picture 2"/>
          <p:cNvPicPr>
            <a:picLocks noChangeAspect="1" noChangeArrowheads="1"/>
          </p:cNvPicPr>
          <p:nvPr/>
        </p:nvPicPr>
        <p:blipFill>
          <a:blip r:embed="rId3"/>
          <a:srcRect l="33861" t="32738" r="21802" b="24242"/>
          <a:stretch>
            <a:fillRect/>
          </a:stretch>
        </p:blipFill>
        <p:spPr bwMode="auto">
          <a:xfrm>
            <a:off x="784431" y="1840676"/>
            <a:ext cx="7902369" cy="4310876"/>
          </a:xfrm>
          <a:prstGeom prst="rect">
            <a:avLst/>
          </a:prstGeom>
          <a:noFill/>
          <a:ln w="9525">
            <a:noFill/>
            <a:miter lim="800000"/>
            <a:headEnd/>
            <a:tailEnd/>
          </a:ln>
          <a:effectLst/>
        </p:spPr>
      </p:pic>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pic>
        <p:nvPicPr>
          <p:cNvPr id="4" name="Picture 3" descr="2.5 Design-process.eps"/>
          <p:cNvPicPr>
            <a:picLocks noChangeAspect="1"/>
          </p:cNvPicPr>
          <p:nvPr/>
        </p:nvPicPr>
        <p:blipFill>
          <a:blip r:embed="rId2"/>
          <a:stretch>
            <a:fillRect/>
          </a:stretch>
        </p:blipFill>
        <p:spPr>
          <a:xfrm>
            <a:off x="1314243" y="1638390"/>
            <a:ext cx="6211739" cy="4638099"/>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solidFill>
                  <a:srgbClr val="FF0000"/>
                </a:solidFill>
              </a:rPr>
              <a:t>Architectural desig</a:t>
            </a:r>
            <a:r>
              <a:rPr lang="en-GB" i="1" dirty="0" smtClean="0"/>
              <a:t>n,</a:t>
            </a:r>
            <a:r>
              <a:rPr lang="en-GB" dirty="0" smtClean="0"/>
              <a:t> where you identify the overall structure of the system, the principal components (subsystems or modules), their relationships and how they are distributed.</a:t>
            </a:r>
          </a:p>
          <a:p>
            <a:r>
              <a:rPr lang="en-GB" i="1" dirty="0">
                <a:solidFill>
                  <a:srgbClr val="FF0000"/>
                </a:solidFill>
              </a:rPr>
              <a:t>Database design</a:t>
            </a:r>
            <a:r>
              <a:rPr lang="en-GB" i="1" dirty="0"/>
              <a:t>, </a:t>
            </a:r>
            <a:r>
              <a:rPr lang="en-GB" dirty="0"/>
              <a:t>where you design the system data structures and how these are to be represented in a database. </a:t>
            </a:r>
            <a:endParaRPr lang="en-GB" dirty="0" smtClean="0"/>
          </a:p>
          <a:p>
            <a:r>
              <a:rPr lang="en-GB" i="1" dirty="0" smtClean="0">
                <a:solidFill>
                  <a:srgbClr val="FF0000"/>
                </a:solidFill>
              </a:rPr>
              <a:t>Interface design,</a:t>
            </a:r>
            <a:r>
              <a:rPr lang="en-GB" dirty="0" smtClean="0">
                <a:solidFill>
                  <a:srgbClr val="FF0000"/>
                </a:solidFill>
              </a:rPr>
              <a:t> where you define the interfaces between system components. </a:t>
            </a:r>
          </a:p>
          <a:p>
            <a:r>
              <a:rPr lang="en-GB" i="1" dirty="0" smtClean="0">
                <a:solidFill>
                  <a:srgbClr val="FF0000"/>
                </a:solidFill>
              </a:rPr>
              <a:t>Component selection and design</a:t>
            </a:r>
            <a:r>
              <a:rPr lang="en-GB" i="1" dirty="0" smtClean="0"/>
              <a:t>, </a:t>
            </a:r>
            <a:r>
              <a:rPr lang="en-GB" dirty="0" smtClean="0"/>
              <a:t>where you search for reusable components. If unavailable, you design how it will operate. </a:t>
            </a:r>
          </a:p>
          <a:p>
            <a:endParaRPr lang="en-US" dirty="0"/>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implementation</a:t>
            </a:r>
            <a:endParaRPr lang="en-US" dirty="0"/>
          </a:p>
        </p:txBody>
      </p:sp>
      <p:sp>
        <p:nvSpPr>
          <p:cNvPr id="3" name="Content Placeholder 2"/>
          <p:cNvSpPr>
            <a:spLocks noGrp="1"/>
          </p:cNvSpPr>
          <p:nvPr>
            <p:ph idx="1"/>
          </p:nvPr>
        </p:nvSpPr>
        <p:spPr/>
        <p:txBody>
          <a:bodyPr/>
          <a:lstStyle/>
          <a:p>
            <a:r>
              <a:rPr lang="en-US" dirty="0" smtClean="0"/>
              <a:t>The software is implemented either by developing a program or programs or by configuring an application system.</a:t>
            </a:r>
          </a:p>
          <a:p>
            <a:r>
              <a:rPr lang="en-US" dirty="0" smtClean="0"/>
              <a:t>Design and implementation are interleaved activities for most types of software system.</a:t>
            </a:r>
          </a:p>
          <a:p>
            <a:r>
              <a:rPr lang="en-US" dirty="0" smtClean="0"/>
              <a:t>Programming is an individual activity with no standard process.</a:t>
            </a:r>
          </a:p>
          <a:p>
            <a:r>
              <a:rPr lang="en-US" dirty="0" smtClean="0"/>
              <a:t>Debugging is the activity of finding program faults and correcting these faults.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413538374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pic>
        <p:nvPicPr>
          <p:cNvPr id="4" name="Picture 3" descr="2.6 Testing-process.eps"/>
          <p:cNvPicPr>
            <a:picLocks noChangeAspect="1"/>
          </p:cNvPicPr>
          <p:nvPr/>
        </p:nvPicPr>
        <p:blipFill>
          <a:blip r:embed="rId2"/>
          <a:stretch>
            <a:fillRect/>
          </a:stretch>
        </p:blipFill>
        <p:spPr>
          <a:xfrm>
            <a:off x="1486409" y="2829344"/>
            <a:ext cx="6277535" cy="1707049"/>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idx="1"/>
          </p:nvPr>
        </p:nvSpPr>
        <p:spPr/>
        <p:txBody>
          <a:bodyPr/>
          <a:lstStyle/>
          <a:p>
            <a:r>
              <a:rPr lang="en-GB" dirty="0" smtClean="0"/>
              <a:t>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Customer testing</a:t>
            </a:r>
          </a:p>
          <a:p>
            <a:pPr lvl="1"/>
            <a:r>
              <a:rPr lang="en-GB" dirty="0" smtClean="0"/>
              <a:t>Testing with customer data to check that the system meets the customer’s needs.</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idx="1"/>
          </p:nvPr>
        </p:nvSpPr>
        <p:spPr/>
        <p:txBody>
          <a:bodyPr/>
          <a:lstStyle/>
          <a:p>
            <a:r>
              <a:rPr lang="en-GB" dirty="0" smtClean="0"/>
              <a:t>A structured set of activities required to develop a </a:t>
            </a:r>
            <a:br>
              <a:rPr lang="en-GB" dirty="0" smtClean="0"/>
            </a:br>
            <a:r>
              <a:rPr lang="en-GB" dirty="0" smtClean="0"/>
              <a:t>software system. </a:t>
            </a:r>
          </a:p>
          <a:p>
            <a:r>
              <a:rPr lang="en-GB" dirty="0" smtClean="0"/>
              <a:t>Many different software processes but all involve:</a:t>
            </a:r>
          </a:p>
          <a:p>
            <a:pPr lvl="1"/>
            <a:r>
              <a:rPr lang="en-GB" dirty="0" smtClean="0">
                <a:solidFill>
                  <a:srgbClr val="FFC000"/>
                </a:solidFill>
              </a:rPr>
              <a:t>Specification </a:t>
            </a:r>
            <a:r>
              <a:rPr lang="en-GB" dirty="0" smtClean="0"/>
              <a:t>– defining what the system should do;</a:t>
            </a:r>
          </a:p>
          <a:p>
            <a:pPr lvl="1"/>
            <a:r>
              <a:rPr lang="en-GB" dirty="0" smtClean="0">
                <a:solidFill>
                  <a:srgbClr val="FFC000"/>
                </a:solidFill>
              </a:rPr>
              <a:t>Design and implementation </a:t>
            </a:r>
            <a:r>
              <a:rPr lang="en-GB" dirty="0" smtClean="0"/>
              <a:t>– defining the organization of the system and implementing the system;</a:t>
            </a:r>
          </a:p>
          <a:p>
            <a:pPr lvl="1"/>
            <a:r>
              <a:rPr lang="en-GB" dirty="0" smtClean="0">
                <a:solidFill>
                  <a:srgbClr val="FFC000"/>
                </a:solidFill>
              </a:rPr>
              <a:t>Validation</a:t>
            </a:r>
            <a:r>
              <a:rPr lang="en-GB" dirty="0" smtClean="0"/>
              <a:t> – checking that it does what the customer wants;</a:t>
            </a:r>
          </a:p>
          <a:p>
            <a:pPr lvl="1"/>
            <a:r>
              <a:rPr lang="en-GB" dirty="0" smtClean="0">
                <a:solidFill>
                  <a:srgbClr val="FFC000"/>
                </a:solidFill>
              </a:rPr>
              <a:t>Evolution</a:t>
            </a:r>
            <a:r>
              <a:rPr lang="en-GB" dirty="0" smtClean="0"/>
              <a:t> – changing the system in response to changing customer needs.</a:t>
            </a:r>
          </a:p>
          <a:p>
            <a:r>
              <a:rPr lang="en-GB" dirty="0" smtClean="0"/>
              <a:t>A software process model is an abstract representation of a process. It presents a description of a process from some particular perspective.</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r>
              <a:rPr lang="en-GB" dirty="0"/>
              <a:t> </a:t>
            </a:r>
            <a:r>
              <a:rPr lang="en-GB" dirty="0" smtClean="0"/>
              <a:t>(V-model)</a:t>
            </a: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pic>
        <p:nvPicPr>
          <p:cNvPr id="4" name="Picture 3" descr="2.7 Testing-phases.eps"/>
          <p:cNvPicPr>
            <a:picLocks noChangeAspect="1"/>
          </p:cNvPicPr>
          <p:nvPr/>
        </p:nvPicPr>
        <p:blipFill>
          <a:blip r:embed="rId2"/>
          <a:stretch>
            <a:fillRect/>
          </a:stretch>
        </p:blipFill>
        <p:spPr>
          <a:xfrm>
            <a:off x="248957" y="2186304"/>
            <a:ext cx="8647437" cy="2988016"/>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pic>
        <p:nvPicPr>
          <p:cNvPr id="4" name="Picture 3" descr="2.8 System evolution.eps"/>
          <p:cNvPicPr>
            <a:picLocks noChangeAspect="1"/>
          </p:cNvPicPr>
          <p:nvPr/>
        </p:nvPicPr>
        <p:blipFill>
          <a:blip r:embed="rId2"/>
          <a:stretch>
            <a:fillRect/>
          </a:stretch>
        </p:blipFill>
        <p:spPr>
          <a:xfrm>
            <a:off x="764178" y="2563931"/>
            <a:ext cx="7567072" cy="232833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solidFill>
                  <a:srgbClr val="FFC000"/>
                </a:solidFill>
              </a:rPr>
              <a:t>Plan-driven processes </a:t>
            </a:r>
            <a:r>
              <a:rPr lang="en-GB" dirty="0" smtClean="0"/>
              <a:t>are processes where all of the process activities are planned in advance and progress is measured against this plan. </a:t>
            </a:r>
          </a:p>
          <a:p>
            <a:r>
              <a:rPr lang="en-GB" dirty="0" smtClean="0"/>
              <a:t>In </a:t>
            </a:r>
            <a:r>
              <a:rPr lang="en-GB" dirty="0" smtClean="0">
                <a:solidFill>
                  <a:srgbClr val="FFC000"/>
                </a:solidFill>
              </a:rPr>
              <a:t>agile processes</a:t>
            </a:r>
            <a:r>
              <a:rPr lang="en-GB" dirty="0" smtClean="0"/>
              <a:t>,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7888"/>
            <a:ext cx="9144000" cy="1143000"/>
          </a:xfrm>
        </p:spPr>
        <p:txBody>
          <a:bodyPr/>
          <a:lstStyle/>
          <a:p>
            <a:pPr algn="ctr"/>
            <a:r>
              <a:rPr lang="en-US" dirty="0" smtClean="0"/>
              <a:t>Software process models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 xmlns:p14="http://schemas.microsoft.com/office/powerpoint/2010/main" val="283054166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idx="1"/>
          </p:nvPr>
        </p:nvSpPr>
        <p:spPr/>
        <p:txBody>
          <a:bodyPr/>
          <a:lstStyle/>
          <a:p>
            <a:r>
              <a:rPr lang="en-GB" dirty="0" smtClean="0">
                <a:solidFill>
                  <a:srgbClr val="FF0000"/>
                </a:solidFill>
              </a:rPr>
              <a:t>The waterfall model</a:t>
            </a:r>
          </a:p>
          <a:p>
            <a:pPr lvl="1"/>
            <a:r>
              <a:rPr lang="en-GB" dirty="0" smtClean="0"/>
              <a:t>Plan-driven model. Separate and distinct phases of specification and development.</a:t>
            </a:r>
          </a:p>
          <a:p>
            <a:r>
              <a:rPr lang="en-GB" dirty="0" smtClean="0">
                <a:solidFill>
                  <a:srgbClr val="FF0000"/>
                </a:solidFill>
              </a:rPr>
              <a:t>Incremental development</a:t>
            </a:r>
          </a:p>
          <a:p>
            <a:pPr lvl="1"/>
            <a:r>
              <a:rPr lang="en-GB" dirty="0" smtClean="0"/>
              <a:t>Specification, development and validation are interleaved. May be plan-driven or agile.</a:t>
            </a:r>
          </a:p>
          <a:p>
            <a:r>
              <a:rPr lang="en-GB" dirty="0" smtClean="0">
                <a:solidFill>
                  <a:srgbClr val="FF0000"/>
                </a:solidFill>
              </a:rPr>
              <a:t>Integration and configuration</a:t>
            </a:r>
          </a:p>
          <a:p>
            <a:pPr lvl="1"/>
            <a:r>
              <a:rPr lang="en-GB" dirty="0" smtClean="0"/>
              <a:t>The system is assembled from existing configurable components. May be plan-driven or agile.</a:t>
            </a:r>
          </a:p>
          <a:p>
            <a:r>
              <a:rPr lang="en-GB" dirty="0" smtClean="0"/>
              <a:t>In practice, most large systems are developed using a process that incorporates elements from all of these models.</a:t>
            </a:r>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pic>
        <p:nvPicPr>
          <p:cNvPr id="4" name="Picture 3" descr="2.1.Waterfall-model.eps"/>
          <p:cNvPicPr>
            <a:picLocks noChangeAspect="1"/>
          </p:cNvPicPr>
          <p:nvPr/>
        </p:nvPicPr>
        <p:blipFill>
          <a:blip r:embed="rId3"/>
          <a:stretch>
            <a:fillRect/>
          </a:stretch>
        </p:blipFill>
        <p:spPr>
          <a:xfrm>
            <a:off x="911053" y="1931942"/>
            <a:ext cx="7183698" cy="4039465"/>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9733</TotalTime>
  <Words>1670</Words>
  <Application>Microsoft Macintosh PowerPoint</Application>
  <PresentationFormat>On-screen Show (4:3)</PresentationFormat>
  <Paragraphs>262</Paragraphs>
  <Slides>32</Slides>
  <Notes>13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SE10 slides</vt:lpstr>
      <vt:lpstr>Software Processes</vt:lpstr>
      <vt:lpstr>Topics covered</vt:lpstr>
      <vt:lpstr>The software process</vt:lpstr>
      <vt:lpstr>Software process descriptions</vt:lpstr>
      <vt:lpstr>Plan-driven and agile processes</vt:lpstr>
      <vt:lpstr>Software process models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Integration and configuration</vt:lpstr>
      <vt:lpstr>Types of reusable software</vt:lpstr>
      <vt:lpstr>Reuse-oriented software engineering</vt:lpstr>
      <vt:lpstr>Key process stages</vt:lpstr>
      <vt:lpstr>Advantages and disadvantages</vt:lpstr>
      <vt:lpstr>Process activities</vt:lpstr>
      <vt:lpstr>Process activities</vt:lpstr>
      <vt:lpstr>The requirements engineering process </vt:lpstr>
      <vt:lpstr>Software specification</vt:lpstr>
      <vt:lpstr>Software design and implementation</vt:lpstr>
      <vt:lpstr>A general model of the design process  </vt:lpstr>
      <vt:lpstr>Design activities</vt:lpstr>
      <vt:lpstr>System implementation</vt:lpstr>
      <vt:lpstr>Software validation</vt:lpstr>
      <vt:lpstr>Stages of testing </vt:lpstr>
      <vt:lpstr>Testing stages</vt:lpstr>
      <vt:lpstr>Testing phases in a plan-driven software process (V-model)</vt:lpstr>
      <vt:lpstr>Software evolution</vt:lpstr>
      <vt:lpstr>System evolution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UE</cp:lastModifiedBy>
  <cp:revision>56</cp:revision>
  <dcterms:created xsi:type="dcterms:W3CDTF">2010-01-06T19:57:16Z</dcterms:created>
  <dcterms:modified xsi:type="dcterms:W3CDTF">2021-12-01T10:00:50Z</dcterms:modified>
</cp:coreProperties>
</file>