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0" r:id="rId3"/>
    <p:sldId id="337" r:id="rId4"/>
    <p:sldId id="273" r:id="rId5"/>
    <p:sldId id="325" r:id="rId6"/>
    <p:sldId id="349" r:id="rId7"/>
    <p:sldId id="312" r:id="rId8"/>
    <p:sldId id="313" r:id="rId9"/>
    <p:sldId id="265" r:id="rId10"/>
    <p:sldId id="328" r:id="rId11"/>
    <p:sldId id="316" r:id="rId12"/>
    <p:sldId id="305" r:id="rId13"/>
    <p:sldId id="329" r:id="rId14"/>
    <p:sldId id="266" r:id="rId15"/>
    <p:sldId id="307" r:id="rId16"/>
    <p:sldId id="326" r:id="rId17"/>
    <p:sldId id="338" r:id="rId18"/>
    <p:sldId id="339" r:id="rId19"/>
    <p:sldId id="340" r:id="rId20"/>
    <p:sldId id="341" r:id="rId21"/>
    <p:sldId id="350" r:id="rId22"/>
    <p:sldId id="342" r:id="rId23"/>
    <p:sldId id="343" r:id="rId24"/>
    <p:sldId id="344" r:id="rId25"/>
    <p:sldId id="345" r:id="rId26"/>
    <p:sldId id="335" r:id="rId27"/>
    <p:sldId id="336" r:id="rId28"/>
    <p:sldId id="280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65" autoAdjust="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Prototypes should be discarded after development as they are not a good basis for a production system:</a:t>
            </a:r>
          </a:p>
          <a:p>
            <a:pPr lvl="1"/>
            <a:r>
              <a:rPr lang="en-US" dirty="0"/>
              <a:t>It may be impossible to tune the system to meet non-functional requirements;</a:t>
            </a:r>
          </a:p>
          <a:p>
            <a:pPr lvl="1"/>
            <a:r>
              <a:rPr lang="en-US" dirty="0"/>
              <a:t>Prototypes are normally undocumented;</a:t>
            </a:r>
          </a:p>
          <a:p>
            <a:pPr lvl="1"/>
            <a:r>
              <a:rPr lang="en-US" dirty="0"/>
              <a:t>The prototype structure is usually degraded through rapid change;</a:t>
            </a:r>
          </a:p>
          <a:p>
            <a:pPr lvl="1"/>
            <a:r>
              <a:rPr lang="en-US" dirty="0"/>
              <a:t>The prototype probably will not meet normal </a:t>
            </a:r>
            <a:r>
              <a:rPr lang="en-US" dirty="0" err="1"/>
              <a:t>organisational</a:t>
            </a:r>
            <a:r>
              <a:rPr lang="en-US" dirty="0"/>
              <a:t> quality standards.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dirty="0"/>
              <a:t>User requirements are prioritised and the highest priority requirements are included in early increments.</a:t>
            </a:r>
          </a:p>
          <a:p>
            <a:r>
              <a:rPr lang="en-GB" dirty="0"/>
              <a:t>Once the development of an increment is started, the requirements are frozen though requirements for later increments can continue to evolve.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/>
              <a:t>Normal approach used in agile methods;</a:t>
            </a:r>
          </a:p>
          <a:p>
            <a:pPr lvl="1"/>
            <a:r>
              <a:rPr lang="en-US" dirty="0"/>
              <a:t>Evaluation done by user/customer 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/>
              <a:t>Deploy an increment for use by end-users;</a:t>
            </a:r>
          </a:p>
          <a:p>
            <a:pPr lvl="1"/>
            <a:r>
              <a:rPr lang="en-US" dirty="0"/>
              <a:t>More realistic evaluation about practical use of software;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Customer value can be delivered with each increment so system functionality is available earlier.</a:t>
            </a:r>
          </a:p>
          <a:p>
            <a:r>
              <a:rPr lang="en-GB" dirty="0"/>
              <a:t>Early increments act as a prototype to help elicit requirements for later increments.</a:t>
            </a:r>
          </a:p>
          <a:p>
            <a:r>
              <a:rPr lang="en-GB" dirty="0"/>
              <a:t>Lower risk of overall project failure.</a:t>
            </a:r>
          </a:p>
          <a:p>
            <a:r>
              <a:rPr lang="en-GB" dirty="0"/>
              <a:t>The highest priority system services tend to receive the most testing.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/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improvement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/>
              <a:t>Process improvement means understanding existing processes and changing these processes to increase product quality and/or reduce costs and development time. 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/>
              <a:t>The level of process maturity reflects the extent to which good technical and management practice has been adopted in organizational software development processes. </a:t>
            </a:r>
            <a:endParaRPr lang="en-GB" dirty="0"/>
          </a:p>
          <a:p>
            <a:r>
              <a:rPr lang="en-US" dirty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/>
              <a:t>The primary characteristics of agile methods are rapid delivery of functionality and responsiveness to changing customer requirements.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Coping with change</a:t>
            </a:r>
          </a:p>
          <a:p>
            <a:r>
              <a:rPr lang="en-GB" dirty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</a:p>
          <a:p>
            <a:pPr lvl="1"/>
            <a:r>
              <a:rPr lang="en-US" dirty="0"/>
              <a:t>You measure one or more attributes of the software process or product. These measurements forms a baseline that helps you decide if process improvements have been effective. </a:t>
            </a:r>
            <a:r>
              <a:rPr lang="en-GB" dirty="0"/>
              <a:t> </a:t>
            </a:r>
          </a:p>
          <a:p>
            <a:r>
              <a:rPr lang="en-US" i="1" dirty="0"/>
              <a:t>Process analysis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current process is assessed, and process weaknesses and bottlenecks are identified. Process models (sometimes called process maps) that describe the process may be developed. </a:t>
            </a:r>
            <a:r>
              <a:rPr lang="en-GB" dirty="0"/>
              <a:t> </a:t>
            </a:r>
          </a:p>
          <a:p>
            <a:r>
              <a:rPr lang="en-US" i="1" dirty="0"/>
              <a:t>Process change </a:t>
            </a:r>
          </a:p>
          <a:p>
            <a:pPr lvl="1"/>
            <a:r>
              <a:rPr lang="en-US" dirty="0"/>
              <a:t>Process changes are proposed to address some of the identified process weaknesses. These are introduced and the cycle resumes to collect data about the effectiveness of the changes.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 dirty="0"/>
              <a:t>Wherever possible, quantitative process data </a:t>
            </a:r>
            <a:br>
              <a:rPr lang="en-GB" sz="2400" dirty="0"/>
            </a:br>
            <a:r>
              <a:rPr lang="en-GB" sz="2400" dirty="0"/>
              <a:t>should be collected</a:t>
            </a:r>
          </a:p>
          <a:p>
            <a:pPr lvl="1"/>
            <a:r>
              <a:rPr lang="en-GB" sz="2000" dirty="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 dirty="0"/>
              <a:t>Process measurements should be used to </a:t>
            </a:r>
            <a:br>
              <a:rPr lang="en-GB" sz="2400" dirty="0"/>
            </a:br>
            <a:r>
              <a:rPr lang="en-GB" sz="2400" dirty="0"/>
              <a:t>assess process improvements</a:t>
            </a:r>
          </a:p>
          <a:p>
            <a:pPr lvl="1"/>
            <a:r>
              <a:rPr lang="en-GB" sz="2000" dirty="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Process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Time taken for process activities to be </a:t>
            </a:r>
            <a:br>
              <a:rPr lang="en-GB" dirty="0"/>
            </a:br>
            <a:r>
              <a:rPr lang="en-GB" dirty="0"/>
              <a:t>completed</a:t>
            </a:r>
          </a:p>
          <a:p>
            <a:pPr lvl="1"/>
            <a:r>
              <a:rPr lang="en-GB" dirty="0"/>
              <a:t>E.g. Calendar time or effort to complete an activity or process.</a:t>
            </a:r>
          </a:p>
          <a:p>
            <a:r>
              <a:rPr lang="en-GB" dirty="0"/>
              <a:t>Resources required for processes or activities</a:t>
            </a:r>
          </a:p>
          <a:p>
            <a:pPr lvl="1"/>
            <a:r>
              <a:rPr lang="en-GB" dirty="0"/>
              <a:t>E.g. Total effort in person-days.</a:t>
            </a:r>
          </a:p>
          <a:p>
            <a:r>
              <a:rPr lang="en-GB" dirty="0"/>
              <a:t>Number of occurrences of a particular event</a:t>
            </a:r>
          </a:p>
          <a:p>
            <a:pPr lvl="1"/>
            <a:r>
              <a:rPr lang="en-GB" dirty="0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</a:t>
            </a:r>
          </a:p>
          <a:p>
            <a:pPr lvl="1"/>
            <a:r>
              <a:rPr lang="en-GB" dirty="0"/>
              <a:t>Essentially uncontrolled</a:t>
            </a:r>
          </a:p>
          <a:p>
            <a:r>
              <a:rPr lang="en-GB" dirty="0"/>
              <a:t>Repeatable</a:t>
            </a:r>
          </a:p>
          <a:p>
            <a:pPr lvl="1"/>
            <a:r>
              <a:rPr lang="en-GB" dirty="0"/>
              <a:t>Product management procedures defined and used</a:t>
            </a:r>
          </a:p>
          <a:p>
            <a:r>
              <a:rPr lang="en-GB" dirty="0"/>
              <a:t>Defined</a:t>
            </a:r>
          </a:p>
          <a:p>
            <a:pPr lvl="1"/>
            <a:r>
              <a:rPr lang="en-GB" dirty="0"/>
              <a:t>Process management procedures and strategies defined </a:t>
            </a:r>
            <a:br>
              <a:rPr lang="en-GB" dirty="0"/>
            </a:br>
            <a:r>
              <a:rPr lang="en-GB" dirty="0"/>
              <a:t>and used</a:t>
            </a:r>
          </a:p>
          <a:p>
            <a:r>
              <a:rPr lang="en-GB" dirty="0"/>
              <a:t>Managed</a:t>
            </a:r>
          </a:p>
          <a:p>
            <a:pPr lvl="1"/>
            <a:r>
              <a:rPr lang="en-GB" dirty="0"/>
              <a:t>Quality management strategies defined and used</a:t>
            </a:r>
          </a:p>
          <a:p>
            <a:r>
              <a:rPr lang="en-GB" dirty="0"/>
              <a:t>Optimising</a:t>
            </a:r>
          </a:p>
          <a:p>
            <a:pPr lvl="1"/>
            <a:r>
              <a:rPr lang="en-GB" dirty="0"/>
              <a:t>Process improvement strategies defined and used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/>
              <a:t>General process models describe the organization of software processes. </a:t>
            </a:r>
          </a:p>
          <a:p>
            <a:pPr lvl="1"/>
            <a:r>
              <a:rPr lang="en-GB" dirty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engineering is the process of developing a software specification.</a:t>
            </a:r>
          </a:p>
          <a:p>
            <a:pPr lvl="1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implementation processes are concerned with transforming a requirements specification into an executable software system. </a:t>
            </a:r>
          </a:p>
          <a:p>
            <a:r>
              <a:rPr lang="en-GB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such as prototyping and incremental delivery to cope with change.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practice.</a:t>
            </a:r>
          </a:p>
          <a:p>
            <a:r>
              <a:rPr lang="en-GB" dirty="0"/>
              <a:t>The SEI process maturity framework identifies maturity levels that essentially correspond to the use of good software engineering practice.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projects.</a:t>
            </a:r>
          </a:p>
          <a:p>
            <a:pPr lvl="1"/>
            <a:r>
              <a:rPr lang="en-US" dirty="0"/>
              <a:t>Business changes lead to new and changed system requirements</a:t>
            </a:r>
          </a:p>
          <a:p>
            <a:pPr lvl="1"/>
            <a:r>
              <a:rPr lang="en-US" dirty="0"/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r>
              <a:rPr lang="en-US" dirty="0"/>
              <a:t>Change leads to rework so the costs of change include both rework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/>
              <a:t>For example, a prototype system may be developed to show some key features of the system to customers. </a:t>
            </a:r>
          </a:p>
          <a:p>
            <a:r>
              <a:rPr lang="en-GB" dirty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prototype is an initial version of a system used to demonstrate concepts and try out design options.</a:t>
            </a:r>
          </a:p>
          <a:p>
            <a:r>
              <a:rPr lang="en-US" dirty="0"/>
              <a:t>A prototype can be used in:</a:t>
            </a:r>
          </a:p>
          <a:p>
            <a:pPr lvl="1"/>
            <a:r>
              <a:rPr lang="en-US" dirty="0"/>
              <a:t>The requirements engineering process to help with requirements elicitation and validation;</a:t>
            </a:r>
          </a:p>
          <a:p>
            <a:pPr lvl="1"/>
            <a:r>
              <a:rPr lang="en-US" dirty="0"/>
              <a:t>In design processes to explore options and develop a UI design;</a:t>
            </a:r>
          </a:p>
          <a:p>
            <a:pPr lvl="1"/>
            <a:r>
              <a:rPr lang="en-US" dirty="0"/>
              <a:t>In the testing process to run back-to-back tests.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system usability.</a:t>
            </a:r>
          </a:p>
          <a:p>
            <a:r>
              <a:rPr lang="en-US" dirty="0"/>
              <a:t>A closer match to users’ real needs.</a:t>
            </a:r>
          </a:p>
          <a:p>
            <a:r>
              <a:rPr lang="en-US" dirty="0"/>
              <a:t>Improved design quality.</a:t>
            </a:r>
          </a:p>
          <a:p>
            <a:r>
              <a:rPr lang="en-US" dirty="0"/>
              <a:t>Improved maintainability.</a:t>
            </a:r>
          </a:p>
          <a:p>
            <a:r>
              <a:rPr lang="en-US" dirty="0"/>
              <a:t>Reduced development effort.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9822</TotalTime>
  <Words>1566</Words>
  <Application>Microsoft Office PowerPoint</Application>
  <PresentationFormat>On-screen Show (4:3)</PresentationFormat>
  <Paragraphs>207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SE10 slides</vt:lpstr>
      <vt:lpstr>Software Processes</vt:lpstr>
      <vt:lpstr>Topics covered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NABRASS GULL</cp:lastModifiedBy>
  <cp:revision>57</cp:revision>
  <dcterms:created xsi:type="dcterms:W3CDTF">2010-01-06T19:57:16Z</dcterms:created>
  <dcterms:modified xsi:type="dcterms:W3CDTF">2022-10-04T10:43:04Z</dcterms:modified>
</cp:coreProperties>
</file>