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4"/>
  </p:notesMasterIdLst>
  <p:handoutMasterIdLst>
    <p:handoutMasterId r:id="rId35"/>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80" d="100"/>
          <a:sy n="80" d="100"/>
        </p:scale>
        <p:origin x="-1086" y="17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11/23/2021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p14="http://schemas.microsoft.com/office/powerpoint/2010/main" xmlns=""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11/23/2021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extLst>
      <p:ext uri="{BB962C8B-B14F-4D97-AF65-F5344CB8AC3E}">
        <p14:creationId xmlns:p14="http://schemas.microsoft.com/office/powerpoint/2010/main" xmlns=""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gilealliance.org/glossary/collective-ownershi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Refactoring consists of improving the internal structure of an existing program’s source code, while preserving its external behavior.</a:t>
            </a:r>
          </a:p>
          <a:p>
            <a:r>
              <a:rPr lang="en-US" dirty="0" smtClean="0"/>
              <a:t>The noun “refactoring” refers to one particular behavior-preserving transformation, such as “Extract Method” or “Introduce Parameter.”</a:t>
            </a:r>
          </a:p>
          <a:p>
            <a:r>
              <a:rPr lang="en-US" b="1" dirty="0" smtClean="0"/>
              <a:t>Common Pitfalls</a:t>
            </a:r>
          </a:p>
          <a:p>
            <a:r>
              <a:rPr lang="en-US" dirty="0" smtClean="0"/>
              <a:t>Refactoring does “not” mean:</a:t>
            </a:r>
          </a:p>
          <a:p>
            <a:r>
              <a:rPr lang="en-US" dirty="0" smtClean="0"/>
              <a:t>rewriting code</a:t>
            </a:r>
          </a:p>
          <a:p>
            <a:r>
              <a:rPr lang="en-US" dirty="0" smtClean="0"/>
              <a:t>fixing bugs</a:t>
            </a:r>
          </a:p>
          <a:p>
            <a:r>
              <a:rPr lang="en-US" dirty="0" smtClean="0"/>
              <a:t>improve observable aspects of software such as its interface</a:t>
            </a:r>
          </a:p>
          <a:p>
            <a:r>
              <a:rPr lang="en-US" dirty="0" smtClean="0"/>
              <a:t>Refactoring in the absence of safeguards against introducing defects (i.e. violating the “</a:t>
            </a:r>
            <a:r>
              <a:rPr lang="en-US" dirty="0" err="1" smtClean="0"/>
              <a:t>behaviour</a:t>
            </a:r>
            <a:r>
              <a:rPr lang="en-US" dirty="0" smtClean="0"/>
              <a:t> preserving” condition) is risky. Safeguards include aids to regression testing including automated unit tests or automated acceptance tests, and aids to formal reasoning such as type systems.</a:t>
            </a:r>
          </a:p>
          <a:p>
            <a:r>
              <a:rPr lang="en-US" b="1" dirty="0" smtClean="0"/>
              <a:t>Expected Benefits</a:t>
            </a:r>
          </a:p>
          <a:p>
            <a:r>
              <a:rPr lang="en-US" dirty="0" smtClean="0"/>
              <a:t>The following are claimed benefits of refactoring:</a:t>
            </a:r>
          </a:p>
          <a:p>
            <a:r>
              <a:rPr lang="en-US" dirty="0" smtClean="0"/>
              <a:t>refactoring improves objective attributes of code (length, duplication, coupling and cohesion, </a:t>
            </a:r>
            <a:r>
              <a:rPr lang="en-US" dirty="0" err="1" smtClean="0"/>
              <a:t>cyclomatic</a:t>
            </a:r>
            <a:r>
              <a:rPr lang="en-US" dirty="0" smtClean="0"/>
              <a:t> complexity) that correlate with ease of maintenance</a:t>
            </a:r>
          </a:p>
          <a:p>
            <a:r>
              <a:rPr lang="en-US" dirty="0" smtClean="0"/>
              <a:t>refactoring helps code understanding</a:t>
            </a:r>
          </a:p>
          <a:p>
            <a:r>
              <a:rPr lang="en-US" dirty="0" smtClean="0"/>
              <a:t>refactoring encourages each developer to think about and understand design decisions, in particular in the context of </a:t>
            </a:r>
            <a:r>
              <a:rPr lang="en-US" dirty="0" smtClean="0">
                <a:hlinkClick r:id="rId3"/>
              </a:rPr>
              <a:t>collective ownership / collective code ownership</a:t>
            </a:r>
            <a:endParaRPr lang="en-US" dirty="0" smtClean="0"/>
          </a:p>
          <a:p>
            <a:r>
              <a:rPr lang="en-US" dirty="0" smtClean="0"/>
              <a:t>refactoring favors the emergence of reusable design elements (such as design patterns) and code modules</a:t>
            </a:r>
          </a:p>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026FFCC-074C-4203-BAA4-21B662E067E6}" type="datetime1">
              <a:rPr lang="en-US" smtClean="0"/>
              <a:pPr>
                <a:defRPr/>
              </a:pPr>
              <a:t>11/23/2021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07D1AB-2A49-4994-A421-21A457938C22}" type="datetime1">
              <a:rPr lang="en-US" smtClean="0"/>
              <a:pPr>
                <a:defRPr/>
              </a:pPr>
              <a:t>11/23/2021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F39529-15E4-47D9-8CBB-EE02A94BB0B3}" type="datetime1">
              <a:rPr lang="en-US" smtClean="0"/>
              <a:pPr>
                <a:defRPr/>
              </a:pPr>
              <a:t>11/23/2021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CAA687C-1B4A-475D-AEE5-F2AA4D168A72}" type="datetime1">
              <a:rPr lang="en-US" smtClean="0"/>
              <a:pPr>
                <a:defRPr/>
              </a:pPr>
              <a:t>11/23/2021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D245ECA-933B-4B02-B1F1-B1FAA1B8BED4}" type="datetime1">
              <a:rPr lang="en-US" smtClean="0"/>
              <a:pPr>
                <a:defRPr/>
              </a:pPr>
              <a:t>11/23/2021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0FA4955-5180-4665-A25B-194EC595550C}" type="datetime1">
              <a:rPr lang="en-US" smtClean="0"/>
              <a:pPr>
                <a:defRPr/>
              </a:pPr>
              <a:t>11/23/2021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E1B611B-5A91-45BD-9D79-A6389797374A}" type="datetime1">
              <a:rPr lang="en-US" smtClean="0"/>
              <a:pPr>
                <a:defRPr/>
              </a:pPr>
              <a:t>11/23/2021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7681CD8-6234-4C45-BB40-6EEB44D8ECAE}" type="datetime1">
              <a:rPr lang="en-US" smtClean="0"/>
              <a:pPr>
                <a:defRPr/>
              </a:pPr>
              <a:t>11/23/2021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1D8D44-A7DC-41E6-845F-F9378EF996AD}" type="datetime1">
              <a:rPr lang="en-US" smtClean="0"/>
              <a:pPr>
                <a:defRPr/>
              </a:pPr>
              <a:t>11/23/2021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7D406DE-C1E4-4596-9FA0-F0C59E9B83FF}" type="datetime1">
              <a:rPr lang="en-US" smtClean="0"/>
              <a:pPr>
                <a:defRPr/>
              </a:pPr>
              <a:t>11/23/2021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748366B-D02A-450F-85ED-D87114F6457B}" type="datetime1">
              <a:rPr lang="en-US" smtClean="0"/>
              <a:pPr>
                <a:defRPr/>
              </a:pPr>
              <a:t>11/23/2021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B0764D8-14C7-4AB4-9FF5-D517C410C969}" type="datetime1">
              <a:rPr lang="en-US" smtClean="0"/>
              <a:pPr>
                <a:defRPr/>
              </a:pPr>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8BD7EE81-F3C3-4D86-8CF8-173D097CF576}"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fld id="{B95DFA03-6833-479F-B495-E6DEE3EAB23E}"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endParaRPr lang="en-GB" dirty="0" smtClean="0"/>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8086B8D0-308E-49C9-AACF-E0C43A6E7A20}" type="datetime1">
              <a:rPr lang="en-US" smtClean="0"/>
              <a:pPr>
                <a:defRPr/>
              </a:pPr>
              <a:t>11/23/2021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8DDF017F-094E-44C9-A0F4-473CA1B22D00}" type="datetime1">
              <a:rPr lang="en-US" smtClean="0"/>
              <a:pPr>
                <a:defRPr/>
              </a:pPr>
              <a:t>11/23/2021</a:t>
            </a:fld>
            <a:endParaRPr lang="en-US"/>
          </a:p>
        </p:txBody>
      </p:sp>
    </p:spTree>
    <p:extLst>
      <p:ext uri="{BB962C8B-B14F-4D97-AF65-F5344CB8AC3E}">
        <p14:creationId xmlns:p14="http://schemas.microsoft.com/office/powerpoint/2010/main" xmlns=""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solidFill>
                  <a:srgbClr val="FF0000"/>
                </a:solidFill>
              </a:rPr>
              <a:t>New versions may be built several times per day;</a:t>
            </a:r>
          </a:p>
          <a:p>
            <a:pPr lvl="1">
              <a:lnSpc>
                <a:spcPct val="90000"/>
              </a:lnSpc>
            </a:pPr>
            <a:r>
              <a:rPr lang="en-US" dirty="0">
                <a:solidFill>
                  <a:srgbClr val="FF0000"/>
                </a:solidFill>
              </a:rPr>
              <a:t>Increments are delivered to customers every 2 weeks;</a:t>
            </a:r>
          </a:p>
          <a:p>
            <a:pPr lvl="1">
              <a:lnSpc>
                <a:spcPct val="90000"/>
              </a:lnSpc>
            </a:pPr>
            <a:r>
              <a:rPr lang="en-US" dirty="0">
                <a:solidFill>
                  <a:srgbClr val="FF0000"/>
                </a:solidFill>
              </a:rPr>
              <a:t>All tests must be run for every build and the build is only accepted if tests run successfully</a:t>
            </a:r>
            <a:r>
              <a:rPr lang="en-US" dirty="0" smtClean="0">
                <a:solidFill>
                  <a:srgbClr val="FF0000"/>
                </a:solidFill>
              </a:rPr>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fld id="{53A9FEC5-D277-4A23-A557-032A5297D487}" type="datetime1">
              <a:rPr lang="en-US" smtClean="0"/>
              <a:pPr>
                <a:defRPr/>
              </a:pPr>
              <a:t>11/23/2021</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fld id="{CEC58064-C7DE-46E2-8665-BD5B69D0A1C1}"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fld id="{49AA24CA-9878-43AF-A184-E6368C46EEB5}"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fld id="{F7C575C9-DA9A-49D5-B5F0-642E638676DB}"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A270E36D-0D2E-42F3-B8F1-128410312AD2}" type="datetime1">
              <a:rPr lang="en-US" smtClean="0"/>
              <a:pPr>
                <a:defRPr/>
              </a:pPr>
              <a:t>11/23/2021</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fld id="{2E18801A-8004-4F46-9114-BBA30E26A208}" type="datetime1">
              <a:rPr lang="en-US" smtClean="0"/>
              <a:pPr>
                <a:defRPr/>
              </a:pPr>
              <a:t>11/23/2021</a:t>
            </a:fld>
            <a:endParaRPr lang="en-US"/>
          </a:p>
        </p:txBody>
      </p:sp>
    </p:spTree>
    <p:extLst>
      <p:ext uri="{BB962C8B-B14F-4D97-AF65-F5344CB8AC3E}">
        <p14:creationId xmlns:p14="http://schemas.microsoft.com/office/powerpoint/2010/main" xmlns=""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ACF2332A-8D0D-4078-92B7-173D18A7DCB7}" type="datetime1">
              <a:rPr lang="en-US" smtClean="0"/>
              <a:pPr>
                <a:defRPr/>
              </a:pPr>
              <a:t>11/23/2021</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A6993BBE-301C-4A7B-8263-6852585D3D38}"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fld id="{CED64973-A2AC-41F3-A5FD-BE0F29E9DC3E}"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fld id="{AA7B3BD3-0B00-4004-A665-64C989BF7456}"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5A050F8E-431A-4764-BEF3-A1C2394D06EF}"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fld id="{7B3B4C5B-5058-4322-BBFB-DD26591C1E98}" type="datetime1">
              <a:rPr lang="en-US" smtClean="0"/>
              <a:pPr>
                <a:defRPr/>
              </a:pPr>
              <a:t>11/23/2021</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65E81609-173E-4442-BE7B-DA3BDFAA415B}" type="datetime1">
              <a:rPr lang="en-US" smtClean="0"/>
              <a:pPr>
                <a:defRPr/>
              </a:pPr>
              <a:t>11/23/2021</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fld id="{9262899A-E721-4047-A998-9618C37C0494}" type="datetime1">
              <a:rPr lang="en-US" smtClean="0"/>
              <a:pPr>
                <a:defRPr/>
              </a:pPr>
              <a:t>11/23/2021</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fld id="{A3C3BE5A-9505-44ED-A4E2-5E622D5F7038}" type="datetime1">
              <a:rPr lang="en-US" smtClean="0"/>
              <a:pPr>
                <a:defRPr/>
              </a:pPr>
              <a:t>11/23/2021</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fld id="{1F80E4B2-859A-4F3D-B467-103381540367}" type="datetime1">
              <a:rPr lang="en-US" smtClean="0"/>
              <a:pPr>
                <a:defRPr/>
              </a:pPr>
              <a:t>11/23/2021</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fld id="{B28DE20F-B10E-4B53-BEC3-64773DA5A84F}"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fld id="{9731BAA0-7DD4-443F-BD19-EEE4023127B4}" type="datetime1">
              <a:rPr lang="en-US" smtClean="0"/>
              <a:pPr>
                <a:defRPr/>
              </a:pPr>
              <a:t>11/23/2021</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1DAF5942-C3B5-4AB6-B263-F0A7C88E5C05}"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6876285F-A6A1-4252-86ED-528D6B320115}" type="datetime1">
              <a:rPr lang="en-US" smtClean="0"/>
              <a:pPr>
                <a:defRPr/>
              </a:pPr>
              <a:t>11/23/2021</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fld id="{D95F1FD6-F151-49A8-AF88-FAC7A73B42BB}"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fld id="{661EF3B8-1287-4D06-9F64-AB20A61A66F6}"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fld id="{EDB2C4A3-26E6-47F9-A7D2-2DEF8602F5F6}" type="datetime1">
              <a:rPr lang="en-US" smtClean="0"/>
              <a:pPr>
                <a:defRPr/>
              </a:pPr>
              <a:t>11/23/2021</a:t>
            </a:fld>
            <a:endParaRPr lang="en-US"/>
          </a:p>
        </p:txBody>
      </p:sp>
    </p:spTree>
    <p:extLst>
      <p:ext uri="{BB962C8B-B14F-4D97-AF65-F5344CB8AC3E}">
        <p14:creationId xmlns:p14="http://schemas.microsoft.com/office/powerpoint/2010/main" xmlns="" val="108264368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fld id="{A9981943-7A77-4A9E-B074-8E30A39077E3}"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fld id="{3930A2E9-7255-448B-8EA8-6081AC7C580A}" type="datetime1">
              <a:rPr lang="en-US" smtClean="0"/>
              <a:pPr>
                <a:defRPr/>
              </a:pPr>
              <a:t>11/23/2021</a:t>
            </a:fld>
            <a:endParaRPr lang="en-US"/>
          </a:p>
        </p:txBody>
      </p:sp>
    </p:spTree>
    <p:extLst>
      <p:ext uri="{BB962C8B-B14F-4D97-AF65-F5344CB8AC3E}">
        <p14:creationId xmlns:p14="http://schemas.microsoft.com/office/powerpoint/2010/main" xmlns="" val="425014395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fld id="{6C62A362-3B3D-4145-ABC7-84E804CB44BA}" type="datetime1">
              <a:rPr lang="en-US" smtClean="0"/>
              <a:pPr>
                <a:defRPr/>
              </a:pPr>
              <a:t>11/23/2021</a:t>
            </a:fld>
            <a:endParaRPr lang="en-US"/>
          </a:p>
        </p:txBody>
      </p:sp>
    </p:spTree>
    <p:extLst>
      <p:ext uri="{BB962C8B-B14F-4D97-AF65-F5344CB8AC3E}">
        <p14:creationId xmlns:p14="http://schemas.microsoft.com/office/powerpoint/2010/main" xmlns=""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fld id="{36182266-8EC7-41A1-8038-8526F5B09709}" type="datetime1">
              <a:rPr lang="en-US" smtClean="0"/>
              <a:pPr>
                <a:defRPr/>
              </a:pPr>
              <a:t>11/23/2021</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45E431C3-7E92-4B95-B65F-EF374A5E9D67}" type="datetime1">
              <a:rPr lang="en-US" smtClean="0"/>
              <a:pPr>
                <a:defRPr/>
              </a:pPr>
              <a:t>11/23/2021</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1592</TotalTime>
  <Words>2402</Words>
  <Application>Microsoft Macintosh PowerPoint</Application>
  <PresentationFormat>On-screen Show (4:3)</PresentationFormat>
  <Paragraphs>266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SE10 slides</vt:lpstr>
      <vt:lpstr>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UE</cp:lastModifiedBy>
  <cp:revision>51</cp:revision>
  <dcterms:created xsi:type="dcterms:W3CDTF">2010-01-06T20:28:26Z</dcterms:created>
  <dcterms:modified xsi:type="dcterms:W3CDTF">2021-11-23T14:59:30Z</dcterms:modified>
</cp:coreProperties>
</file>