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8"/>
  </p:notesMasterIdLst>
  <p:handoutMasterIdLst>
    <p:handoutMasterId r:id="rId59"/>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11/28/2022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11/28/2022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99B78F-7C08-ED42-8E36-4ED23DEF8F74}" type="slidenum">
              <a:rPr lang="en-US" smtClean="0"/>
              <a:pPr/>
              <a:t>2</a:t>
            </a:fld>
            <a:endParaRPr lang="en-US"/>
          </a:p>
        </p:txBody>
      </p:sp>
    </p:spTree>
    <p:extLst>
      <p:ext uri="{BB962C8B-B14F-4D97-AF65-F5344CB8AC3E}">
        <p14:creationId xmlns:p14="http://schemas.microsoft.com/office/powerpoint/2010/main" val="365972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Figure 5.1 is a simple context model that shows the patient information system</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and the other systems in its environment. From Figure 5.1, you can see that the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MHC-PMS is connected to an appointments system and a more general patient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record system with which it shares data. The system is also connected to systems for</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management reporting and hospital bed allocation and a statistics system that collects information for research. Finally, it makes use of a prescription system to generate prescriptions for patients’ medication.</a:t>
            </a:r>
            <a:r>
              <a:rPr lang="en-US" dirty="0"/>
              <a:t> </a:t>
            </a:r>
            <a:br>
              <a:rPr lang="en-US" dirty="0"/>
            </a:br>
            <a:r>
              <a:rPr lang="en-US" dirty="0" err="1"/>
              <a:t>sss</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Context models normally show that the environment includes several other automated systems. However, they do not show the types of relationships between the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systems in the environment and the system that is being specified. External systems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might produce data for or consume data from the system</a:t>
            </a:r>
            <a:r>
              <a:rPr lang="en-US" dirty="0"/>
              <a:t> </a:t>
            </a:r>
            <a:br>
              <a:rPr lang="en-US" dirty="0"/>
            </a:br>
            <a:r>
              <a:rPr lang="en-US" dirty="0"/>
              <a:t>v</a:t>
            </a:r>
          </a:p>
        </p:txBody>
      </p:sp>
      <p:sp>
        <p:nvSpPr>
          <p:cNvPr id="4" name="Slide Number Placeholder 3"/>
          <p:cNvSpPr>
            <a:spLocks noGrp="1"/>
          </p:cNvSpPr>
          <p:nvPr>
            <p:ph type="sldNum" sz="quarter" idx="10"/>
          </p:nvPr>
        </p:nvSpPr>
        <p:spPr/>
        <p:txBody>
          <a:bodyPr/>
          <a:lstStyle/>
          <a:p>
            <a:fld id="{F999B78F-7C08-ED42-8E36-4ED23DEF8F74}"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latin typeface="+mn-lt"/>
                <a:ea typeface="+mn-ea"/>
                <a:cs typeface="+mn-cs"/>
              </a:rPr>
              <a:t>Figure 5.2 is a model of an important system process that shows the processes in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which the MHC-PMS is used. Sometimes, patients who are suffering from mental</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health problems may be a danger to others or to themselves. They may therefore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have to be detained against their will in a hospital so that treatment can be administered. Such detention is subject to strict legal safeguards—for example, the decision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to detain a patient must be regularly reviewed so that people are not held indefinitely</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without good reason. One of the functions of the MHC-PMS is to ensure that such</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safeguards are implemented.</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Figure 5.2 is a UML activity diagram. Activity diagrams are intended to show the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activities that make up a system process and the flow of control from one activity to</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another. The start of a process is indicated by a filled circle; the end by a filled circle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inside another circle. Rectangles with round corners represent activities, that is, the specific sub-processes that must be carried out. You may include objects in activity charts.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In Figure 5.2, I have shown the systems that are used to support different processes.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 have indicated that these are separate systems using the UML stereotype feature.</a:t>
            </a:r>
            <a:r>
              <a:rPr lang="en-US" dirty="0"/>
              <a:t> </a:t>
            </a:r>
            <a:br>
              <a:rPr lang="en-US" dirty="0"/>
            </a:br>
            <a:r>
              <a:rPr lang="en-US" sz="1200" b="0" i="0" kern="1200" dirty="0">
                <a:solidFill>
                  <a:schemeClr val="tx1"/>
                </a:solidFill>
                <a:latin typeface="+mn-lt"/>
                <a:ea typeface="+mn-ea"/>
                <a:cs typeface="+mn-cs"/>
              </a:rPr>
              <a:t>In a UML activity diagram, arrows represent the flow of work from one activity to</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another. A solid bar is used to indicate activity coordination. When the flow from</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more than one activity leads to a solid bar then all of these activities must be complete before progress is possible. When the flow from a solid bar leads to a number</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of activities, these may be executed in parallel. Therefore, in Figure 5.2, the activities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to inform social care and the patient’s next of kin, and to update the detention register may be concurrent.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Arrows may be annotated with guards that indicate the condition when that flow</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is taken. In Figure 5.2, you can see guards showing the flows for patients who are</a:t>
            </a:r>
            <a:r>
              <a:rPr lang="en-US" dirty="0"/>
              <a:t> </a:t>
            </a:r>
            <a:br>
              <a:rPr lang="en-US" dirty="0"/>
            </a:br>
            <a:r>
              <a:rPr lang="en-US" sz="1200" b="0" i="0" kern="1200" dirty="0">
                <a:solidFill>
                  <a:schemeClr val="tx1"/>
                </a:solidFill>
                <a:latin typeface="+mn-lt"/>
                <a:ea typeface="+mn-ea"/>
                <a:cs typeface="+mn-cs"/>
              </a:rPr>
              <a:t>dangerous and not dangerous to society. Patients who are dangerous to society must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be detained in a secure facility. However, patients who are suicidal and so are a</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danger to themselves may be detained in an appropriate ward in a hospital.</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Use case modeling, which is mostly used to model interactions between a</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system and external actors (users or other systems).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2. Sequence diagrams, which are used to model interactions between system</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components, although external agents may also be included.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You can read Figure as follows: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1. The medical receptionist triggers the </a:t>
            </a:r>
            <a:r>
              <a:rPr lang="en-US" sz="1200" b="1" i="0" kern="1200" dirty="0" err="1">
                <a:solidFill>
                  <a:schemeClr val="tx1"/>
                </a:solidFill>
                <a:latin typeface="+mn-lt"/>
                <a:ea typeface="+mn-ea"/>
                <a:cs typeface="+mn-cs"/>
              </a:rPr>
              <a:t>ViewInfo</a:t>
            </a:r>
            <a:r>
              <a:rPr lang="en-US" sz="1200" b="1" i="0" kern="1200" dirty="0">
                <a:solidFill>
                  <a:schemeClr val="tx1"/>
                </a:solidFill>
                <a:latin typeface="+mn-lt"/>
                <a:ea typeface="+mn-ea"/>
                <a:cs typeface="+mn-cs"/>
              </a:rPr>
              <a:t> method </a:t>
            </a:r>
            <a:r>
              <a:rPr lang="en-US" sz="1200" b="0" i="0" kern="1200" dirty="0">
                <a:solidFill>
                  <a:schemeClr val="tx1"/>
                </a:solidFill>
                <a:latin typeface="+mn-lt"/>
                <a:ea typeface="+mn-ea"/>
                <a:cs typeface="+mn-cs"/>
              </a:rPr>
              <a:t>in an instance P of the</a:t>
            </a:r>
            <a:br>
              <a:rPr lang="en-US" sz="1200" b="0" i="0" kern="1200" dirty="0">
                <a:solidFill>
                  <a:schemeClr val="tx1"/>
                </a:solidFill>
                <a:latin typeface="+mn-lt"/>
                <a:ea typeface="+mn-ea"/>
                <a:cs typeface="+mn-cs"/>
              </a:rPr>
            </a:br>
            <a:r>
              <a:rPr lang="en-US" sz="1200" b="0" i="0" kern="1200" dirty="0" err="1">
                <a:solidFill>
                  <a:schemeClr val="tx1"/>
                </a:solidFill>
                <a:latin typeface="+mn-lt"/>
                <a:ea typeface="+mn-ea"/>
                <a:cs typeface="+mn-cs"/>
              </a:rPr>
              <a:t>PatientInfo</a:t>
            </a:r>
            <a:r>
              <a:rPr lang="en-US" sz="1200" b="0" i="0" kern="1200" dirty="0">
                <a:solidFill>
                  <a:schemeClr val="tx1"/>
                </a:solidFill>
                <a:latin typeface="+mn-lt"/>
                <a:ea typeface="+mn-ea"/>
                <a:cs typeface="+mn-cs"/>
              </a:rPr>
              <a:t> object class, supplying the patient’s identifier, PID. P is a user interface object, which is displayed as a form showing patient information.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2. The instance P calls the database to return the information required, supplying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the receptionist’s identifier to allow security checking (at this stage, we do not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care where this UID comes from)</a:t>
            </a:r>
            <a:r>
              <a:rPr lang="en-US" dirty="0"/>
              <a:t> </a:t>
            </a:r>
            <a:br>
              <a:rPr lang="en-US" dirty="0"/>
            </a:br>
            <a:r>
              <a:rPr lang="en-US" sz="1200" b="1" i="0" kern="1200" dirty="0">
                <a:solidFill>
                  <a:schemeClr val="tx1"/>
                </a:solidFill>
                <a:latin typeface="+mn-lt"/>
                <a:ea typeface="+mn-ea"/>
                <a:cs typeface="+mn-cs"/>
              </a:rPr>
              <a:t>The database checks with an authorization system that the user is authorized for</a:t>
            </a:r>
            <a:br>
              <a:rPr lang="en-US" sz="1200" b="1" i="0" kern="1200" dirty="0">
                <a:solidFill>
                  <a:schemeClr val="tx1"/>
                </a:solidFill>
                <a:latin typeface="+mn-lt"/>
                <a:ea typeface="+mn-ea"/>
                <a:cs typeface="+mn-cs"/>
              </a:rPr>
            </a:br>
            <a:r>
              <a:rPr lang="en-US" sz="1200" b="1" i="0" kern="1200" dirty="0">
                <a:solidFill>
                  <a:schemeClr val="tx1"/>
                </a:solidFill>
                <a:latin typeface="+mn-lt"/>
                <a:ea typeface="+mn-ea"/>
                <a:cs typeface="+mn-cs"/>
              </a:rPr>
              <a:t>this action.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4. If authorized, the patient information is returned and a form on the user’s screen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is filled in. If authorization fails, then an error message is returned.</a:t>
            </a:r>
            <a:r>
              <a:rPr lang="en-US" dirty="0"/>
              <a:t> </a:t>
            </a:r>
            <a:br>
              <a:rPr lang="en-US" dirty="0"/>
            </a:br>
            <a:r>
              <a:rPr lang="en-US" dirty="0" err="1"/>
              <a:t>ss</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a:solidFill>
                  <a:schemeClr val="tx1"/>
                </a:solidFill>
                <a:latin typeface="+mn-lt"/>
                <a:ea typeface="+mn-ea"/>
                <a:cs typeface="+mn-cs"/>
              </a:rPr>
              <a:t>example of a sequence diagram from the same system that illustrates two additional features.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These are the direct communication between the actors in the system and the creation of objects as part of a sequence of operations.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In this example, an object of type Summary is created to hold the summary data that is to</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be uploaded to the PRS (patient record system).</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 You can read this diagram as follows: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1. The receptionist logs on to the PRS.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2. There are two options available. These allow the direct transfer of updated</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patient information to the PRS and the transfer of summary health data from the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MHC-PMS to the PRS.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3. In each case, the receptionist’s permissions are checked using the authorization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system.</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4. Personal information may be transferred directly from the user interface object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to the PRS. Alternatively, a summary record may be created from the database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and that record is then transferred.</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5. On completion of the transfer, the PRS issues a status message and the user</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logs off.</a:t>
            </a:r>
            <a:r>
              <a:rPr lang="en-US" dirty="0"/>
              <a:t> </a:t>
            </a:r>
            <a:br>
              <a:rPr lang="en-US" dirty="0"/>
            </a:br>
            <a:r>
              <a:rPr lang="en-US" dirty="0"/>
              <a:t>s</a:t>
            </a:r>
          </a:p>
        </p:txBody>
      </p:sp>
      <p:sp>
        <p:nvSpPr>
          <p:cNvPr id="4" name="Slide Number Placeholder 3"/>
          <p:cNvSpPr>
            <a:spLocks noGrp="1"/>
          </p:cNvSpPr>
          <p:nvPr>
            <p:ph type="sldNum" sz="quarter" idx="10"/>
          </p:nvPr>
        </p:nvSpPr>
        <p:spPr/>
        <p:txBody>
          <a:bodyPr/>
          <a:lstStyle/>
          <a:p>
            <a:fld id="{F999B78F-7C08-ED42-8E36-4ED23DEF8F7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A7D456-CB17-42B7-96F7-5784F0C63681}" type="datetime1">
              <a:rPr lang="en-US" smtClean="0"/>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F11210A-E6A4-452B-9F33-A264B63CCCE8}" type="datetime1">
              <a:rPr lang="en-US" smtClean="0"/>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8E35696-4C93-4555-A7FA-B8A32B1BEBDE}" type="datetime1">
              <a:rPr lang="en-US" smtClean="0"/>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B709ED5-2BE4-4C66-BA8E-A52DABC554EB}" type="datetime1">
              <a:rPr lang="en-US" smtClean="0"/>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425852FB-EE66-4310-A7A9-A18672D59939}" type="datetime1">
              <a:rPr lang="en-US" smtClean="0"/>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6B0F9310-77AF-4847-AFB7-F55A67166417}" type="datetime1">
              <a:rPr lang="en-US" smtClean="0"/>
              <a:t>11/28/2022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21FFB613-383E-4868-81E3-DEEF20165580}" type="datetime1">
              <a:rPr lang="en-US" smtClean="0"/>
              <a:t>11/28/2022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4CDDE2D-7BD6-4836-B315-792CA54F6F6D}" type="datetime1">
              <a:rPr lang="en-US" smtClean="0"/>
              <a:t>11/28/2022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AD91C95-5B28-45EC-8F35-ABC8C845713C}" type="datetime1">
              <a:rPr lang="en-US" smtClean="0"/>
              <a:t>11/28/2022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5A9FA9D5-7FA9-45EA-B1E2-50641B5DD8A6}" type="datetime1">
              <a:rPr lang="en-US" smtClean="0"/>
              <a:t>11/28/2022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93188DA-D13B-4366-9B44-0781435F20C9}" type="datetime1">
              <a:rPr lang="en-US" smtClean="0"/>
              <a:t>11/28/2022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54968DDF-B05F-4DAE-9409-31468C7EC858}" type="datetime1">
              <a:rPr lang="en-US" smtClean="0"/>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6ACB43A1-DDCE-4E13-8F4F-4CA9C9EC37DB}" type="datetime1">
              <a:rPr lang="en-US" smtClean="0"/>
              <a:t>11/28/2022</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solidFill>
                  <a:srgbClr val="0070C0"/>
                </a:solidFill>
              </a:rPr>
              <a:t>System boundaries are established to define what is inside and what is outside the system.</a:t>
            </a:r>
          </a:p>
          <a:p>
            <a:pPr lvl="1"/>
            <a:r>
              <a:rPr lang="en-US" dirty="0"/>
              <a:t>They show other systems that are used or depend on the system being developed.</a:t>
            </a:r>
          </a:p>
          <a:p>
            <a:r>
              <a:rPr lang="en-US" dirty="0">
                <a:solidFill>
                  <a:srgbClr val="0070C0"/>
                </a:solidFill>
              </a:rPr>
              <a:t>The position of the system boundary has a profound effect on the system requirements. </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6AA8EC13-7744-45F4-877A-1CD8C8E18374}" type="datetime1">
              <a:rPr lang="en-US" smtClean="0"/>
              <a:t>11/28/2022</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fld id="{B6148A5D-A9E2-484E-A9B0-503ACECE76C7}" type="datetime1">
              <a:rPr lang="en-US" smtClean="0"/>
              <a:t>11/28/2022</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solidFill>
                  <a:schemeClr val="tx2">
                    <a:lumMod val="60000"/>
                    <a:lumOff val="40000"/>
                  </a:schemeClr>
                </a:solidFill>
              </a:rPr>
              <a:t>Context models </a:t>
            </a:r>
            <a:r>
              <a:rPr lang="en-US" dirty="0"/>
              <a:t>simply show the other systems in the environment, not how the system being developed is used in that environment.</a:t>
            </a:r>
          </a:p>
          <a:p>
            <a:r>
              <a:rPr lang="en-US" dirty="0">
                <a:solidFill>
                  <a:schemeClr val="tx2">
                    <a:lumMod val="60000"/>
                    <a:lumOff val="40000"/>
                  </a:schemeClr>
                </a:solidFill>
              </a:rPr>
              <a:t>Process models </a:t>
            </a:r>
            <a:r>
              <a:rPr lang="en-US" dirty="0"/>
              <a:t>reveal how the system being developed is used in broader business processes.</a:t>
            </a:r>
          </a:p>
          <a:p>
            <a:r>
              <a:rPr lang="en-US" dirty="0">
                <a:solidFill>
                  <a:schemeClr val="tx2">
                    <a:lumMod val="60000"/>
                    <a:lumOff val="40000"/>
                  </a:schemeClr>
                </a:solidFill>
              </a:rPr>
              <a:t>UML activity diagrams </a:t>
            </a:r>
            <a:r>
              <a:rPr lang="en-US" dirty="0"/>
              <a:t>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fld id="{C2B572BC-7DCA-41C7-8064-D02F1D18508A}" type="datetime1">
              <a:rPr lang="en-US" smtClean="0"/>
              <a:t>11/28/2022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fld id="{6B3FB984-E02F-44D6-ACFC-9CE5E8C2AF02}" type="datetime1">
              <a:rPr lang="en-US" smtClean="0"/>
              <a:t>11/28/2022</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fld id="{5BAB0E4B-C795-4493-A31B-C6E887358735}" type="datetime1">
              <a:rPr lang="en-US" smtClean="0"/>
              <a:t>11/28/2022</a:t>
            </a:fld>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a:t>
            </a:r>
            <a:r>
              <a:rPr lang="en-US" dirty="0">
                <a:solidFill>
                  <a:schemeClr val="tx2">
                    <a:lumMod val="60000"/>
                    <a:lumOff val="40000"/>
                  </a:schemeClr>
                </a:solidFill>
              </a:rPr>
              <a:t>user interaction </a:t>
            </a:r>
            <a:r>
              <a:rPr lang="en-US" dirty="0"/>
              <a:t>is important as it helps to identify user requirements. </a:t>
            </a:r>
          </a:p>
          <a:p>
            <a:r>
              <a:rPr lang="en-US" dirty="0"/>
              <a:t>Modeling </a:t>
            </a:r>
            <a:r>
              <a:rPr lang="en-US" dirty="0">
                <a:solidFill>
                  <a:schemeClr val="tx2">
                    <a:lumMod val="60000"/>
                    <a:lumOff val="40000"/>
                  </a:schemeClr>
                </a:solidFill>
              </a:rPr>
              <a:t>system-to-syste</a:t>
            </a:r>
            <a:r>
              <a:rPr lang="en-US" dirty="0"/>
              <a:t>m interaction highlights the communication problems that may arise. </a:t>
            </a:r>
          </a:p>
          <a:p>
            <a:r>
              <a:rPr lang="en-US" dirty="0"/>
              <a:t>Modeling </a:t>
            </a:r>
            <a:r>
              <a:rPr lang="en-US" dirty="0">
                <a:solidFill>
                  <a:schemeClr val="tx2">
                    <a:lumMod val="60000"/>
                    <a:lumOff val="40000"/>
                  </a:schemeClr>
                </a:solidFill>
              </a:rPr>
              <a:t>component interaction </a:t>
            </a:r>
            <a:r>
              <a:rPr lang="en-US" dirty="0"/>
              <a:t>helps us understand if a proposed system structure is likely to deliver the required system performance and dependability.</a:t>
            </a:r>
            <a:r>
              <a:rPr lang="en-GB" dirty="0"/>
              <a:t> </a:t>
            </a:r>
          </a:p>
          <a:p>
            <a:r>
              <a:rPr lang="en-GB" dirty="0">
                <a:solidFill>
                  <a:schemeClr val="tx2">
                    <a:lumMod val="60000"/>
                    <a:lumOff val="40000"/>
                  </a:schemeClr>
                </a:solidFill>
              </a:rPr>
              <a:t>Use case diagrams and sequence diagrams may be used for interaction modelling.</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72945827-3401-43FA-B6AA-EDE4D0230E54}" type="datetime1">
              <a:rPr lang="en-US" smtClean="0"/>
              <a:t>11/28/2022</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47574193-F9FD-4567-8CA7-50C3B868BCED}" type="datetime1">
              <a:rPr lang="en-US" smtClean="0"/>
              <a:t>11/28/2022</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fld id="{1F4B751B-C264-4FCC-817B-A5E907301CE6}" type="datetime1">
              <a:rPr lang="en-US" smtClean="0"/>
              <a:t>11/28/2022</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7476F58B-A7B2-43D8-B97F-60D54508F56C}" type="datetime1">
              <a:rPr lang="en-US" smtClean="0"/>
              <a:t>11/28/2022</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fld id="{4F7D99D7-CC8D-47D1-A9B1-53D11D0BD890}" type="datetime1">
              <a:rPr lang="en-US" smtClean="0"/>
              <a:t>11/28/2022</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BF92442A-F1F3-4595-A30A-5C9D2235962C}" type="datetime1">
              <a:rPr lang="en-US" smtClean="0"/>
              <a:t>11/28/2022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solidFill>
                  <a:schemeClr val="tx2">
                    <a:lumMod val="60000"/>
                    <a:lumOff val="40000"/>
                  </a:schemeClr>
                </a:solidFill>
              </a:rPr>
              <a:t>Sequence diagrams </a:t>
            </a:r>
            <a:r>
              <a:rPr lang="en-US" dirty="0"/>
              <a:t>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fld id="{48707549-7EAF-4072-A3A4-5B01FAD5C372}" type="datetime1">
              <a:rPr lang="en-US" smtClean="0"/>
              <a:t>11/28/2022</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fld id="{B316A2AC-BC86-4415-B975-DBFA8082EF62}" type="datetime1">
              <a:rPr lang="en-US" smtClean="0"/>
              <a:t>11/28/2022</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9EF491B9-061E-4CB0-97A3-204EF979621A}" type="datetime1">
              <a:rPr lang="en-US" smtClean="0"/>
              <a:t>11/28/2022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fld id="{28B44F1F-460E-4B97-87EE-77417491DE0E}" type="datetime1">
              <a:rPr lang="en-US" smtClean="0"/>
              <a:t>11/28/2022</a:t>
            </a:fld>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F375B398-6EFE-4B28-AD0C-1FFB80F7C01A}" type="datetime1">
              <a:rPr lang="en-US" smtClean="0"/>
              <a:t>11/28/2022</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9D8A5CCD-830D-4886-AA8B-A5AADB51DCCD}" type="datetime1">
              <a:rPr lang="en-US" smtClean="0"/>
              <a:t>11/28/2022</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fld id="{7D4BD80C-E84A-4C2C-9D93-F967124C7366}" type="datetime1">
              <a:rPr lang="en-US" smtClean="0"/>
              <a:t>11/28/2022</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fld id="{1938CD50-EDC4-4B86-BC68-7C5DE568FDD8}" type="datetime1">
              <a:rPr lang="en-US" smtClean="0"/>
              <a:t>11/28/2022</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fld id="{F44CBAD7-49E4-4631-A6EA-9B66F8735E8C}" type="datetime1">
              <a:rPr lang="en-US" smtClean="0"/>
              <a:t>11/28/2022</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fld id="{365DB21C-EC07-44E6-946F-95E6262A2DCB}" type="datetime1">
              <a:rPr lang="en-US" smtClean="0"/>
              <a:t>11/28/2022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a:t>
            </a:r>
            <a:r>
              <a:rPr lang="en-US" dirty="0">
                <a:solidFill>
                  <a:schemeClr val="accent1">
                    <a:lumMod val="75000"/>
                  </a:schemeClr>
                </a:solidFill>
              </a:rPr>
              <a:t>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solidFill>
                  <a:srgbClr val="0070C0"/>
                </a:solidFill>
              </a:rPr>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8A3755BB-BA5E-4568-BBD6-82CEABD06435}" type="datetime1">
              <a:rPr lang="en-US" smtClean="0"/>
              <a:t>11/28/2022</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E0F8CCC3-CAB8-472D-8095-A7C173A96287}" type="datetime1">
              <a:rPr lang="en-US" smtClean="0"/>
              <a:t>11/28/2022</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fld id="{90E8CB3C-E89C-48C9-84FA-039BE8BEA389}" type="datetime1">
              <a:rPr lang="en-US" smtClean="0"/>
              <a:t>11/28/2022</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fld id="{3D07CE1E-63DE-4B67-9532-82BC83C81D04}" type="datetime1">
              <a:rPr lang="en-US" smtClean="0"/>
              <a:t>11/28/2022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fld id="{D73BF84A-A2EE-4E6A-A85E-09F968DF6C3E}" type="datetime1">
              <a:rPr lang="en-US" smtClean="0"/>
              <a:t>11/28/2022</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fld id="{75024BA0-F604-45F1-BA57-FAB355FB3183}" type="datetime1">
              <a:rPr lang="en-US" smtClean="0"/>
              <a:t>11/28/2022</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fld id="{3BF13E62-7D81-4D9F-8622-DA041937BE1D}" type="datetime1">
              <a:rPr lang="en-US" smtClean="0"/>
              <a:t>11/28/2022</a:t>
            </a:fld>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fld id="{180505B9-DE7F-4445-A5D6-3AF73C18EAC3}" type="datetime1">
              <a:rPr lang="en-US" smtClean="0"/>
              <a:t>11/28/2022</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D33B8688-52BD-4031-B8BC-58F7ED83339F}" type="datetime1">
              <a:rPr lang="en-US" smtClean="0"/>
              <a:t>11/28/2022</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fld id="{955124B0-6EA5-44B4-A3A3-E56B935B1CEA}" type="datetime1">
              <a:rPr lang="en-US" smtClean="0"/>
              <a:t>11/28/2022</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fld id="{2C7BF1AE-200B-4099-B186-1BBF3C32FF57}" type="datetime1">
              <a:rPr lang="en-US" smtClean="0"/>
              <a:t>11/28/2022</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a:t>
            </a:r>
            <a:r>
              <a:rPr lang="en-US" sz="2200" dirty="0">
                <a:solidFill>
                  <a:schemeClr val="accent1">
                    <a:lumMod val="75000"/>
                  </a:schemeClr>
                </a:solidFill>
              </a:rPr>
              <a:t>existing system</a:t>
            </a:r>
            <a:r>
              <a:rPr lang="en-US" sz="2200" dirty="0"/>
              <a:t> are used during requirements </a:t>
            </a:r>
            <a:r>
              <a:rPr lang="en-US" sz="2200" dirty="0" err="1"/>
              <a:t>engineering.</a:t>
            </a:r>
            <a:r>
              <a:rPr lang="en-US" sz="2200" dirty="0" err="1">
                <a:solidFill>
                  <a:srgbClr val="0070C0"/>
                </a:solidFill>
              </a:rPr>
              <a:t>They</a:t>
            </a:r>
            <a:r>
              <a:rPr lang="en-US" sz="2200" dirty="0">
                <a:solidFill>
                  <a:srgbClr val="0070C0"/>
                </a:solidFill>
              </a:rPr>
              <a:t> help clarify what the existing system does and can be used as a basis for discussing its strengths and weaknesses</a:t>
            </a:r>
            <a:r>
              <a:rPr lang="en-US" sz="2200" dirty="0"/>
              <a:t>. These then lead to requirements for the new system.</a:t>
            </a:r>
            <a:endParaRPr lang="en-GB" sz="2200" dirty="0"/>
          </a:p>
          <a:p>
            <a:r>
              <a:rPr lang="en-US" sz="2200" dirty="0">
                <a:solidFill>
                  <a:srgbClr val="0070C0"/>
                </a:solidFill>
              </a:rPr>
              <a:t>Models of the new system are used during requirements engineering to help explain the proposed requirements to other system stakeholders</a:t>
            </a:r>
            <a:r>
              <a:rPr lang="en-US" sz="2200" dirty="0"/>
              <a:t>. Engineers use these models to discuss design proposals and to document the system for implementation. </a:t>
            </a:r>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484232F4-A3C5-4789-9445-83147ADB1965}" type="datetime1">
              <a:rPr lang="en-US" smtClean="0"/>
              <a:t>11/28/2022</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2BB0D152-40B8-464F-886C-3EEEBF0C1B86}" type="datetime1">
              <a:rPr lang="en-US" smtClean="0"/>
              <a:t>11/28/2022</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0EEB2B3A-8DE9-4AB3-8CCB-798A74C39859}" type="datetime1">
              <a:rPr lang="en-US" smtClean="0"/>
              <a:t>11/28/2022</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fld id="{ED2DDC0E-08AD-4C05-9C5E-65B639DAD8D4}" type="datetime1">
              <a:rPr lang="en-US" smtClean="0"/>
              <a:t>11/28/2022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fld id="{1F020A98-E01C-445E-B7A6-BA4507139845}" type="datetime1">
              <a:rPr lang="en-US" smtClean="0"/>
              <a:t>11/28/2022</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fld id="{7EB2826F-20B3-44F6-86AA-CA91459D678C}" type="datetime1">
              <a:rPr lang="en-US" smtClean="0"/>
              <a:t>11/28/2022</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fld id="{9B2E6E28-9DF8-4F87-BF1B-3CEB9427CE62}" type="datetime1">
              <a:rPr lang="en-US" smtClean="0"/>
              <a:t>11/28/2022</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fld id="{B371741A-BEF0-445B-AE2D-B59491FE8050}" type="datetime1">
              <a:rPr lang="en-US" smtClean="0"/>
              <a:t>11/28/2022</a:t>
            </a:fld>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fld id="{EE021039-EDB2-498F-8FB2-DD3E2554BC8C}" type="datetime1">
              <a:rPr lang="en-US" smtClean="0"/>
              <a:t>11/28/2022</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F625B26A-E880-445E-8980-211BD7739169}" type="datetime1">
              <a:rPr lang="en-US" smtClean="0"/>
              <a:t>11/28/2022</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EDC565F3-53CC-495A-BBBA-E48C1E0D2994}" type="datetime1">
              <a:rPr lang="en-US" smtClean="0"/>
              <a:t>11/28/2022</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solidFill>
                  <a:srgbClr val="0070C0"/>
                </a:solidFill>
              </a:rPr>
              <a:t>An external perspective</a:t>
            </a:r>
            <a:r>
              <a:rPr lang="en-US" dirty="0"/>
              <a:t>, where you model the context or environment of the system.</a:t>
            </a:r>
            <a:endParaRPr lang="en-GB" dirty="0"/>
          </a:p>
          <a:p>
            <a:r>
              <a:rPr lang="en-US" dirty="0">
                <a:solidFill>
                  <a:srgbClr val="0070C0"/>
                </a:solidFill>
              </a:rPr>
              <a:t>An interaction perspective</a:t>
            </a:r>
            <a:r>
              <a:rPr lang="en-US" dirty="0"/>
              <a:t>, where you model the interactions between a system and its environment, or between the components of a system.</a:t>
            </a:r>
            <a:endParaRPr lang="en-GB" dirty="0"/>
          </a:p>
          <a:p>
            <a:r>
              <a:rPr lang="en-US" dirty="0">
                <a:solidFill>
                  <a:srgbClr val="0070C0"/>
                </a:solidFill>
              </a:rPr>
              <a:t>A structural perspective</a:t>
            </a:r>
            <a:r>
              <a:rPr lang="en-US" dirty="0"/>
              <a:t>, where you model the organization of a system or the structure of the data that is processed by the system.</a:t>
            </a:r>
            <a:endParaRPr lang="en-GB" dirty="0"/>
          </a:p>
          <a:p>
            <a:r>
              <a:rPr lang="en-US" dirty="0"/>
              <a:t>A </a:t>
            </a:r>
            <a:r>
              <a:rPr lang="en-US" dirty="0">
                <a:solidFill>
                  <a:srgbClr val="0070C0"/>
                </a:solidFill>
              </a:rPr>
              <a:t>behavioral perspective</a:t>
            </a:r>
            <a:r>
              <a:rPr lang="en-US" dirty="0"/>
              <a:t>,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fld id="{06B68D08-6709-4EA2-95D1-A9455EEEE141}" type="datetime1">
              <a:rPr lang="en-US" smtClean="0"/>
              <a:t>11/28/2022</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fld id="{EA9B3A31-D2D0-43C2-8821-053736727584}" type="datetime1">
              <a:rPr lang="en-US" smtClean="0"/>
              <a:t>11/28/2022</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fld id="{16DC519E-6829-44A8-A4EB-44DC7A46C8EF}" type="datetime1">
              <a:rPr lang="en-US" smtClean="0"/>
              <a:t>11/28/2022</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fld id="{112027BC-93A8-432A-A260-2F54FD4FBFBC}" type="datetime1">
              <a:rPr lang="en-US" smtClean="0"/>
              <a:t>11/28/2022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fld id="{19E7D04E-5540-4D42-A7E8-4BDB974A62F3}" type="datetime1">
              <a:rPr lang="en-US" smtClean="0"/>
              <a:t>11/28/2022</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fld id="{4A61B52C-4B4A-4E79-9F91-9F0BFD2348E1}" type="datetime1">
              <a:rPr lang="en-US" smtClean="0"/>
              <a:t>11/28/2022</a:t>
            </a:fld>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a:t>Howeverthe</a:t>
            </a:r>
            <a:r>
              <a:rPr lang="en-US" dirty="0"/>
              <a:t>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fld id="{3C4525EB-6F44-461C-B3BF-1009E380D50C}" type="datetime1">
              <a:rPr lang="en-US" smtClean="0"/>
              <a:t>11/28/2022</a:t>
            </a:fld>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fld id="{965B77A4-3EFE-48BF-B3B0-9A822D0ECE43}" type="datetime1">
              <a:rPr lang="en-US" smtClean="0"/>
              <a:t>11/28/2022</a:t>
            </a:fld>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solidFill>
                  <a:srgbClr val="0070C0"/>
                </a:solidFill>
              </a:rPr>
              <a:t>Activity diagrams</a:t>
            </a:r>
            <a:r>
              <a:rPr lang="en-US" dirty="0"/>
              <a:t>, which show the activities involved in a process or in data processing .</a:t>
            </a:r>
            <a:endParaRPr lang="en-GB" dirty="0"/>
          </a:p>
          <a:p>
            <a:r>
              <a:rPr lang="en-US" dirty="0">
                <a:solidFill>
                  <a:srgbClr val="0070C0"/>
                </a:solidFill>
              </a:rPr>
              <a:t>Use case diagram</a:t>
            </a:r>
            <a:r>
              <a:rPr lang="en-US" dirty="0"/>
              <a:t>s, which show the interactions between a system and its environment. </a:t>
            </a:r>
            <a:endParaRPr lang="en-GB" dirty="0"/>
          </a:p>
          <a:p>
            <a:r>
              <a:rPr lang="en-US" dirty="0">
                <a:solidFill>
                  <a:srgbClr val="0070C0"/>
                </a:solidFill>
              </a:rPr>
              <a:t>Sequence diagrams</a:t>
            </a:r>
            <a:r>
              <a:rPr lang="en-US" dirty="0"/>
              <a:t>, which show interactions between actors and the system and between system components.</a:t>
            </a:r>
            <a:endParaRPr lang="en-GB" dirty="0"/>
          </a:p>
          <a:p>
            <a:r>
              <a:rPr lang="en-US" dirty="0">
                <a:solidFill>
                  <a:srgbClr val="0070C0"/>
                </a:solidFill>
              </a:rPr>
              <a:t>Class diagrams</a:t>
            </a:r>
            <a:r>
              <a:rPr lang="en-US" dirty="0"/>
              <a:t>, which show the object classes in the system and the associations between these classes.</a:t>
            </a:r>
            <a:endParaRPr lang="en-GB" dirty="0"/>
          </a:p>
          <a:p>
            <a:r>
              <a:rPr lang="en-US" dirty="0">
                <a:solidFill>
                  <a:srgbClr val="0070C0"/>
                </a:solidFill>
              </a:rPr>
              <a:t>State diagrams</a:t>
            </a:r>
            <a:r>
              <a:rPr lang="en-US" dirty="0"/>
              <a:t>,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fld id="{EB5B1BA2-9400-4825-950F-4FE0F05DEE61}" type="datetime1">
              <a:rPr lang="en-US" smtClean="0"/>
              <a:t>11/28/2022</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solidFill>
                  <a:schemeClr val="tx2">
                    <a:lumMod val="60000"/>
                    <a:lumOff val="40000"/>
                  </a:schemeClr>
                </a:solidFill>
              </a:rPr>
              <a:t>As a means of facilitating discussion about an existing or proposed system</a:t>
            </a:r>
          </a:p>
          <a:p>
            <a:pPr lvl="1"/>
            <a:r>
              <a:rPr lang="en-US" dirty="0"/>
              <a:t>Incomplete and incorrect models are OK as their role is to support discussion.</a:t>
            </a:r>
            <a:endParaRPr lang="en-GB" dirty="0"/>
          </a:p>
          <a:p>
            <a:r>
              <a:rPr lang="en-US" dirty="0">
                <a:solidFill>
                  <a:schemeClr val="tx2">
                    <a:lumMod val="60000"/>
                    <a:lumOff val="40000"/>
                  </a:schemeClr>
                </a:solidFill>
              </a:rPr>
              <a:t>As a way of documenting an existing system</a:t>
            </a:r>
          </a:p>
          <a:p>
            <a:pPr lvl="1"/>
            <a:r>
              <a:rPr lang="en-US" dirty="0"/>
              <a:t>Models should be an accurate representation of the system but need not be complete.</a:t>
            </a:r>
            <a:endParaRPr lang="en-GB" dirty="0"/>
          </a:p>
          <a:p>
            <a:r>
              <a:rPr lang="en-US" dirty="0">
                <a:solidFill>
                  <a:schemeClr val="tx2">
                    <a:lumMod val="60000"/>
                    <a:lumOff val="40000"/>
                  </a:schemeClr>
                </a:solidFill>
              </a:rPr>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fld id="{A6FD5888-5958-4C56-A5E2-838BDD3C8289}" type="datetime1">
              <a:rPr lang="en-US" smtClean="0"/>
              <a:t>11/28/2022</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fld id="{61167023-DE4D-4E38-83D7-807FD1800F33}" type="datetime1">
              <a:rPr lang="en-US" smtClean="0"/>
              <a:t>11/28/2022</a:t>
            </a:fld>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dirty="0"/>
              <a:t>Context models are used to illustrate the operational context of a system </a:t>
            </a:r>
            <a:r>
              <a:rPr lang="en-GB" dirty="0">
                <a:solidFill>
                  <a:schemeClr val="accent1">
                    <a:lumMod val="75000"/>
                  </a:schemeClr>
                </a:solidFill>
              </a:rPr>
              <a:t>- they show what lies outside the system boundaries.</a:t>
            </a:r>
          </a:p>
          <a:p>
            <a:r>
              <a:rPr lang="en-GB" dirty="0"/>
              <a:t>Social and organisational concerns may affect the decision on where to position system boundaries.</a:t>
            </a:r>
          </a:p>
          <a:p>
            <a:r>
              <a:rPr lang="en-GB" dirty="0"/>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fld id="{B59D85D6-8C55-47EE-B94E-5FFEEA1E90F7}" type="datetime1">
              <a:rPr lang="en-US" smtClean="0"/>
              <a:t>11/28/2022</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2260</TotalTime>
  <Words>3950</Words>
  <Application>Microsoft Office PowerPoint</Application>
  <PresentationFormat>On-screen Show (4:3)</PresentationFormat>
  <Paragraphs>397</Paragraphs>
  <Slides>56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Wingdings</vt:lpstr>
      <vt:lpstr>SE10 slides</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Quratul Ain</cp:lastModifiedBy>
  <cp:revision>78</cp:revision>
  <dcterms:created xsi:type="dcterms:W3CDTF">2010-01-15T13:50:47Z</dcterms:created>
  <dcterms:modified xsi:type="dcterms:W3CDTF">2022-11-28T06:14:16Z</dcterms:modified>
</cp:coreProperties>
</file>