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7"/>
  </p:notesMasterIdLst>
  <p:handoutMasterIdLst>
    <p:handoutMasterId r:id="rId28"/>
  </p:handoutMasterIdLst>
  <p:sldIdLst>
    <p:sldId id="256" r:id="rId2"/>
    <p:sldId id="276" r:id="rId3"/>
    <p:sldId id="277" r:id="rId4"/>
    <p:sldId id="278" r:id="rId5"/>
    <p:sldId id="280" r:id="rId6"/>
    <p:sldId id="257" r:id="rId7"/>
    <p:sldId id="258" r:id="rId8"/>
    <p:sldId id="378" r:id="rId9"/>
    <p:sldId id="379" r:id="rId10"/>
    <p:sldId id="380" r:id="rId11"/>
    <p:sldId id="381" r:id="rId12"/>
    <p:sldId id="351" r:id="rId13"/>
    <p:sldId id="281" r:id="rId14"/>
    <p:sldId id="282" r:id="rId15"/>
    <p:sldId id="283" r:id="rId16"/>
    <p:sldId id="285" r:id="rId17"/>
    <p:sldId id="286" r:id="rId18"/>
    <p:sldId id="287" r:id="rId19"/>
    <p:sldId id="259" r:id="rId20"/>
    <p:sldId id="310" r:id="rId21"/>
    <p:sldId id="288" r:id="rId22"/>
    <p:sldId id="260" r:id="rId23"/>
    <p:sldId id="289" r:id="rId24"/>
    <p:sldId id="311" r:id="rId25"/>
    <p:sldId id="261" r:id="rId2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80" d="100"/>
          <a:sy n="80" d="100"/>
        </p:scale>
        <p:origin x="-1086" y="17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ＭＳ Ｐゴシック" charset="-128"/>
                <a:cs typeface="ＭＳ Ｐゴシック" charset="-128"/>
              </a:rPr>
              <a:t>1. </a:t>
            </a:r>
            <a:r>
              <a:rPr lang="en-US" sz="1200" b="0" i="1" kern="1200" dirty="0">
                <a:solidFill>
                  <a:schemeClr val="tx1"/>
                </a:solidFill>
                <a:latin typeface="+mn-lt"/>
                <a:ea typeface="ＭＳ Ｐゴシック" charset="-128"/>
                <a:cs typeface="ＭＳ Ｐゴシック" charset="-128"/>
              </a:rPr>
              <a:t>Product requirements </a:t>
            </a:r>
            <a:r>
              <a:rPr lang="en-US" sz="1200" b="0" i="0" kern="1200" dirty="0">
                <a:solidFill>
                  <a:schemeClr val="tx1"/>
                </a:solidFill>
                <a:latin typeface="+mn-lt"/>
                <a:ea typeface="ＭＳ Ｐゴシック" charset="-128"/>
                <a:cs typeface="ＭＳ Ｐゴシック" charset="-128"/>
              </a:rPr>
              <a:t>These requirements specify or constrain the behavior of the</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software. Examples include performance requirements on how fast the system</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must execute and how much memory it requires, reliability requirements that set</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out the acceptable failure rate, security requirements, and usability requirements.</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2. </a:t>
            </a:r>
            <a:r>
              <a:rPr lang="en-US" sz="1200" b="0" i="1" kern="1200" dirty="0">
                <a:solidFill>
                  <a:schemeClr val="tx1"/>
                </a:solidFill>
                <a:latin typeface="+mn-lt"/>
                <a:ea typeface="ＭＳ Ｐゴシック" charset="-128"/>
                <a:cs typeface="ＭＳ Ｐゴシック" charset="-128"/>
              </a:rPr>
              <a:t>Organizational requirements </a:t>
            </a:r>
            <a:r>
              <a:rPr lang="en-US" sz="1200" b="0" i="0" kern="1200" dirty="0">
                <a:solidFill>
                  <a:schemeClr val="tx1"/>
                </a:solidFill>
                <a:latin typeface="+mn-lt"/>
                <a:ea typeface="ＭＳ Ｐゴシック" charset="-128"/>
                <a:cs typeface="ＭＳ Ｐゴシック" charset="-128"/>
              </a:rPr>
              <a:t>These requirements are broad system requirements</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derived from policies and procedures in the customer’s and developer’s organization. Examples include operational process requirements that define how the system will be used, development process requirements that specify the programming</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language, the development environment or process standards to be used, and environmental requirements that specify the operating environment of the system.</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3. </a:t>
            </a:r>
            <a:r>
              <a:rPr lang="en-US" sz="1200" b="0" i="1" kern="1200" dirty="0">
                <a:solidFill>
                  <a:schemeClr val="tx1"/>
                </a:solidFill>
                <a:latin typeface="+mn-lt"/>
                <a:ea typeface="ＭＳ Ｐゴシック" charset="-128"/>
                <a:cs typeface="ＭＳ Ｐゴシック" charset="-128"/>
              </a:rPr>
              <a:t>External requirements </a:t>
            </a:r>
            <a:r>
              <a:rPr lang="en-US" sz="1200" b="0" i="0" kern="1200" dirty="0">
                <a:solidFill>
                  <a:schemeClr val="tx1"/>
                </a:solidFill>
                <a:latin typeface="+mn-lt"/>
                <a:ea typeface="ＭＳ Ｐゴシック" charset="-128"/>
                <a:cs typeface="ＭＳ Ｐゴシック" charset="-128"/>
              </a:rPr>
              <a:t>This broad heading covers all requirements that are</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derived from factors external to the system and its development process. These</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may include regulatory requirements that set out what must be done for the system to be approved for use by a regulator, such as a central bank; legislative</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requirements that must be followed to ensure that the system operates within the</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law; and ethical requirements that ensure that the system will be acceptable to</a:t>
            </a:r>
            <a:br>
              <a:rPr lang="en-US" sz="1200" b="0" i="0" kern="1200" dirty="0">
                <a:solidFill>
                  <a:schemeClr val="tx1"/>
                </a:solidFill>
                <a:latin typeface="+mn-lt"/>
                <a:ea typeface="ＭＳ Ｐゴシック" charset="-128"/>
                <a:cs typeface="ＭＳ Ｐゴシック" charset="-128"/>
              </a:rPr>
            </a:br>
            <a:r>
              <a:rPr lang="en-US" sz="1200" b="0" i="0" kern="1200" dirty="0">
                <a:solidFill>
                  <a:schemeClr val="tx1"/>
                </a:solidFill>
                <a:latin typeface="+mn-lt"/>
                <a:ea typeface="ＭＳ Ｐゴシック" charset="-128"/>
                <a:cs typeface="ＭＳ Ｐゴシック" charset="-128"/>
              </a:rPr>
              <a:t>its users and the general public.</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A5C9BA9-87BE-4DA9-961B-3032B065BECB}" type="datetime1">
              <a:rPr lang="en-US" smtClean="0"/>
              <a:pPr>
                <a:defRPr/>
              </a:pPr>
              <a:t>11/8/2022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410B14EB-119E-48B9-9D14-E8A55F213E17}" type="datetime1">
              <a:rPr lang="en-US" smtClean="0"/>
              <a:pPr>
                <a:defRPr/>
              </a:pPr>
              <a:t>11/8/2022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F2194C6D-BF5C-48C9-8457-93668775DF37}" type="datetime1">
              <a:rPr lang="en-US" smtClean="0"/>
              <a:pPr>
                <a:defRPr/>
              </a:pPr>
              <a:t>11/8/2022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6FF669D-0AF0-4470-B2BF-9305A8F65AD0}" type="datetime1">
              <a:rPr lang="en-US" smtClean="0"/>
              <a:pPr>
                <a:defRPr/>
              </a:pPr>
              <a:t>11/8/2022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CE267484-883A-48E3-B33C-669C0A0D333D}" type="datetime1">
              <a:rPr lang="en-US" smtClean="0"/>
              <a:pPr>
                <a:defRPr/>
              </a:pPr>
              <a:t>11/8/2022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441E5C0C-3E9D-4E42-9652-081174445331}" type="datetime1">
              <a:rPr lang="en-US" smtClean="0"/>
              <a:pPr>
                <a:defRPr/>
              </a:pPr>
              <a:t>11/8/2022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002D7813-A99F-4956-A86C-C7ACAD2752DD}" type="datetime1">
              <a:rPr lang="en-US" smtClean="0"/>
              <a:pPr>
                <a:defRPr/>
              </a:pPr>
              <a:t>11/8/2022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C9E8E2-CE27-4654-A742-DD1D3A16A0B8}" type="datetime1">
              <a:rPr lang="en-US" smtClean="0"/>
              <a:pPr>
                <a:defRPr/>
              </a:pPr>
              <a:t>11/8/2022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45F5CA-2DED-4F00-A840-0BAC8982089C}" type="datetime1">
              <a:rPr lang="en-US" smtClean="0"/>
              <a:pPr>
                <a:defRPr/>
              </a:pPr>
              <a:t>11/8/2022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18C917B-D63B-4BF2-BD4F-8A54265E5218}" type="datetime1">
              <a:rPr lang="en-US" smtClean="0"/>
              <a:pPr>
                <a:defRPr/>
              </a:pPr>
              <a:t>11/8/2022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19244F4D-8140-4797-8C03-2322616AD685}" type="datetime1">
              <a:rPr lang="en-US" smtClean="0"/>
              <a:pPr>
                <a:defRPr/>
              </a:pPr>
              <a:t>11/8/2022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A6962FA2-9997-4257-8875-012A50F94B6B}" type="datetime1">
              <a:rPr lang="en-US" smtClean="0"/>
              <a:pPr>
                <a:defRPr/>
              </a:pPr>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82772CBD-FFC5-42E2-9C30-A371F2783023}" type="datetime1">
              <a:rPr lang="en-US" smtClean="0"/>
              <a:pPr>
                <a:defRPr/>
              </a:pPr>
              <a:t>11/8/2022</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a:t>
            </a:r>
            <a:r>
              <a:rPr lang="en-US" dirty="0">
                <a:solidFill>
                  <a:srgbClr val="FF0000"/>
                </a:solidFill>
              </a:rPr>
              <a:t>medical ethics manager </a:t>
            </a:r>
            <a:r>
              <a:rPr lang="en-US" dirty="0"/>
              <a:t>who must ensure that the system meets current ethical guidelines for patient care.</a:t>
            </a:r>
            <a:endParaRPr lang="en-GB" dirty="0"/>
          </a:p>
          <a:p>
            <a:r>
              <a:rPr lang="en-US" dirty="0">
                <a:solidFill>
                  <a:srgbClr val="FF0000"/>
                </a:solidFill>
              </a:rPr>
              <a:t>Health care managers</a:t>
            </a:r>
            <a:r>
              <a:rPr lang="en-US" i="1" dirty="0">
                <a:solidFill>
                  <a:srgbClr val="FF0000"/>
                </a:solidFill>
              </a:rPr>
              <a:t> </a:t>
            </a:r>
            <a:r>
              <a:rPr lang="en-US" dirty="0"/>
              <a:t>who obtain management information from the system.</a:t>
            </a:r>
            <a:endParaRPr lang="en-GB" dirty="0"/>
          </a:p>
          <a:p>
            <a:r>
              <a:rPr lang="en-US" dirty="0">
                <a:solidFill>
                  <a:srgbClr val="FF0000"/>
                </a:solidFill>
              </a:rPr>
              <a:t>Medical records staff</a:t>
            </a:r>
            <a:r>
              <a:rPr lang="en-US" i="1" dirty="0">
                <a:solidFill>
                  <a:srgbClr val="FF0000"/>
                </a:solidFill>
              </a:rPr>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94130916-1428-4C25-933A-7A91C42A26B7}" type="datetime1">
              <a:rPr lang="en-US" smtClean="0"/>
              <a:pPr>
                <a:defRPr/>
              </a:pPr>
              <a:t>11/8/2022</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8514AA62-67EB-4FBC-B9D4-8E57BB0ADD44}" type="datetime1">
              <a:rPr lang="en-US" smtClean="0"/>
              <a:pPr>
                <a:defRPr/>
              </a:pPr>
              <a:t>11/8/2022</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fld id="{8097B578-173E-4F64-B21D-874435EB94A7}" type="datetime1">
              <a:rPr lang="en-US" smtClean="0"/>
              <a:pPr>
                <a:defRPr/>
              </a:pPr>
              <a:t>11/8/2022</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solidFill>
                  <a:srgbClr val="FF0000"/>
                </a:solidFill>
              </a:rPr>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solidFill>
                  <a:srgbClr val="FF0000"/>
                </a:solidFill>
              </a:rPr>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solidFill>
                  <a:srgbClr val="FF0000"/>
                </a:solidFill>
              </a:rPr>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fld id="{753F8507-512F-40DB-AF0D-A0C84C01886E}" type="datetime1">
              <a:rPr lang="en-US" smtClean="0"/>
              <a:pPr>
                <a:defRPr/>
              </a:pPr>
              <a:t>11/8/2022</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solidFill>
                  <a:srgbClr val="FF0000"/>
                </a:solidFill>
              </a:rPr>
              <a:t>Functional user requirements </a:t>
            </a:r>
            <a:r>
              <a:rPr lang="en-GB" dirty="0"/>
              <a:t>may be high-level statements of what the system should do.</a:t>
            </a:r>
          </a:p>
          <a:p>
            <a:r>
              <a:rPr lang="en-GB" dirty="0">
                <a:solidFill>
                  <a:srgbClr val="FF0000"/>
                </a:solidFill>
              </a:rPr>
              <a:t>Functional system requirements </a:t>
            </a:r>
            <a:r>
              <a:rPr lang="en-GB" dirty="0"/>
              <a:t>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74B00113-A8CE-4673-BD60-11E48482E812}" type="datetime1">
              <a:rPr lang="en-US" smtClean="0"/>
              <a:pPr>
                <a:defRPr/>
              </a:pPr>
              <a:t>11/8/2022</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fld id="{7CDACFB2-66DC-426E-85A0-2D01688CBACD}" type="datetime1">
              <a:rPr lang="en-US" smtClean="0"/>
              <a:pPr>
                <a:defRPr/>
              </a:pPr>
              <a:t>11/8/2022</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488B1F43-6113-4FF0-B16D-E44A8E62385F}" type="datetime1">
              <a:rPr lang="en-US" smtClean="0"/>
              <a:pPr>
                <a:defRPr/>
              </a:pPr>
              <a:t>11/8/2022</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solidFill>
                  <a:srgbClr val="FF0000"/>
                </a:solidFill>
              </a:rPr>
              <a:t>Complete</a:t>
            </a:r>
          </a:p>
          <a:p>
            <a:pPr lvl="1"/>
            <a:r>
              <a:rPr lang="en-GB" dirty="0"/>
              <a:t>They should include descriptions of all facilities required.</a:t>
            </a:r>
          </a:p>
          <a:p>
            <a:r>
              <a:rPr lang="en-GB" sz="2400" dirty="0">
                <a:solidFill>
                  <a:srgbClr val="FF0000"/>
                </a:solidFill>
              </a:rPr>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209D9CB2-3307-4C64-9E88-BDA2ECFD3620}" type="datetime1">
              <a:rPr lang="en-US" smtClean="0"/>
              <a:pPr>
                <a:defRPr/>
              </a:pPr>
              <a:t>11/8/2022</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B24EEB42-6640-4E2D-B09E-FBCF4C1034F5}" type="datetime1">
              <a:rPr lang="en-US" smtClean="0"/>
              <a:pPr>
                <a:defRPr/>
              </a:pPr>
              <a:t>11/8/2022</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pic>
        <p:nvPicPr>
          <p:cNvPr id="4" name="Picture 3" descr="4.3 Non-functionalReq.eps"/>
          <p:cNvPicPr>
            <a:picLocks noChangeAspect="1"/>
          </p:cNvPicPr>
          <p:nvPr/>
        </p:nvPicPr>
        <p:blipFill>
          <a:blip r:embed="rId3"/>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86D8ABAC-F653-4A6B-BD72-91D1EF50BC79}" type="datetime1">
              <a:rPr lang="en-US" smtClean="0"/>
              <a:pPr>
                <a:defRPr/>
              </a:pPr>
              <a:t>11/8/2022</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32912397-811D-4CE7-8475-12CB289A9198}" type="datetime1">
              <a:rPr lang="en-US" smtClean="0"/>
              <a:pPr>
                <a:defRPr/>
              </a:pPr>
              <a:t>11/8/2022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D9D91E18-F0F1-4ADE-81F0-E6C24AC180C7}" type="datetime1">
              <a:rPr lang="en-US" smtClean="0"/>
              <a:pPr>
                <a:defRPr/>
              </a:pPr>
              <a:t>11/8/2022</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solidFill>
                  <a:srgbClr val="FF0000"/>
                </a:solidFill>
              </a:rPr>
              <a:t>Product requirements</a:t>
            </a:r>
          </a:p>
          <a:p>
            <a:pPr lvl="1"/>
            <a:r>
              <a:rPr lang="en-GB" sz="2000" dirty="0"/>
              <a:t>Requirements which specify that the delivered product must behave in a particular way e.g. execution speed, reliability, etc.</a:t>
            </a:r>
          </a:p>
          <a:p>
            <a:r>
              <a:rPr lang="en-GB" sz="2400" dirty="0">
                <a:solidFill>
                  <a:srgbClr val="FF0000"/>
                </a:solidFill>
              </a:rPr>
              <a:t>Organisational requirements</a:t>
            </a:r>
          </a:p>
          <a:p>
            <a:pPr lvl="1"/>
            <a:r>
              <a:rPr lang="en-GB" sz="2000" dirty="0"/>
              <a:t>Requirements which are a consequence of organisational policies and procedures e.g. process standards used, implementation requirements, etc.</a:t>
            </a:r>
          </a:p>
          <a:p>
            <a:r>
              <a:rPr lang="en-GB" sz="2400" dirty="0">
                <a:solidFill>
                  <a:srgbClr val="FF0000"/>
                </a:solidFill>
              </a:rPr>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fld id="{B9788D26-C9A4-4525-A4C1-82206213FDDE}" type="datetime1">
              <a:rPr lang="en-US" smtClean="0"/>
              <a:pPr>
                <a:defRPr/>
              </a:pPr>
              <a:t>11/8/2022</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1B3CBCF9-43B5-413A-A107-053B39CF3369}" type="datetime1">
              <a:rPr lang="en-US" smtClean="0"/>
              <a:pPr>
                <a:defRPr/>
              </a:pPr>
              <a:t>11/8/2022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fld id="{8494A2A3-6319-4E10-B5A3-DBA0F980D5AC}" type="datetime1">
              <a:rPr lang="en-US" smtClean="0"/>
              <a:pPr>
                <a:defRPr/>
              </a:pPr>
              <a:t>11/8/2022</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45476F18-9B81-4363-ABD0-83ADADB56EA5}" type="datetime1">
              <a:rPr lang="en-US" smtClean="0"/>
              <a:pPr>
                <a:defRPr/>
              </a:pPr>
              <a:t>11/8/2022</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BD71E07E-03AD-4EA4-A13A-12ACD568F3AD}" type="datetime1">
              <a:rPr lang="en-US" smtClean="0"/>
              <a:pPr>
                <a:defRPr/>
              </a:pPr>
              <a:t>11/8/2022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solidFill>
                  <a:schemeClr val="tx1"/>
                </a:solidFill>
              </a:rPr>
              <a:t>The process of establishing the services that a customer requires from a system and the constraints under which it operates and is developed.</a:t>
            </a:r>
          </a:p>
          <a:p>
            <a:endParaRPr lang="en-GB" dirty="0"/>
          </a:p>
          <a:p>
            <a:r>
              <a:rPr lang="en-GB" dirty="0"/>
              <a:t>The </a:t>
            </a:r>
            <a:r>
              <a:rPr lang="en-GB" dirty="0">
                <a:solidFill>
                  <a:srgbClr val="FF0000"/>
                </a:solidFill>
              </a:rPr>
              <a:t>system requirements </a:t>
            </a:r>
            <a:r>
              <a:rPr lang="en-GB" dirty="0"/>
              <a:t>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3819495D-97A1-4B79-9ADB-258DDDA2533C}" type="datetime1">
              <a:rPr lang="en-US" smtClean="0"/>
              <a:pPr>
                <a:defRPr/>
              </a:pPr>
              <a:t>11/8/2022</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solidFill>
                  <a:srgbClr val="FF0000"/>
                </a:solidFill>
              </a:rPr>
              <a:t>May be the basis for a bid for a contract </a:t>
            </a:r>
            <a:r>
              <a:rPr lang="en-GB" dirty="0"/>
              <a:t>- therefore must be open to interpretation;</a:t>
            </a:r>
          </a:p>
          <a:p>
            <a:pPr lvl="1">
              <a:lnSpc>
                <a:spcPct val="90000"/>
              </a:lnSpc>
            </a:pPr>
            <a:r>
              <a:rPr lang="en-GB" dirty="0">
                <a:solidFill>
                  <a:srgbClr val="FF0000"/>
                </a:solidFill>
              </a:rPr>
              <a:t>May be the basis for the contract itself </a:t>
            </a:r>
            <a:r>
              <a:rPr lang="en-GB" dirty="0"/>
              <a:t>-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4FE55E88-E1CB-413A-B642-7C0E3918271C}" type="datetime1">
              <a:rPr lang="en-US" smtClean="0"/>
              <a:pPr>
                <a:defRPr/>
              </a:pPr>
              <a:t>11/8/2022</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solidFill>
                  <a:srgbClr val="FF0000"/>
                </a:solidFill>
              </a:rPr>
              <a:t>User requirements</a:t>
            </a:r>
          </a:p>
          <a:p>
            <a:pPr lvl="1"/>
            <a:r>
              <a:rPr lang="en-GB" dirty="0"/>
              <a:t>Statements in natural language plus diagrams of the services the system provides and its operational constraints. Written for customers.</a:t>
            </a:r>
          </a:p>
          <a:p>
            <a:r>
              <a:rPr lang="en-GB" dirty="0">
                <a:solidFill>
                  <a:srgbClr val="FF0000"/>
                </a:solidFill>
              </a:rPr>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fld id="{FCE6E40C-6F3E-4302-A301-697F35314425}" type="datetime1">
              <a:rPr lang="en-US" smtClean="0"/>
              <a:pPr>
                <a:defRPr/>
              </a:pPr>
              <a:t>11/8/2022</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0CB65DD8-F13C-48FE-92BA-DB148E640E3A}" type="datetime1">
              <a:rPr lang="en-US" smtClean="0"/>
              <a:pPr>
                <a:defRPr/>
              </a:pPr>
              <a:t>11/8/2022</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D5AB8A5B-3CB5-4ED8-95ED-466FC0B23984}" type="datetime1">
              <a:rPr lang="en-US" smtClean="0"/>
              <a:pPr>
                <a:defRPr/>
              </a:pPr>
              <a:t>11/8/2022</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fld id="{9987B261-971C-4E3B-93F5-4BEAEE2020D6}" type="datetime1">
              <a:rPr lang="en-US" smtClean="0"/>
              <a:pPr>
                <a:defRPr/>
              </a:pPr>
              <a:t>11/8/2022</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solidFill>
                  <a:srgbClr val="FF0000"/>
                </a:solidFill>
              </a:rPr>
              <a:t>Patients</a:t>
            </a:r>
            <a:r>
              <a:rPr lang="en-US" i="1" dirty="0"/>
              <a:t> </a:t>
            </a:r>
            <a:r>
              <a:rPr lang="en-US" dirty="0"/>
              <a:t>whose information is recorded in the system.</a:t>
            </a:r>
            <a:endParaRPr lang="en-GB" dirty="0"/>
          </a:p>
          <a:p>
            <a:r>
              <a:rPr lang="en-US" dirty="0">
                <a:solidFill>
                  <a:srgbClr val="FF0000"/>
                </a:solidFill>
              </a:rPr>
              <a:t>Doctors</a:t>
            </a:r>
            <a:r>
              <a:rPr lang="en-US" i="1" dirty="0"/>
              <a:t> </a:t>
            </a:r>
            <a:r>
              <a:rPr lang="en-US" dirty="0"/>
              <a:t>who are responsible for assessing and treating patients.</a:t>
            </a:r>
            <a:endParaRPr lang="en-GB" dirty="0"/>
          </a:p>
          <a:p>
            <a:r>
              <a:rPr lang="en-US" dirty="0">
                <a:solidFill>
                  <a:srgbClr val="FF0000"/>
                </a:solidFill>
              </a:rPr>
              <a:t>Nurses</a:t>
            </a:r>
            <a:r>
              <a:rPr lang="en-US" dirty="0"/>
              <a:t> who coordinate the consultations with doctors and administer some treatments.</a:t>
            </a:r>
            <a:endParaRPr lang="en-GB" dirty="0"/>
          </a:p>
          <a:p>
            <a:r>
              <a:rPr lang="en-US" dirty="0">
                <a:solidFill>
                  <a:srgbClr val="FF0000"/>
                </a:solidFill>
              </a:rPr>
              <a:t>Medical receptionists</a:t>
            </a:r>
            <a:r>
              <a:rPr lang="en-US" i="1" dirty="0">
                <a:solidFill>
                  <a:srgbClr val="FF0000"/>
                </a:solidFill>
              </a:rPr>
              <a:t> </a:t>
            </a:r>
            <a:r>
              <a:rPr lang="en-US" dirty="0"/>
              <a:t>who manage patients’ appointments.</a:t>
            </a:r>
            <a:endParaRPr lang="en-GB" dirty="0"/>
          </a:p>
          <a:p>
            <a:r>
              <a:rPr lang="en-US" dirty="0">
                <a:solidFill>
                  <a:srgbClr val="FF0000"/>
                </a:solidFill>
              </a:rPr>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0A330392-68D2-49EA-9666-285FE08AB157}" type="datetime1">
              <a:rPr lang="en-US" smtClean="0"/>
              <a:pPr>
                <a:defRPr/>
              </a:pPr>
              <a:t>11/8/2022</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4491</TotalTime>
  <Words>1425</Words>
  <Application>Microsoft Office PowerPoint</Application>
  <PresentationFormat>On-screen Show (4:3)</PresentationFormat>
  <Paragraphs>211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SE10 slides</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Shoaib Misbah</cp:lastModifiedBy>
  <cp:revision>43</cp:revision>
  <cp:lastPrinted>2010-01-11T10:54:43Z</cp:lastPrinted>
  <dcterms:created xsi:type="dcterms:W3CDTF">2010-01-08T19:43:52Z</dcterms:created>
  <dcterms:modified xsi:type="dcterms:W3CDTF">2022-11-08T05:52:01Z</dcterms:modified>
</cp:coreProperties>
</file>