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353" r:id="rId4"/>
    <p:sldId id="302" r:id="rId5"/>
    <p:sldId id="269" r:id="rId6"/>
    <p:sldId id="382" r:id="rId7"/>
    <p:sldId id="303" r:id="rId8"/>
    <p:sldId id="357" r:id="rId9"/>
    <p:sldId id="333" r:id="rId10"/>
    <p:sldId id="304" r:id="rId11"/>
    <p:sldId id="270" r:id="rId12"/>
    <p:sldId id="340" r:id="rId13"/>
    <p:sldId id="335" r:id="rId14"/>
    <p:sldId id="336" r:id="rId15"/>
    <p:sldId id="345" r:id="rId16"/>
    <p:sldId id="383" r:id="rId17"/>
    <p:sldId id="346" r:id="rId18"/>
    <p:sldId id="395" r:id="rId19"/>
    <p:sldId id="396" r:id="rId20"/>
    <p:sldId id="397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Springboard question: </a:t>
            </a:r>
            <a:r>
              <a:rPr lang="en-US" b="1" dirty="0" smtClean="0"/>
              <a:t>something that helps you start an activity or process</a:t>
            </a:r>
            <a:r>
              <a:rPr lang="en-US" dirty="0" smtClean="0"/>
              <a:t>. </a:t>
            </a:r>
            <a:r>
              <a:rPr lang="en-US" b="1" dirty="0" smtClean="0"/>
              <a:t>The news served as a springboard for a class discussion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9BA9-87BE-4DA9-961B-3032B065BECB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14EB-119E-48B9-9D14-E8A55F213E17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4C6D-BF5C-48C9-8457-93668775DF37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669D-0AF0-4470-B2BF-9305A8F65AD0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7484-883A-48E3-B33C-669C0A0D333D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E5C0C-3E9D-4E42-9652-081174445331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D7813-A99F-4956-A86C-C7ACAD2752DD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E8E2-CE27-4654-A742-DD1D3A16A0B8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5F5CA-2DED-4F00-A840-0BAC8982089C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917B-D63B-4BF2-BD4F-8A54265E5218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44F4D-8140-4797-8C03-2322616AD685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962FA2-9997-4257-8875-012A50F94B6B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4 – Requirements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772CBD-FFC5-42E2-9C30-A371F2783023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7" tIns="44450" rIns="90487" bIns="44450"/>
          <a:lstStyle/>
          <a:p>
            <a:r>
              <a:rPr lang="en-GB" dirty="0"/>
              <a:t>Problems of requirements </a:t>
            </a:r>
            <a:r>
              <a:rPr lang="en-GB" dirty="0" smtClean="0"/>
              <a:t>elicitation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Stakeholders don’t know what they really want.</a:t>
            </a:r>
          </a:p>
          <a:p>
            <a:r>
              <a:rPr lang="en-GB" sz="2400" dirty="0"/>
              <a:t>Stakeholders express requirements in their own terms.</a:t>
            </a:r>
          </a:p>
          <a:p>
            <a:r>
              <a:rPr lang="en-GB" sz="2400" dirty="0"/>
              <a:t>Different stakeholders may have conflicting requirements.</a:t>
            </a:r>
          </a:p>
          <a:p>
            <a:r>
              <a:rPr lang="en-GB" sz="2400" dirty="0"/>
              <a:t>Organisational and political factors may influence the system requirements.</a:t>
            </a:r>
          </a:p>
          <a:p>
            <a:r>
              <a:rPr lang="en-GB" sz="2400" dirty="0"/>
              <a:t>The requirements change during the analysis process. New stakeholders may emerge and the business environment</a:t>
            </a:r>
            <a:r>
              <a:rPr lang="en-GB" sz="2400" dirty="0" smtClean="0"/>
              <a:t> may change</a:t>
            </a:r>
            <a:r>
              <a:rPr lang="en-GB" sz="24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4A8CA-DBFF-40FB-B376-9AF17BC1A144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requirements elicitation and analysis process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4.13 RequirementsElicit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5950107" cy="39086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9381D-D117-459F-AC68-4B650A9D18F3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activities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Requirements discovery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Interacting with stakeholders to discover their requirements. Domain requirements are also discovered at this stage.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Requirements classification and organisation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Groups related requirements and organises them into coherent clusters.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Prioritisation and negotiation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Prioritising requirements and resolving requirements conflicts.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Requirements</a:t>
            </a:r>
            <a:r>
              <a:rPr lang="en-GB" sz="2400" dirty="0" smtClean="0">
                <a:solidFill>
                  <a:srgbClr val="FF0000"/>
                </a:solidFill>
              </a:rPr>
              <a:t> specification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Requirements are documented and input into the next round of the spiral.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08BD4-D66C-4603-AF68-1E26643B689A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gathering information about the required and existing systems and refine the user and system requirements from this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99686-8633-4F89-821A-BD9F1A41A97A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or informal interviews with stakeholders are part of most RE processes.</a:t>
            </a:r>
          </a:p>
          <a:p>
            <a:r>
              <a:rPr lang="en-US" dirty="0" smtClean="0"/>
              <a:t>Types of interview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Closed interviews </a:t>
            </a:r>
            <a:r>
              <a:rPr lang="en-US" dirty="0" smtClean="0"/>
              <a:t>based on pre-determined list of questions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Open interviews </a:t>
            </a:r>
            <a:r>
              <a:rPr lang="en-US" dirty="0" smtClean="0"/>
              <a:t>where various issues are explored with stakeholders.</a:t>
            </a:r>
          </a:p>
          <a:p>
            <a:r>
              <a:rPr lang="en-US" dirty="0" smtClean="0"/>
              <a:t>Effective interviewing</a:t>
            </a:r>
          </a:p>
          <a:p>
            <a:pPr lvl="1"/>
            <a:r>
              <a:rPr lang="en-US" dirty="0" smtClean="0"/>
              <a:t>Be open-minded, avoid pre-conceived ideas about the requirements and are willing to listen to stakeholders. </a:t>
            </a:r>
            <a:endParaRPr lang="en-GB" dirty="0" smtClean="0"/>
          </a:p>
          <a:p>
            <a:pPr lvl="1"/>
            <a:r>
              <a:rPr lang="en-US" dirty="0" smtClean="0"/>
              <a:t>Prompt the interviewee to get discussions going using a springboard question, a requirements proposal, or by working together on a prototype system.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6D98F-0136-4083-92CE-FC44CD60D443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Interviews in practice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Normally a mix of closed and open-ended interviewing.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Interviews are good for getting an overall understanding of what stakeholders do and how they might interact with the system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Interviewers need to be open-minded without pre-conceived ideas of what the system should do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need to prompt the use to talk about the system by suggesting requirements rather than simply asking them what they want.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8C9A0-66CA-4485-87B2-E2D21B9A6343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Application specialists may use language to describe their work that isn’t easy for the requirements engineer to understand.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Interviews </a:t>
            </a:r>
            <a:r>
              <a:rPr lang="en-US" dirty="0"/>
              <a:t>are not good for understanding domain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engineers cannot understand specific domain terminology;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domain knowledge is so familiar that people find it hard to articulate or think that it isn’t worth articulating.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537DD-8555-40AC-A53E-500DE329D126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12749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and scenarios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</a:t>
            </a:r>
            <a:r>
              <a:rPr lang="en-US" dirty="0" smtClean="0"/>
              <a:t>and user stories are </a:t>
            </a:r>
            <a:r>
              <a:rPr lang="en-US" dirty="0"/>
              <a:t>real-life examples of how a system can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Stories and scenarios are a description of how a system may be used for a particular task.</a:t>
            </a:r>
          </a:p>
          <a:p>
            <a:r>
              <a:rPr lang="en-US" dirty="0" smtClean="0"/>
              <a:t>Because they are based on a practical situation, stakeholders can relate to them and can comment on their situation with respect to the story.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EAF6C-066A-4799-9D96-4EE9D0CB3991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structured form of user story</a:t>
            </a:r>
          </a:p>
          <a:p>
            <a:r>
              <a:rPr lang="en-US" dirty="0" smtClean="0"/>
              <a:t>Scenarios should </a:t>
            </a:r>
            <a:r>
              <a:rPr lang="en-US" dirty="0"/>
              <a:t>include</a:t>
            </a:r>
          </a:p>
          <a:p>
            <a:pPr lvl="1"/>
            <a:r>
              <a:rPr lang="en-US" dirty="0"/>
              <a:t>A description of the starting situation;</a:t>
            </a:r>
          </a:p>
          <a:p>
            <a:pPr lvl="1"/>
            <a:r>
              <a:rPr lang="en-US" dirty="0"/>
              <a:t>A description of the normal flow of events;</a:t>
            </a:r>
          </a:p>
          <a:p>
            <a:pPr lvl="1"/>
            <a:r>
              <a:rPr lang="en-US" dirty="0"/>
              <a:t>A description of what can go wrong;</a:t>
            </a:r>
          </a:p>
          <a:p>
            <a:pPr lvl="1"/>
            <a:r>
              <a:rPr lang="en-US" dirty="0"/>
              <a:t>Information about other concurrent activities;</a:t>
            </a:r>
          </a:p>
          <a:p>
            <a:pPr lvl="1"/>
            <a:r>
              <a:rPr lang="en-US" dirty="0"/>
              <a:t>A description of the state when the scenario finishes.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18A69-7355-46B0-80CB-A87E19D9920E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92778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Usage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is one for an ATM machine. The ATM Customer wishes to withdraw cash as follows: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ATM Customer </a:t>
            </a:r>
            <a:r>
              <a:rPr lang="en-US" dirty="0" smtClean="0">
                <a:solidFill>
                  <a:srgbClr val="FF0000"/>
                </a:solidFill>
              </a:rPr>
              <a:t>realizes that he needs some cash but is nowhere near a bank, so he goes to a convenient ATM nearby to get it. He identifies himself to the ATM and specifies that he wants $100 from his checking account. He indicates that he doesn’t need a record of the transaction or his current balance. He takes his cash when delivered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F669D-0AF0-4470-B2BF-9305A8F65AD0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/>
              <a:t>engineering processes</a:t>
            </a:r>
          </a:p>
          <a:p>
            <a:r>
              <a:rPr lang="en-US" dirty="0" smtClean="0"/>
              <a:t>Requirements elicitation</a:t>
            </a:r>
            <a:endParaRPr lang="en-GB" dirty="0" smtClean="0"/>
          </a:p>
          <a:p>
            <a:r>
              <a:rPr lang="en-US" dirty="0" smtClean="0"/>
              <a:t>Requirements </a:t>
            </a:r>
            <a:r>
              <a:rPr lang="en-GB" dirty="0" smtClean="0"/>
              <a:t>specification</a:t>
            </a:r>
          </a:p>
          <a:p>
            <a:r>
              <a:rPr lang="en-US" dirty="0" smtClean="0"/>
              <a:t>Requirements validation</a:t>
            </a:r>
            <a:endParaRPr lang="en-GB" dirty="0" smtClean="0"/>
          </a:p>
          <a:p>
            <a:r>
              <a:rPr lang="en-US" dirty="0" smtClean="0"/>
              <a:t>Requirements change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12397-811D-4CE7-8475-12CB289A9198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F669D-0AF0-4470-B2BF-9305A8F65AD0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404" t="35356" r="55679" b="17503"/>
          <a:stretch>
            <a:fillRect/>
          </a:stretch>
        </p:blipFill>
        <p:spPr bwMode="auto">
          <a:xfrm>
            <a:off x="685800" y="1478206"/>
            <a:ext cx="6324600" cy="45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Requirements engineering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C5577-F09F-42F0-BDEB-86F0A5366CD7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872476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processes used for RE vary widely </a:t>
            </a:r>
            <a:r>
              <a:rPr lang="en-GB" dirty="0">
                <a:solidFill>
                  <a:srgbClr val="0070C0"/>
                </a:solidFill>
              </a:rPr>
              <a:t>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processes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elicitation;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analysis;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validation;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management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In practice, RE is an iterative activity in which these processes are interleaved.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D9AB3C-7FB0-474A-8518-4B32350CA77C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spiral view of the requirements engineering process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4.12 ReqEngSpira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417638"/>
            <a:ext cx="5510667" cy="4756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9B832-822C-46F8-96A7-79BA1E1CECC1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Requirements elicitation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81504-04D8-4449-903F-04EE5C4500FE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08081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Requirements elicitation </a:t>
            </a:r>
            <a:r>
              <a:rPr lang="en-GB" dirty="0"/>
              <a:t>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 smtClean="0"/>
              <a:t>Involves </a:t>
            </a:r>
            <a:r>
              <a:rPr lang="en-GB" sz="2400" dirty="0"/>
              <a:t>technical staff working with </a:t>
            </a:r>
            <a:r>
              <a:rPr lang="en-GB" sz="2400" dirty="0" smtClean="0"/>
              <a:t>customers</a:t>
            </a:r>
          </a:p>
          <a:p>
            <a:pPr lvl="1"/>
            <a:r>
              <a:rPr lang="en-GB" sz="2000" dirty="0" smtClean="0"/>
              <a:t> </a:t>
            </a:r>
            <a:r>
              <a:rPr lang="en-GB" dirty="0" smtClean="0"/>
              <a:t>to find out </a:t>
            </a:r>
            <a:r>
              <a:rPr lang="en-GB" sz="2000" dirty="0" smtClean="0"/>
              <a:t>about </a:t>
            </a:r>
            <a:r>
              <a:rPr lang="en-GB" sz="2000" dirty="0"/>
              <a:t>the application domain</a:t>
            </a:r>
            <a:r>
              <a:rPr lang="en-GB" sz="2000" dirty="0" smtClean="0"/>
              <a:t>,</a:t>
            </a:r>
          </a:p>
          <a:p>
            <a:pPr lvl="1"/>
            <a:r>
              <a:rPr lang="en-GB" sz="2000" dirty="0" smtClean="0"/>
              <a:t> </a:t>
            </a:r>
            <a:r>
              <a:rPr lang="en-GB" sz="2000" dirty="0"/>
              <a:t>the services that the system should provide </a:t>
            </a:r>
            <a:r>
              <a:rPr lang="en-GB" sz="2000" dirty="0" smtClean="0"/>
              <a:t>and</a:t>
            </a:r>
          </a:p>
          <a:p>
            <a:pPr lvl="1"/>
            <a:r>
              <a:rPr lang="en-GB" sz="2000" dirty="0" smtClean="0"/>
              <a:t> </a:t>
            </a:r>
            <a:r>
              <a:rPr lang="en-GB" sz="2000" dirty="0"/>
              <a:t>the system’s operational constraints.</a:t>
            </a:r>
          </a:p>
          <a:p>
            <a:r>
              <a:rPr lang="en-GB" sz="2400" dirty="0"/>
              <a:t>May involve end-users, managers, engineers involved in maintenance, domain experts, trade unions, etc. These are called </a:t>
            </a:r>
            <a:r>
              <a:rPr lang="en-GB" sz="2400" i="1" dirty="0">
                <a:solidFill>
                  <a:srgbClr val="FF0000"/>
                </a:solidFill>
              </a:rPr>
              <a:t>stakeholders.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72FFE-162B-4C9C-8DE9-B95BEFF1FDA7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Requirements elicitation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316BC-BA77-4ACE-AD6D-E8E6B497DEC7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901001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engineers work with a range of system stakeholders to</a:t>
            </a:r>
          </a:p>
          <a:p>
            <a:pPr lvl="1"/>
            <a:r>
              <a:rPr lang="en-US" dirty="0" smtClean="0"/>
              <a:t> find out about the application domain, </a:t>
            </a:r>
          </a:p>
          <a:p>
            <a:pPr lvl="1"/>
            <a:r>
              <a:rPr lang="en-US" dirty="0" smtClean="0"/>
              <a:t>the services that the system should provide, </a:t>
            </a:r>
          </a:p>
          <a:p>
            <a:pPr lvl="1"/>
            <a:r>
              <a:rPr lang="en-US" dirty="0" smtClean="0"/>
              <a:t>the required system performance, </a:t>
            </a:r>
          </a:p>
          <a:p>
            <a:pPr lvl="1"/>
            <a:r>
              <a:rPr lang="en-US" dirty="0" smtClean="0"/>
              <a:t>hardware constraints, other systems, etc.</a:t>
            </a:r>
          </a:p>
          <a:p>
            <a:r>
              <a:rPr lang="en-US" dirty="0" smtClean="0"/>
              <a:t>Stages include:</a:t>
            </a:r>
          </a:p>
          <a:p>
            <a:pPr lvl="1"/>
            <a:r>
              <a:rPr lang="en-US" dirty="0" smtClean="0"/>
              <a:t>Requirements discovery,</a:t>
            </a:r>
          </a:p>
          <a:p>
            <a:pPr lvl="1"/>
            <a:r>
              <a:rPr lang="en-US" dirty="0" smtClean="0"/>
              <a:t>Requirements classification and organization,</a:t>
            </a:r>
          </a:p>
          <a:p>
            <a:pPr lvl="1"/>
            <a:r>
              <a:rPr lang="en-US" dirty="0" smtClean="0"/>
              <a:t>Requirements prioritization and negotiation,</a:t>
            </a:r>
          </a:p>
          <a:p>
            <a:pPr lvl="1"/>
            <a:r>
              <a:rPr lang="en-US" dirty="0" smtClean="0"/>
              <a:t>Requirements specification.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 Requirements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DA9D2-3DF7-4013-8088-828456A6B1F6}" type="datetime1">
              <a:rPr lang="en-US" smtClean="0"/>
              <a:pPr>
                <a:defRPr/>
              </a:pPr>
              <a:t>1/10/2022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5052</TotalTime>
  <Words>926</Words>
  <Application>Microsoft Macintosh PowerPoint</Application>
  <PresentationFormat>On-screen Show (4:3)</PresentationFormat>
  <Paragraphs>153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SE10 slides</vt:lpstr>
      <vt:lpstr>Chapter 4 – Requirements Engineering</vt:lpstr>
      <vt:lpstr>Topics covered</vt:lpstr>
      <vt:lpstr>Requirements engineering processes</vt:lpstr>
      <vt:lpstr>Requirements engineering processes</vt:lpstr>
      <vt:lpstr>A spiral view of the requirements engineering process </vt:lpstr>
      <vt:lpstr>Requirements elicitation</vt:lpstr>
      <vt:lpstr>Requirements elicitation and analysis</vt:lpstr>
      <vt:lpstr>Requirements elicitation</vt:lpstr>
      <vt:lpstr>Requirements elicitation</vt:lpstr>
      <vt:lpstr>Problems of requirements elicitation</vt:lpstr>
      <vt:lpstr>The requirements elicitation and analysis process </vt:lpstr>
      <vt:lpstr>Process activities</vt:lpstr>
      <vt:lpstr>Requirements discovery</vt:lpstr>
      <vt:lpstr>Interviewing</vt:lpstr>
      <vt:lpstr>Interviews in practice</vt:lpstr>
      <vt:lpstr>Problems with interviews</vt:lpstr>
      <vt:lpstr>Stories and scenarios</vt:lpstr>
      <vt:lpstr>Scenarios</vt:lpstr>
      <vt:lpstr>Example: Usage Scenario</vt:lpstr>
      <vt:lpstr>Use Case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UE</cp:lastModifiedBy>
  <cp:revision>54</cp:revision>
  <cp:lastPrinted>2010-01-11T10:54:43Z</cp:lastPrinted>
  <dcterms:created xsi:type="dcterms:W3CDTF">2010-01-08T19:43:52Z</dcterms:created>
  <dcterms:modified xsi:type="dcterms:W3CDTF">2022-01-10T12:25:04Z</dcterms:modified>
</cp:coreProperties>
</file>