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40"/>
  </p:notesMasterIdLst>
  <p:handoutMasterIdLst>
    <p:handoutMasterId r:id="rId41"/>
  </p:handoutMasterIdLst>
  <p:sldIdLst>
    <p:sldId id="256" r:id="rId2"/>
    <p:sldId id="358"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88" r:id="rId17"/>
    <p:sldId id="389" r:id="rId18"/>
    <p:sldId id="390" r:id="rId19"/>
    <p:sldId id="391" r:id="rId20"/>
    <p:sldId id="392" r:id="rId21"/>
    <p:sldId id="393" r:id="rId22"/>
    <p:sldId id="394" r:id="rId23"/>
    <p:sldId id="356" r:id="rId24"/>
    <p:sldId id="400" r:id="rId25"/>
    <p:sldId id="401" r:id="rId26"/>
    <p:sldId id="402" r:id="rId27"/>
    <p:sldId id="296" r:id="rId28"/>
    <p:sldId id="297" r:id="rId29"/>
    <p:sldId id="298" r:id="rId30"/>
    <p:sldId id="299" r:id="rId31"/>
    <p:sldId id="355" r:id="rId32"/>
    <p:sldId id="347" r:id="rId33"/>
    <p:sldId id="348" r:id="rId34"/>
    <p:sldId id="274" r:id="rId35"/>
    <p:sldId id="399" r:id="rId36"/>
    <p:sldId id="349" r:id="rId37"/>
    <p:sldId id="350" r:id="rId38"/>
    <p:sldId id="275" r:id="rId3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Objects="1">
      <p:cViewPr>
        <p:scale>
          <a:sx n="80" d="100"/>
          <a:sy n="80" d="100"/>
        </p:scale>
        <p:origin x="-1086" y="17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xmlns=""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xmlns=""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8F5758D-3F38-4859-A0C5-1749E9005DCF}" type="datetime1">
              <a:rPr lang="en-US" smtClean="0"/>
              <a:t>1/25/2022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F4AD7B-1523-4537-90B7-EF709CC1D6A0}" type="datetime1">
              <a:rPr lang="en-US" smtClean="0"/>
              <a:t>1/25/2022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C8253F7-81C6-48C4-A9B0-CEA7D123212E}" type="datetime1">
              <a:rPr lang="en-US" smtClean="0"/>
              <a:t>1/25/2022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66338E1-77AE-4C35-902A-25F00A4E15B7}" type="datetime1">
              <a:rPr lang="en-US" smtClean="0"/>
              <a:t>1/25/2022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B73DC20-72D5-4BA7-A5A9-7574BA23188D}" type="datetime1">
              <a:rPr lang="en-US" smtClean="0"/>
              <a:t>1/25/2022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F025118-2BAD-4B7C-91EA-6050B4561A4B}" type="datetime1">
              <a:rPr lang="en-US" smtClean="0"/>
              <a:t>1/25/2022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A8B8B06-3FFF-4EF6-97C6-BB9C21B02F79}" type="datetime1">
              <a:rPr lang="en-US" smtClean="0"/>
              <a:t>1/25/2022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46B1F0A-EB72-4C01-B878-F26637572012}" type="datetime1">
              <a:rPr lang="en-US" smtClean="0"/>
              <a:t>1/25/2022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1376CCD-CCB1-4069-9A51-C48D44A179E9}" type="datetime1">
              <a:rPr lang="en-US" smtClean="0"/>
              <a:t>1/25/2022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7B9EA99-98C2-4675-94FA-B4E3F34A4CBE}" type="datetime1">
              <a:rPr lang="en-US" smtClean="0"/>
              <a:t>1/25/2022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88FA4F-4211-47F5-8474-88373B5E6D7F}" type="datetime1">
              <a:rPr lang="en-US" smtClean="0"/>
              <a:t>1/25/2022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BA29036-A2F0-403D-AC9C-357416F78ACB}" type="datetime1">
              <a:rPr lang="en-US" smtClean="0"/>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timing>
    <p:tnLst>
      <p:par>
        <p:cTn id="1" dur="indefinite" restart="never" nodeType="tmRoot"/>
      </p:par>
    </p:tnLst>
  </p:timing>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 Specification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Tree>
    <p:extLst>
      <p:ext uri="{BB962C8B-B14F-4D97-AF65-F5344CB8AC3E}">
        <p14:creationId xmlns:p14="http://schemas.microsoft.com/office/powerpoint/2010/main" xmlns="" val="830475239"/>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Tree>
    <p:extLst>
      <p:ext uri="{BB962C8B-B14F-4D97-AF65-F5344CB8AC3E}">
        <p14:creationId xmlns:p14="http://schemas.microsoft.com/office/powerpoint/2010/main" xmlns="" val="24232068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p:oleObj spid="_x0000_s1034" name="Document" r:id="rId3" imgW="23771429" imgH="13257143" progId="Word.Document.12">
              <p:embed/>
            </p:oleObj>
          </a:graphicData>
        </a:graphic>
      </p:graphicFrame>
    </p:spTree>
    <p:extLst>
      <p:ext uri="{BB962C8B-B14F-4D97-AF65-F5344CB8AC3E}">
        <p14:creationId xmlns:p14="http://schemas.microsoft.com/office/powerpoint/2010/main" xmlns="" val="577089289"/>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p:oleObj spid="_x0000_s132106" name="Document" r:id="rId3" imgW="23771429" imgH="17777778" progId="Word.Document.12">
              <p:embed/>
            </p:oleObj>
          </a:graphicData>
        </a:graphic>
      </p:graphicFrame>
    </p:spTree>
    <p:extLst>
      <p:ext uri="{BB962C8B-B14F-4D97-AF65-F5344CB8AC3E}">
        <p14:creationId xmlns:p14="http://schemas.microsoft.com/office/powerpoint/2010/main" xmlns="" val="1240694350"/>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extLst>
      <p:ext uri="{BB962C8B-B14F-4D97-AF65-F5344CB8AC3E}">
        <p14:creationId xmlns:p14="http://schemas.microsoft.com/office/powerpoint/2010/main" xmlns="" val="203039554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xmlns="" val="3532808645"/>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a:t>
            </a:r>
            <a:r>
              <a:rPr lang="en-GB" dirty="0" smtClean="0"/>
              <a:t>kind of scenario that are included in </a:t>
            </a:r>
            <a:r>
              <a:rPr lang="en-GB" dirty="0"/>
              <a:t>the </a:t>
            </a:r>
            <a:r>
              <a:rPr lang="en-GB" dirty="0" smtClean="0"/>
              <a:t>UML. </a:t>
            </a:r>
          </a:p>
          <a:p>
            <a:r>
              <a:rPr lang="en-GB" dirty="0" smtClean="0"/>
              <a:t>Use cases identify </a:t>
            </a:r>
            <a:r>
              <a:rPr lang="en-GB" dirty="0"/>
              <a:t>the actors in an interaction and which describe the interaction itself.</a:t>
            </a:r>
          </a:p>
          <a:p>
            <a:r>
              <a:rPr lang="en-GB" dirty="0"/>
              <a:t>A set of use cases should describe all possible interactions with the system</a:t>
            </a:r>
            <a:r>
              <a:rPr lang="en-GB" dirty="0" smtClean="0"/>
              <a:t>.</a:t>
            </a:r>
          </a:p>
          <a:p>
            <a:r>
              <a:rPr lang="en-GB" dirty="0" smtClean="0"/>
              <a:t>UML sequence </a:t>
            </a:r>
            <a:r>
              <a:rPr lang="en-GB" dirty="0"/>
              <a:t>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extLst>
      <p:ext uri="{BB962C8B-B14F-4D97-AF65-F5344CB8AC3E}">
        <p14:creationId xmlns:p14="http://schemas.microsoft.com/office/powerpoint/2010/main" xmlns="" val="147796607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a:t>
            </a:r>
            <a:r>
              <a:rPr lang="en-GB" dirty="0" smtClean="0"/>
              <a:t>Mentcare system</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Tree>
    <p:extLst>
      <p:ext uri="{BB962C8B-B14F-4D97-AF65-F5344CB8AC3E}">
        <p14:creationId xmlns:p14="http://schemas.microsoft.com/office/powerpoint/2010/main" xmlns="" val="300222379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solidFill>
                  <a:srgbClr val="0070C0"/>
                </a:solidFill>
              </a:rPr>
              <a:t>It is NOT a design document. As far as possible, it should set of WHAT the system should do rather than HOW it should do </a:t>
            </a:r>
            <a:r>
              <a:rPr lang="en-GB" dirty="0" smtClean="0">
                <a:solidFill>
                  <a:srgbClr val="0070C0"/>
                </a:solidFill>
              </a:rPr>
              <a:t>it.</a:t>
            </a:r>
            <a:endParaRPr lang="en-GB" dirty="0">
              <a:solidFill>
                <a:srgbClr val="0070C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Tree>
    <p:extLst>
      <p:ext uri="{BB962C8B-B14F-4D97-AF65-F5344CB8AC3E}">
        <p14:creationId xmlns:p14="http://schemas.microsoft.com/office/powerpoint/2010/main" xmlns="" val="360449160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xmlns="" val="7418106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specification</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xmlns="" val="775602173"/>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solidFill>
                  <a:schemeClr val="accent1">
                    <a:lumMod val="75000"/>
                  </a:schemeClr>
                </a:solidFill>
              </a:rPr>
              <a:t>Systems developed incrementally will, typically, have less detail in the requirements document.</a:t>
            </a:r>
          </a:p>
          <a:p>
            <a:r>
              <a:rPr lang="en-US" dirty="0" smtClean="0">
                <a:solidFill>
                  <a:schemeClr val="accent2">
                    <a:lumMod val="75000"/>
                  </a:schemeClr>
                </a:solidFill>
              </a:rPr>
              <a:t>Requirements documents standards have been designed e.g. IEEE standard. These are mostly applicable to the requirements for large systems engineering projects.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extLst>
      <p:ext uri="{BB962C8B-B14F-4D97-AF65-F5344CB8AC3E}">
        <p14:creationId xmlns:p14="http://schemas.microsoft.com/office/powerpoint/2010/main" xmlns="" val="390282757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xmlns="" val="15219410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extLst>
      <p:ext uri="{BB962C8B-B14F-4D97-AF65-F5344CB8AC3E}">
        <p14:creationId xmlns:p14="http://schemas.microsoft.com/office/powerpoint/2010/main" xmlns="" val="22690011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smtClean="0"/>
              <a:t>Requirements validation</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Tree>
    <p:extLst>
      <p:ext uri="{BB962C8B-B14F-4D97-AF65-F5344CB8AC3E}">
        <p14:creationId xmlns:p14="http://schemas.microsoft.com/office/powerpoint/2010/main" xmlns="" val="1420345495"/>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28600"/>
            <a:ext cx="7772400" cy="1143000"/>
          </a:xfrm>
          <a:noFill/>
        </p:spPr>
        <p:txBody>
          <a:bodyPr/>
          <a:lstStyle/>
          <a:p>
            <a:pPr eaLnBrk="1" hangingPunct="1"/>
            <a:r>
              <a:rPr lang="en-US" sz="3200" b="1" dirty="0" smtClean="0"/>
              <a:t>Validation Task</a:t>
            </a:r>
          </a:p>
        </p:txBody>
      </p:sp>
      <p:sp>
        <p:nvSpPr>
          <p:cNvPr id="92163" name="Rectangle 3"/>
          <p:cNvSpPr>
            <a:spLocks noGrp="1" noChangeArrowheads="1"/>
          </p:cNvSpPr>
          <p:nvPr>
            <p:ph type="body" idx="1"/>
          </p:nvPr>
        </p:nvSpPr>
        <p:spPr>
          <a:xfrm>
            <a:off x="685800" y="1676400"/>
            <a:ext cx="7772400" cy="4114800"/>
          </a:xfrm>
        </p:spPr>
        <p:txBody>
          <a:bodyPr>
            <a:normAutofit fontScale="92500"/>
          </a:bodyPr>
          <a:lstStyle/>
          <a:p>
            <a:pPr eaLnBrk="1" hangingPunct="1">
              <a:lnSpc>
                <a:spcPct val="90000"/>
              </a:lnSpc>
            </a:pPr>
            <a:r>
              <a:rPr lang="en-US" sz="2400" dirty="0" smtClean="0"/>
              <a:t>During validation, the work products produced as a result of requirements engineering are assessed for quality</a:t>
            </a:r>
          </a:p>
          <a:p>
            <a:pPr eaLnBrk="1" hangingPunct="1">
              <a:lnSpc>
                <a:spcPct val="90000"/>
              </a:lnSpc>
            </a:pPr>
            <a:r>
              <a:rPr lang="en-US" sz="2400" dirty="0" smtClean="0"/>
              <a:t>The specification is examined to ensure that</a:t>
            </a:r>
          </a:p>
          <a:p>
            <a:pPr lvl="1" eaLnBrk="1" hangingPunct="1">
              <a:lnSpc>
                <a:spcPct val="90000"/>
              </a:lnSpc>
            </a:pPr>
            <a:r>
              <a:rPr lang="en-US" sz="2000" dirty="0" smtClean="0"/>
              <a:t>all software requirements have been stated unambiguously</a:t>
            </a:r>
          </a:p>
          <a:p>
            <a:pPr lvl="1" eaLnBrk="1" hangingPunct="1">
              <a:lnSpc>
                <a:spcPct val="90000"/>
              </a:lnSpc>
            </a:pPr>
            <a:r>
              <a:rPr lang="en-US" sz="2000" dirty="0" smtClean="0"/>
              <a:t>inconsistencies, omissions, and errors have been detected and corrected</a:t>
            </a:r>
          </a:p>
          <a:p>
            <a:pPr lvl="1" eaLnBrk="1" hangingPunct="1">
              <a:lnSpc>
                <a:spcPct val="90000"/>
              </a:lnSpc>
            </a:pPr>
            <a:r>
              <a:rPr lang="en-US" sz="2000" dirty="0" smtClean="0"/>
              <a:t>the work products conform to the standards established for the process, the project, and the product</a:t>
            </a:r>
          </a:p>
          <a:p>
            <a:pPr eaLnBrk="1" hangingPunct="1">
              <a:lnSpc>
                <a:spcPct val="90000"/>
              </a:lnSpc>
            </a:pPr>
            <a:r>
              <a:rPr lang="en-US" sz="2400" dirty="0" smtClean="0"/>
              <a:t>The formal technical review serves as the primary requirements validation mechanism</a:t>
            </a:r>
          </a:p>
          <a:p>
            <a:pPr lvl="1" eaLnBrk="1" hangingPunct="1">
              <a:lnSpc>
                <a:spcPct val="90000"/>
              </a:lnSpc>
            </a:pPr>
            <a:r>
              <a:rPr lang="en-US" sz="2000" dirty="0" smtClean="0"/>
              <a:t>Members include software engineers, customers, users, and other stakeholders</a:t>
            </a:r>
          </a:p>
          <a:p>
            <a:pPr lvl="1" eaLnBrk="1" hangingPunct="1">
              <a:lnSpc>
                <a:spcPct val="90000"/>
              </a:lnSpc>
              <a:buFontTx/>
              <a:buNone/>
            </a:pPr>
            <a:endParaRPr lang="en-US"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152400"/>
            <a:ext cx="7772400" cy="1143000"/>
          </a:xfrm>
        </p:spPr>
        <p:txBody>
          <a:bodyPr>
            <a:noAutofit/>
          </a:bodyPr>
          <a:lstStyle/>
          <a:p>
            <a:pPr eaLnBrk="1" hangingPunct="1"/>
            <a:r>
              <a:rPr lang="en-US" sz="3600" b="1" dirty="0" smtClean="0"/>
              <a:t>Questions to ask when Validating Requirements</a:t>
            </a:r>
          </a:p>
        </p:txBody>
      </p:sp>
      <p:sp>
        <p:nvSpPr>
          <p:cNvPr id="93187" name="Rectangle 3"/>
          <p:cNvSpPr>
            <a:spLocks noGrp="1" noChangeArrowheads="1"/>
          </p:cNvSpPr>
          <p:nvPr>
            <p:ph type="body" idx="1"/>
          </p:nvPr>
        </p:nvSpPr>
        <p:spPr>
          <a:xfrm>
            <a:off x="685800" y="1752600"/>
            <a:ext cx="7772400" cy="4114800"/>
          </a:xfrm>
        </p:spPr>
        <p:txBody>
          <a:bodyPr>
            <a:normAutofit lnSpcReduction="10000"/>
          </a:bodyPr>
          <a:lstStyle/>
          <a:p>
            <a:pPr eaLnBrk="1" hangingPunct="1">
              <a:lnSpc>
                <a:spcPct val="80000"/>
              </a:lnSpc>
            </a:pPr>
            <a:r>
              <a:rPr lang="en-US" sz="2400" dirty="0" smtClean="0"/>
              <a:t>Is each requirement consistent with the overall objective for the system/product?</a:t>
            </a:r>
          </a:p>
          <a:p>
            <a:pPr eaLnBrk="1" hangingPunct="1">
              <a:lnSpc>
                <a:spcPct val="80000"/>
              </a:lnSpc>
            </a:pPr>
            <a:r>
              <a:rPr lang="en-US" sz="2400" dirty="0" smtClean="0"/>
              <a:t>Have all requirements been specified at the proper level of abstraction? That is, do some requirements provide a level of technical detail that is inappropriate at this stage?</a:t>
            </a:r>
          </a:p>
          <a:p>
            <a:pPr eaLnBrk="1" hangingPunct="1">
              <a:lnSpc>
                <a:spcPct val="80000"/>
              </a:lnSpc>
            </a:pPr>
            <a:r>
              <a:rPr lang="en-US" sz="2400" dirty="0" smtClean="0"/>
              <a:t>Is the requirement really necessary or does it represent an add-on feature that may not be essential to the objective of the system?</a:t>
            </a:r>
          </a:p>
          <a:p>
            <a:pPr eaLnBrk="1" hangingPunct="1">
              <a:lnSpc>
                <a:spcPct val="80000"/>
              </a:lnSpc>
            </a:pPr>
            <a:r>
              <a:rPr lang="en-US" sz="2400" dirty="0" smtClean="0"/>
              <a:t>Is each requirement bounded and unambiguous?</a:t>
            </a:r>
          </a:p>
          <a:p>
            <a:pPr eaLnBrk="1" hangingPunct="1">
              <a:lnSpc>
                <a:spcPct val="80000"/>
              </a:lnSpc>
            </a:pPr>
            <a:r>
              <a:rPr lang="en-US" sz="2400" dirty="0" smtClean="0"/>
              <a:t>Does each requirement have attribution? That is, is a source (generally, a specific individual) noted for each requirement?</a:t>
            </a:r>
          </a:p>
        </p:txBody>
      </p:sp>
      <p:sp>
        <p:nvSpPr>
          <p:cNvPr id="93188" name="Text Box 4"/>
          <p:cNvSpPr txBox="1">
            <a:spLocks noChangeArrowheads="1"/>
          </p:cNvSpPr>
          <p:nvPr/>
        </p:nvSpPr>
        <p:spPr bwMode="auto">
          <a:xfrm>
            <a:off x="3429000" y="6248400"/>
            <a:ext cx="2032000" cy="366713"/>
          </a:xfrm>
          <a:prstGeom prst="rect">
            <a:avLst/>
          </a:prstGeom>
          <a:noFill/>
          <a:ln w="9525">
            <a:noFill/>
            <a:miter lim="800000"/>
            <a:headEnd/>
            <a:tailEnd/>
          </a:ln>
          <a:effectLst/>
        </p:spPr>
        <p:txBody>
          <a:bodyPr wrap="none">
            <a:spAutoFit/>
          </a:bodyPr>
          <a:lstStyle/>
          <a:p>
            <a:pPr algn="ctr"/>
            <a:r>
              <a:rPr lang="en-US">
                <a:latin typeface="Times New Roman" pitchFamily="18" charset="0"/>
              </a:rPr>
              <a:t>(more on next slide)</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304800"/>
            <a:ext cx="7772400" cy="1143000"/>
          </a:xfrm>
        </p:spPr>
        <p:txBody>
          <a:bodyPr/>
          <a:lstStyle/>
          <a:p>
            <a:pPr eaLnBrk="1" hangingPunct="1"/>
            <a:r>
              <a:rPr lang="en-US" sz="3200" b="1" smtClean="0"/>
              <a:t>Questions to ask when Validating Requirements</a:t>
            </a:r>
            <a:r>
              <a:rPr lang="en-US" sz="2800" b="1" smtClean="0"/>
              <a:t> (continued)</a:t>
            </a:r>
          </a:p>
        </p:txBody>
      </p:sp>
      <p:sp>
        <p:nvSpPr>
          <p:cNvPr id="94211" name="Rectangle 3"/>
          <p:cNvSpPr>
            <a:spLocks noGrp="1" noChangeArrowheads="1"/>
          </p:cNvSpPr>
          <p:nvPr>
            <p:ph type="body" idx="1"/>
          </p:nvPr>
        </p:nvSpPr>
        <p:spPr/>
        <p:txBody>
          <a:bodyPr>
            <a:normAutofit/>
          </a:bodyPr>
          <a:lstStyle/>
          <a:p>
            <a:pPr eaLnBrk="1" hangingPunct="1">
              <a:lnSpc>
                <a:spcPct val="80000"/>
              </a:lnSpc>
            </a:pPr>
            <a:r>
              <a:rPr lang="en-US" sz="2400" dirty="0" smtClean="0"/>
              <a:t>Do any requirements conflict with other requirements?</a:t>
            </a:r>
          </a:p>
          <a:p>
            <a:pPr eaLnBrk="1" hangingPunct="1">
              <a:lnSpc>
                <a:spcPct val="80000"/>
              </a:lnSpc>
            </a:pPr>
            <a:r>
              <a:rPr lang="en-US" sz="2400" dirty="0" smtClean="0"/>
              <a:t>Is each requirement achievable in the technical environment that will house the system or product?</a:t>
            </a:r>
          </a:p>
          <a:p>
            <a:pPr eaLnBrk="1" hangingPunct="1">
              <a:lnSpc>
                <a:spcPct val="80000"/>
              </a:lnSpc>
            </a:pPr>
            <a:r>
              <a:rPr lang="en-US" sz="2400" dirty="0" smtClean="0"/>
              <a:t>Is each requirement testable, once implemented?</a:t>
            </a:r>
          </a:p>
          <a:p>
            <a:pPr lvl="1" eaLnBrk="1" hangingPunct="1">
              <a:lnSpc>
                <a:spcPct val="80000"/>
              </a:lnSpc>
            </a:pPr>
            <a:r>
              <a:rPr lang="en-US" sz="2000" dirty="0" smtClean="0"/>
              <a:t>Approaches: Demonstration, actual test, analysis, or inspection</a:t>
            </a:r>
          </a:p>
          <a:p>
            <a:pPr eaLnBrk="1" hangingPunct="1">
              <a:lnSpc>
                <a:spcPct val="80000"/>
              </a:lnSpc>
            </a:pPr>
            <a:r>
              <a:rPr lang="en-US" sz="2400" dirty="0" smtClean="0"/>
              <a:t>Does the requirements model properly reflect the information, function, and behavior of the system to be built?</a:t>
            </a:r>
          </a:p>
          <a:p>
            <a:pPr eaLnBrk="1" hangingPunct="1">
              <a:lnSpc>
                <a:spcPct val="80000"/>
              </a:lnSpc>
            </a:pPr>
            <a:r>
              <a:rPr lang="en-US" sz="2400" dirty="0" smtClean="0"/>
              <a:t>Has the requirements model been “partitioned” in a way that exposes progressively more detailed information about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dirty="0"/>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chemeClr val="accent2">
                    <a:lumMod val="75000"/>
                  </a:schemeClr>
                </a:solidFill>
              </a:rPr>
              <a:t>Validity.</a:t>
            </a:r>
            <a:r>
              <a:rPr lang="en-GB" sz="2400" dirty="0" smtClean="0">
                <a:solidFill>
                  <a:schemeClr val="accent2">
                    <a:lumMod val="75000"/>
                  </a:schemeClr>
                </a:solidFill>
              </a:rPr>
              <a:t> </a:t>
            </a:r>
            <a:r>
              <a:rPr lang="en-GB" sz="2400" dirty="0" smtClean="0">
                <a:solidFill>
                  <a:srgbClr val="000000"/>
                </a:solidFill>
              </a:rPr>
              <a:t>Does </a:t>
            </a:r>
            <a:r>
              <a:rPr lang="en-GB" sz="2400" dirty="0">
                <a:solidFill>
                  <a:srgbClr val="000000"/>
                </a:solidFill>
              </a:rPr>
              <a:t>the system provide the functions which best support the customer’s needs?</a:t>
            </a:r>
          </a:p>
          <a:p>
            <a:r>
              <a:rPr lang="en-GB" sz="2400" dirty="0">
                <a:solidFill>
                  <a:schemeClr val="accent2">
                    <a:lumMod val="75000"/>
                  </a:schemeClr>
                </a:solidFill>
              </a:rPr>
              <a:t>Consistency</a:t>
            </a:r>
            <a:r>
              <a:rPr lang="en-GB" sz="2400" dirty="0" smtClean="0">
                <a:solidFill>
                  <a:schemeClr val="accent2">
                    <a:lumMod val="75000"/>
                  </a:schemeClr>
                </a:solidFill>
              </a:rPr>
              <a:t>. </a:t>
            </a:r>
            <a:r>
              <a:rPr lang="en-GB" sz="2400" dirty="0">
                <a:solidFill>
                  <a:srgbClr val="000000"/>
                </a:solidFill>
              </a:rPr>
              <a:t>Are there any requirements conflicts?</a:t>
            </a:r>
          </a:p>
          <a:p>
            <a:r>
              <a:rPr lang="en-GB" sz="2400" dirty="0" smtClean="0">
                <a:solidFill>
                  <a:schemeClr val="accent2">
                    <a:lumMod val="75000"/>
                  </a:schemeClr>
                </a:solidFill>
              </a:rPr>
              <a:t>Completeness.</a:t>
            </a:r>
            <a:r>
              <a:rPr lang="en-GB" sz="2400" dirty="0" smtClean="0">
                <a:solidFill>
                  <a:srgbClr val="000000"/>
                </a:solidFill>
              </a:rPr>
              <a:t> Are </a:t>
            </a:r>
            <a:r>
              <a:rPr lang="en-GB" sz="2400" dirty="0">
                <a:solidFill>
                  <a:srgbClr val="000000"/>
                </a:solidFill>
              </a:rPr>
              <a:t>all functions required by the customer included?</a:t>
            </a:r>
          </a:p>
          <a:p>
            <a:r>
              <a:rPr lang="en-GB" sz="2400" dirty="0" smtClean="0">
                <a:solidFill>
                  <a:schemeClr val="accent2">
                    <a:lumMod val="75000"/>
                  </a:schemeClr>
                </a:solidFill>
              </a:rPr>
              <a:t>Realism</a:t>
            </a:r>
            <a:r>
              <a:rPr lang="en-GB" sz="2400" dirty="0" smtClean="0">
                <a:solidFill>
                  <a:srgbClr val="000000"/>
                </a:solidFill>
              </a:rPr>
              <a:t>. Can </a:t>
            </a:r>
            <a:r>
              <a:rPr lang="en-GB" sz="2400" dirty="0">
                <a:solidFill>
                  <a:srgbClr val="000000"/>
                </a:solidFill>
              </a:rPr>
              <a:t>the requirements be implemented given available budget and technology</a:t>
            </a:r>
          </a:p>
          <a:p>
            <a:r>
              <a:rPr lang="en-GB" sz="2400" dirty="0">
                <a:solidFill>
                  <a:schemeClr val="accent2">
                    <a:lumMod val="75000"/>
                  </a:schemeClr>
                </a:solidFill>
              </a:rPr>
              <a:t>Verifiability.</a:t>
            </a:r>
            <a:r>
              <a:rPr lang="en-GB" sz="2400" dirty="0">
                <a:solidFill>
                  <a:srgbClr val="000000"/>
                </a:solidFill>
              </a:rPr>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solidFill>
                  <a:schemeClr val="accent2">
                    <a:lumMod val="75000"/>
                  </a:schemeClr>
                </a:solidFill>
              </a:rPr>
              <a:t>Requirements reviews</a:t>
            </a:r>
          </a:p>
          <a:p>
            <a:pPr lvl="1">
              <a:lnSpc>
                <a:spcPct val="90000"/>
              </a:lnSpc>
            </a:pPr>
            <a:r>
              <a:rPr lang="en-GB" dirty="0"/>
              <a:t>Systematic manual analysis of the requirements.</a:t>
            </a:r>
          </a:p>
          <a:p>
            <a:pPr>
              <a:lnSpc>
                <a:spcPct val="90000"/>
              </a:lnSpc>
            </a:pPr>
            <a:endParaRPr lang="en-GB" dirty="0" smtClean="0">
              <a:solidFill>
                <a:schemeClr val="accent2">
                  <a:lumMod val="75000"/>
                </a:schemeClr>
              </a:solidFill>
            </a:endParaRPr>
          </a:p>
          <a:p>
            <a:pPr>
              <a:lnSpc>
                <a:spcPct val="90000"/>
              </a:lnSpc>
            </a:pPr>
            <a:r>
              <a:rPr lang="en-GB" dirty="0" smtClean="0">
                <a:solidFill>
                  <a:schemeClr val="accent2">
                    <a:lumMod val="75000"/>
                  </a:schemeClr>
                </a:solidFill>
              </a:rPr>
              <a:t>Prototyping</a:t>
            </a:r>
            <a:endParaRPr lang="en-GB" dirty="0">
              <a:solidFill>
                <a:schemeClr val="accent2">
                  <a:lumMod val="75000"/>
                </a:schemeClr>
              </a:solidFill>
            </a:endParaRPr>
          </a:p>
          <a:p>
            <a:pPr lvl="1">
              <a:lnSpc>
                <a:spcPct val="90000"/>
              </a:lnSpc>
            </a:pPr>
            <a:r>
              <a:rPr lang="en-GB" dirty="0"/>
              <a:t>Using an executable model of the system to check requirements. </a:t>
            </a:r>
            <a:endParaRPr lang="en-GB" dirty="0" smtClean="0"/>
          </a:p>
          <a:p>
            <a:pPr lvl="1">
              <a:lnSpc>
                <a:spcPct val="90000"/>
              </a:lnSpc>
            </a:pPr>
            <a:endParaRPr lang="en-GB" dirty="0">
              <a:solidFill>
                <a:schemeClr val="accent2">
                  <a:lumMod val="75000"/>
                </a:schemeClr>
              </a:solidFill>
            </a:endParaRPr>
          </a:p>
          <a:p>
            <a:pPr>
              <a:lnSpc>
                <a:spcPct val="90000"/>
              </a:lnSpc>
            </a:pPr>
            <a:r>
              <a:rPr lang="en-GB" dirty="0">
                <a:solidFill>
                  <a:schemeClr val="accent2">
                    <a:lumMod val="75000"/>
                  </a:schemeClr>
                </a:solidFill>
              </a:rPr>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dirty="0"/>
              <a:t>Regular reviews should be held while the requirements definition is being formulated.</a:t>
            </a:r>
          </a:p>
          <a:p>
            <a:r>
              <a:rPr lang="en-GB" dirty="0"/>
              <a:t>Both client and contractor staff should be involved in reviews.</a:t>
            </a:r>
          </a:p>
          <a:p>
            <a:r>
              <a:rPr lang="en-GB" dirty="0">
                <a:solidFill>
                  <a:srgbClr val="0070C0"/>
                </a:solidFill>
              </a:rPr>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down the user and system requirements in a requirements document.</a:t>
            </a:r>
          </a:p>
          <a:p>
            <a:r>
              <a:rPr lang="en-US" dirty="0" smtClean="0">
                <a:solidFill>
                  <a:srgbClr val="FF0000"/>
                </a:solidFill>
              </a:rPr>
              <a:t>User requirements </a:t>
            </a:r>
            <a:r>
              <a:rPr lang="en-US" dirty="0" smtClean="0"/>
              <a:t>have to be understandable by end-users and customers who do not have a technical background.</a:t>
            </a:r>
          </a:p>
          <a:p>
            <a:r>
              <a:rPr lang="en-US" dirty="0" smtClean="0">
                <a:solidFill>
                  <a:srgbClr val="FF0000"/>
                </a:solidFill>
              </a:rPr>
              <a:t>System requirements </a:t>
            </a:r>
            <a:r>
              <a:rPr lang="en-US" dirty="0" smtClean="0"/>
              <a:t>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extLst>
      <p:ext uri="{BB962C8B-B14F-4D97-AF65-F5344CB8AC3E}">
        <p14:creationId xmlns:p14="http://schemas.microsoft.com/office/powerpoint/2010/main" xmlns="" val="1673504293"/>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smtClean="0"/>
              <a:t>Requirements change</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extLst>
      <p:ext uri="{BB962C8B-B14F-4D97-AF65-F5344CB8AC3E}">
        <p14:creationId xmlns:p14="http://schemas.microsoft.com/office/powerpoint/2010/main" xmlns="" val="360661958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solidFill>
                  <a:schemeClr val="accent1">
                    <a:lumMod val="75000"/>
                  </a:schemeClr>
                </a:solidFill>
              </a:rPr>
              <a:t>The business and technical environment of the system always changes after installation. </a:t>
            </a:r>
          </a:p>
          <a:p>
            <a:pPr lvl="1"/>
            <a:r>
              <a:rPr lang="en-US" dirty="0" smtClean="0"/>
              <a:t>New hardware may be introduced, it may be necessary to interface the system with other systems, business priorities may change and new legislation and regulations may be introduced that the system must necessarily abide by. </a:t>
            </a:r>
            <a:endParaRPr lang="en-GB" dirty="0" smtClean="0"/>
          </a:p>
          <a:p>
            <a:r>
              <a:rPr lang="en-US" dirty="0" smtClean="0">
                <a:solidFill>
                  <a:schemeClr val="accent1">
                    <a:lumMod val="75000"/>
                  </a:schemeClr>
                </a:solidFill>
              </a:rPr>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solidFill>
                  <a:schemeClr val="accent1">
                    <a:lumMod val="75000"/>
                  </a:schemeClr>
                </a:solidFill>
              </a:rPr>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xmlns="" val="3152130912"/>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chemeClr val="accent1">
                    <a:lumMod val="75000"/>
                  </a:schemeClr>
                </a:solidFill>
              </a:rPr>
              <a:t>Requirements identification</a:t>
            </a:r>
            <a:r>
              <a:rPr lang="en-US" dirty="0" smtClean="0">
                <a:solidFill>
                  <a:schemeClr val="accent1">
                    <a:lumMod val="75000"/>
                  </a:schemeClr>
                </a:solidFill>
              </a:rPr>
              <a:t> </a:t>
            </a:r>
            <a:r>
              <a:rPr lang="en-US" dirty="0" smtClean="0"/>
              <a:t>Each requirement must be uniquely identified so that it can be cross-referenced with other requirements. </a:t>
            </a:r>
            <a:endParaRPr lang="en-GB" dirty="0" smtClean="0"/>
          </a:p>
          <a:p>
            <a:pPr lvl="1"/>
            <a:r>
              <a:rPr lang="en-US" i="1" dirty="0" smtClean="0">
                <a:solidFill>
                  <a:schemeClr val="accent1">
                    <a:lumMod val="75000"/>
                  </a:schemeClr>
                </a:solidFill>
              </a:rPr>
              <a:t>A change management process</a:t>
            </a:r>
            <a:r>
              <a:rPr lang="en-US" dirty="0" smtClean="0">
                <a:solidFill>
                  <a:srgbClr val="000000"/>
                </a:solidFill>
              </a:rPr>
              <a:t> </a:t>
            </a:r>
            <a:r>
              <a:rPr lang="en-US" dirty="0" smtClean="0"/>
              <a:t>This is the set of activities that assess the impact and cost of changes.</a:t>
            </a:r>
            <a:endParaRPr lang="en-GB" dirty="0" smtClean="0"/>
          </a:p>
          <a:p>
            <a:pPr lvl="1"/>
            <a:r>
              <a:rPr lang="en-US" i="1" dirty="0" smtClean="0">
                <a:solidFill>
                  <a:schemeClr val="accent1">
                    <a:lumMod val="75000"/>
                  </a:schemeClr>
                </a:solidFill>
              </a:rPr>
              <a:t>Traceability policies</a:t>
            </a:r>
            <a:r>
              <a:rPr lang="en-US" dirty="0" smtClean="0">
                <a:solidFill>
                  <a:schemeClr val="accent1">
                    <a:lumMod val="75000"/>
                  </a:schemeClr>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chemeClr val="accent1">
                    <a:lumMod val="75000"/>
                  </a:schemeClr>
                </a:solidFill>
              </a:rPr>
              <a:t>Tool support</a:t>
            </a:r>
            <a:r>
              <a:rPr lang="en-US" dirty="0" smtClean="0">
                <a:solidFill>
                  <a:schemeClr val="accent1">
                    <a:lumMod val="75000"/>
                  </a:schemeClr>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dirty="0"/>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Deciding if a requirements change should be accepted</a:t>
            </a:r>
          </a:p>
          <a:p>
            <a:pPr lvl="1"/>
            <a:r>
              <a:rPr lang="en-US" i="1" dirty="0" smtClean="0">
                <a:solidFill>
                  <a:schemeClr val="accent1">
                    <a:lumMod val="75000"/>
                  </a:schemeClr>
                </a:solidFill>
              </a:rPr>
              <a:t>Problem analysis and change specification</a:t>
            </a:r>
            <a:r>
              <a:rPr lang="en-US" dirty="0" smtClean="0">
                <a:solidFill>
                  <a:schemeClr val="accent1">
                    <a:lumMod val="75000"/>
                  </a:schemeClr>
                </a:solidFill>
              </a:rPr>
              <a:t> </a:t>
            </a:r>
          </a:p>
          <a:p>
            <a:pPr lvl="2"/>
            <a:r>
              <a:rPr lang="en-US" dirty="0" smtClean="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solidFill>
                <a:srgbClr val="000000"/>
              </a:solidFill>
            </a:endParaRPr>
          </a:p>
          <a:p>
            <a:pPr lvl="1"/>
            <a:r>
              <a:rPr lang="en-US" i="1" dirty="0" smtClean="0">
                <a:solidFill>
                  <a:schemeClr val="accent1">
                    <a:lumMod val="75000"/>
                  </a:schemeClr>
                </a:solidFill>
              </a:rPr>
              <a:t>Change analysis and costing</a:t>
            </a:r>
            <a:r>
              <a:rPr lang="en-US" dirty="0" smtClean="0">
                <a:solidFill>
                  <a:schemeClr val="accent1">
                    <a:lumMod val="75000"/>
                  </a:schemeClr>
                </a:solidFill>
              </a:rPr>
              <a:t> </a:t>
            </a:r>
          </a:p>
          <a:p>
            <a:pPr lvl="2"/>
            <a:r>
              <a:rPr lang="en-US" dirty="0" smtClean="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smtClean="0">
              <a:solidFill>
                <a:srgbClr val="000000"/>
              </a:solidFill>
            </a:endParaRPr>
          </a:p>
          <a:p>
            <a:pPr lvl="1"/>
            <a:r>
              <a:rPr lang="en-US" dirty="0" smtClean="0">
                <a:solidFill>
                  <a:schemeClr val="accent1">
                    <a:lumMod val="75000"/>
                  </a:schemeClr>
                </a:solidFill>
              </a:rPr>
              <a:t>Change implementation </a:t>
            </a:r>
          </a:p>
          <a:p>
            <a:pPr lvl="2"/>
            <a:r>
              <a:rPr lang="en-US" dirty="0" smtClean="0">
                <a:solidFill>
                  <a:srgbClr val="000000"/>
                </a:solidFill>
              </a:rPr>
              <a:t>The requirements document and, where necessary, the system design and implementation, are modified. Ideally, the document should be organized so that changes can be easily implemented.</a:t>
            </a:r>
            <a:endParaRPr lang="en-US" dirty="0">
              <a:solidFill>
                <a:srgbClr val="000000"/>
              </a:solidFill>
            </a:endParaRP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xmlns="" val="87105642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solidFill>
                  <a:srgbClr val="0070C0"/>
                </a:solidFill>
              </a:rPr>
              <a:t>A system architecture may be designed to structure the requirements;</a:t>
            </a:r>
          </a:p>
          <a:p>
            <a:pPr lvl="1">
              <a:lnSpc>
                <a:spcPct val="90000"/>
              </a:lnSpc>
            </a:pPr>
            <a:r>
              <a:rPr lang="en-GB" dirty="0">
                <a:solidFill>
                  <a:srgbClr val="0070C0"/>
                </a:solidFill>
              </a:rPr>
              <a:t>The system may inter-operate with other systems that generate design requirements;</a:t>
            </a:r>
          </a:p>
          <a:p>
            <a:pPr lvl="1">
              <a:lnSpc>
                <a:spcPct val="90000"/>
              </a:lnSpc>
            </a:pPr>
            <a:r>
              <a:rPr lang="en-GB" dirty="0">
                <a:solidFill>
                  <a:srgbClr val="0070C0"/>
                </a:solidFill>
              </a:rPr>
              <a:t>The use of a specific</a:t>
            </a:r>
            <a:r>
              <a:rPr lang="en-GB" dirty="0" smtClean="0">
                <a:solidFill>
                  <a:srgbClr val="0070C0"/>
                </a:solidFill>
              </a:rPr>
              <a:t> architecture to satisfy non-functional requirements may </a:t>
            </a:r>
            <a:r>
              <a:rPr lang="en-GB" dirty="0">
                <a:solidFill>
                  <a:srgbClr val="0070C0"/>
                </a:solidFill>
              </a:rPr>
              <a:t>be a domain requirement</a:t>
            </a:r>
            <a:r>
              <a:rPr lang="en-GB" dirty="0" smtClean="0"/>
              <a:t>.</a:t>
            </a:r>
            <a:endParaRPr lang="en-GB" sz="1800" dirty="0" smtClean="0"/>
          </a:p>
          <a:p>
            <a:pPr lvl="1">
              <a:lnSpc>
                <a:spcPct val="90000"/>
              </a:lnSpc>
            </a:pPr>
            <a:endParaRPr lang="en-GB"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Tree>
    <p:extLst>
      <p:ext uri="{BB962C8B-B14F-4D97-AF65-F5344CB8AC3E}">
        <p14:creationId xmlns:p14="http://schemas.microsoft.com/office/powerpoint/2010/main" xmlns="" val="204226247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a:t>
            </a:r>
            <a:r>
              <a:rPr lang="en-US" dirty="0" smtClean="0">
                <a:solidFill>
                  <a:srgbClr val="0070C0"/>
                </a:solidFill>
              </a:rPr>
              <a:t>natural language sentences supplemented by diagrams and tables</a:t>
            </a:r>
            <a:r>
              <a:rPr lang="en-US" dirty="0" smtClean="0"/>
              <a:t>.</a:t>
            </a:r>
          </a:p>
          <a:p>
            <a:r>
              <a:rPr lang="en-US" dirty="0" smtClean="0"/>
              <a:t>Used for writing requirements because it is expressive, intuitive and universal.</a:t>
            </a:r>
          </a:p>
          <a:p>
            <a:pPr lvl="1"/>
            <a:r>
              <a:rPr lang="en-US" dirty="0" smtClean="0"/>
              <a:t> This means that the requirements  can be understood by users and customers.</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extLst>
      <p:ext uri="{BB962C8B-B14F-4D97-AF65-F5344CB8AC3E}">
        <p14:creationId xmlns:p14="http://schemas.microsoft.com/office/powerpoint/2010/main" xmlns="" val="172607621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solidFill>
                  <a:schemeClr val="tx2">
                    <a:lumMod val="75000"/>
                  </a:schemeClr>
                </a:solidFill>
              </a:rPr>
              <a:t>Use language in a consistent way. Use shall for mandatory requirements, should for desirable requirements.</a:t>
            </a:r>
          </a:p>
          <a:p>
            <a:r>
              <a:rPr lang="en-GB" dirty="0">
                <a:solidFill>
                  <a:schemeClr val="accent5">
                    <a:lumMod val="75000"/>
                  </a:schemeClr>
                </a:solidFill>
              </a:rPr>
              <a:t>Use text highlighting to identify key parts of the requirement.</a:t>
            </a:r>
          </a:p>
          <a:p>
            <a:r>
              <a:rPr lang="en-GB" dirty="0">
                <a:solidFill>
                  <a:schemeClr val="accent4">
                    <a:lumMod val="75000"/>
                  </a:schemeClr>
                </a:solidFill>
              </a:rPr>
              <a:t>Avoid the use of computer jargon</a:t>
            </a:r>
            <a:r>
              <a:rPr lang="en-GB" dirty="0" smtClean="0">
                <a:solidFill>
                  <a:schemeClr val="accent4">
                    <a:lumMod val="75000"/>
                  </a:schemeClr>
                </a:solidFill>
              </a:rPr>
              <a:t>.</a:t>
            </a:r>
          </a:p>
          <a:p>
            <a:r>
              <a:rPr lang="en-GB" dirty="0" smtClean="0">
                <a:solidFill>
                  <a:srgbClr val="FFC000"/>
                </a:solidFill>
              </a:rPr>
              <a:t>Include an explanation (rationale) of why a requirement is necessary.</a:t>
            </a:r>
            <a:endParaRPr lang="en-GB" dirty="0">
              <a:solidFill>
                <a:srgbClr val="FFC00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Tree>
    <p:extLst>
      <p:ext uri="{BB962C8B-B14F-4D97-AF65-F5344CB8AC3E}">
        <p14:creationId xmlns:p14="http://schemas.microsoft.com/office/powerpoint/2010/main" xmlns="" val="279017300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dirty="0">
                <a:solidFill>
                  <a:srgbClr val="FF0000"/>
                </a:solidFill>
              </a:rPr>
              <a:t>Lack of clarity </a:t>
            </a:r>
          </a:p>
          <a:p>
            <a:pPr lvl="1"/>
            <a:r>
              <a:rPr lang="en-GB" dirty="0"/>
              <a:t>Precision is difficult without making the document difficult to read.</a:t>
            </a:r>
          </a:p>
          <a:p>
            <a:r>
              <a:rPr lang="en-GB" dirty="0">
                <a:solidFill>
                  <a:srgbClr val="FF0000"/>
                </a:solidFill>
              </a:rPr>
              <a:t>Requirements confusion</a:t>
            </a:r>
          </a:p>
          <a:p>
            <a:pPr lvl="1"/>
            <a:r>
              <a:rPr lang="en-GB" dirty="0"/>
              <a:t>Functional and non-functional requirements tend to be mixed-up.</a:t>
            </a:r>
          </a:p>
          <a:p>
            <a:r>
              <a:rPr lang="en-GB" dirty="0">
                <a:solidFill>
                  <a:srgbClr val="FF0000"/>
                </a:solidFill>
              </a:rPr>
              <a:t>Requirements amalgamation</a:t>
            </a:r>
          </a:p>
          <a:p>
            <a:pPr lvl="1"/>
            <a:r>
              <a:rPr lang="en-GB" dirty="0"/>
              <a:t>Several different requirements may be expressed together.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extLst>
      <p:ext uri="{BB962C8B-B14F-4D97-AF65-F5344CB8AC3E}">
        <p14:creationId xmlns:p14="http://schemas.microsoft.com/office/powerpoint/2010/main" xmlns="" val="1186723185"/>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Tree>
    <p:extLst>
      <p:ext uri="{BB962C8B-B14F-4D97-AF65-F5344CB8AC3E}">
        <p14:creationId xmlns:p14="http://schemas.microsoft.com/office/powerpoint/2010/main" xmlns="" val="59887717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4862</TotalTime>
  <Words>2473</Words>
  <Application>Microsoft Macintosh PowerPoint</Application>
  <PresentationFormat>On-screen Show (4:3)</PresentationFormat>
  <Paragraphs>238</Paragraphs>
  <Slides>38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SE10 slides</vt:lpstr>
      <vt:lpstr>Document</vt:lpstr>
      <vt:lpstr>Chapter 4 – Requirement Specification</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Validation Task</vt:lpstr>
      <vt:lpstr>Questions to ask when Validating Requirements</vt:lpstr>
      <vt:lpstr>Questions to ask when Validating Requirements (continued)</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UE</cp:lastModifiedBy>
  <cp:revision>56</cp:revision>
  <cp:lastPrinted>2010-01-11T10:54:43Z</cp:lastPrinted>
  <dcterms:created xsi:type="dcterms:W3CDTF">2010-01-08T19:43:52Z</dcterms:created>
  <dcterms:modified xsi:type="dcterms:W3CDTF">2022-01-25T08:08:10Z</dcterms:modified>
</cp:coreProperties>
</file>