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84976A-3EB9-49F6-8454-8E759D830916}" type="datetimeFigureOut">
              <a:rPr lang="en-US" smtClean="0"/>
              <a:pPr/>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4976A-3EB9-49F6-8454-8E759D830916}" type="datetimeFigureOut">
              <a:rPr lang="en-US" smtClean="0"/>
              <a:pPr/>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4976A-3EB9-49F6-8454-8E759D830916}" type="datetimeFigureOut">
              <a:rPr lang="en-US" smtClean="0"/>
              <a:pPr/>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4976A-3EB9-49F6-8454-8E759D830916}" type="datetimeFigureOut">
              <a:rPr lang="en-US" smtClean="0"/>
              <a:pPr/>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4976A-3EB9-49F6-8454-8E759D830916}" type="datetimeFigureOut">
              <a:rPr lang="en-US" smtClean="0"/>
              <a:pPr/>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84976A-3EB9-49F6-8454-8E759D830916}" type="datetimeFigureOut">
              <a:rPr lang="en-US" smtClean="0"/>
              <a:pPr/>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84976A-3EB9-49F6-8454-8E759D830916}" type="datetimeFigureOut">
              <a:rPr lang="en-US" smtClean="0"/>
              <a:pPr/>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84976A-3EB9-49F6-8454-8E759D830916}" type="datetimeFigureOut">
              <a:rPr lang="en-US" smtClean="0"/>
              <a:pPr/>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4976A-3EB9-49F6-8454-8E759D830916}" type="datetimeFigureOut">
              <a:rPr lang="en-US" smtClean="0"/>
              <a:pPr/>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4976A-3EB9-49F6-8454-8E759D830916}" type="datetimeFigureOut">
              <a:rPr lang="en-US" smtClean="0"/>
              <a:pPr/>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4976A-3EB9-49F6-8454-8E759D830916}" type="datetimeFigureOut">
              <a:rPr lang="en-US" smtClean="0"/>
              <a:pPr/>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6E70C-9EA3-4E45-9734-4A5C00E9EC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4976A-3EB9-49F6-8454-8E759D830916}" type="datetimeFigureOut">
              <a:rPr lang="en-US" smtClean="0"/>
              <a:pPr/>
              <a:t>9/11/2022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6E70C-9EA3-4E45-9734-4A5C00E9EC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49F2797-1600-47B5-BA07-D30061B66066}" type="slidenum">
              <a:rPr lang="en-US"/>
              <a:pPr/>
              <a:t>1</a:t>
            </a:fld>
            <a:endParaRPr lang="en-US"/>
          </a:p>
        </p:txBody>
      </p:sp>
      <p:sp>
        <p:nvSpPr>
          <p:cNvPr id="513028" name="Rectangle 4"/>
          <p:cNvSpPr>
            <a:spLocks noGrp="1" noChangeArrowheads="1"/>
          </p:cNvSpPr>
          <p:nvPr>
            <p:ph type="ctrTitle"/>
          </p:nvPr>
        </p:nvSpPr>
        <p:spPr/>
        <p:txBody>
          <a:bodyPr/>
          <a:lstStyle/>
          <a:p>
            <a:r>
              <a:rPr lang="en-US"/>
              <a:t>Requirements Elicitation – 2</a:t>
            </a:r>
          </a:p>
        </p:txBody>
      </p:sp>
      <p:sp>
        <p:nvSpPr>
          <p:cNvPr id="513029" name="Rectangle 5"/>
          <p:cNvSpPr>
            <a:spLocks noGrp="1" noChangeArrowheads="1"/>
          </p:cNvSpPr>
          <p:nvPr>
            <p:ph type="subTitle" idx="1"/>
          </p:nvPr>
        </p:nvSpPr>
        <p:spPr/>
        <p:txBody>
          <a:bodyPr/>
          <a:lstStyle/>
          <a:p>
            <a:r>
              <a:rPr lang="en-US"/>
              <a:t>Lecture # 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2EF963-6E72-4680-B72D-184D1E7F129D}" type="slidenum">
              <a:rPr lang="en-US"/>
              <a:pPr/>
              <a:t>10</a:t>
            </a:fld>
            <a:endParaRPr lang="en-US"/>
          </a:p>
        </p:txBody>
      </p:sp>
      <p:sp>
        <p:nvSpPr>
          <p:cNvPr id="535554" name="Rectangle 2"/>
          <p:cNvSpPr>
            <a:spLocks noGrp="1" noChangeArrowheads="1"/>
          </p:cNvSpPr>
          <p:nvPr>
            <p:ph type="title"/>
          </p:nvPr>
        </p:nvSpPr>
        <p:spPr/>
        <p:txBody>
          <a:bodyPr/>
          <a:lstStyle/>
          <a:p>
            <a:r>
              <a:rPr lang="en-US"/>
              <a:t>Requirements Elicitation Stages</a:t>
            </a:r>
          </a:p>
        </p:txBody>
      </p:sp>
      <p:sp>
        <p:nvSpPr>
          <p:cNvPr id="535555" name="Rectangle 3"/>
          <p:cNvSpPr>
            <a:spLocks noGrp="1" noChangeArrowheads="1"/>
          </p:cNvSpPr>
          <p:nvPr>
            <p:ph type="body" idx="1"/>
          </p:nvPr>
        </p:nvSpPr>
        <p:spPr/>
        <p:txBody>
          <a:bodyPr/>
          <a:lstStyle/>
          <a:p>
            <a:r>
              <a:rPr lang="en-US"/>
              <a:t>Objective setting</a:t>
            </a:r>
          </a:p>
          <a:p>
            <a:r>
              <a:rPr lang="en-US"/>
              <a:t>Background knowledge acquisition</a:t>
            </a:r>
          </a:p>
          <a:p>
            <a:r>
              <a:rPr lang="en-US"/>
              <a:t>Knowledge organization</a:t>
            </a:r>
          </a:p>
          <a:p>
            <a:r>
              <a:rPr lang="en-US"/>
              <a:t>Stakeholder requirements collection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6F75235-F0CF-41C9-AA19-5BFF95DD73FB}" type="slidenum">
              <a:rPr lang="en-US"/>
              <a:pPr/>
              <a:t>11</a:t>
            </a:fld>
            <a:endParaRPr lang="en-US"/>
          </a:p>
        </p:txBody>
      </p:sp>
      <p:sp>
        <p:nvSpPr>
          <p:cNvPr id="536578" name="Rectangle 2"/>
          <p:cNvSpPr>
            <a:spLocks noGrp="1" noChangeArrowheads="1"/>
          </p:cNvSpPr>
          <p:nvPr>
            <p:ph type="title"/>
          </p:nvPr>
        </p:nvSpPr>
        <p:spPr/>
        <p:txBody>
          <a:bodyPr/>
          <a:lstStyle/>
          <a:p>
            <a:r>
              <a:rPr lang="en-US"/>
              <a:t>Objective Setting</a:t>
            </a:r>
          </a:p>
        </p:txBody>
      </p:sp>
      <p:sp>
        <p:nvSpPr>
          <p:cNvPr id="536579" name="Rectangle 3"/>
          <p:cNvSpPr>
            <a:spLocks noGrp="1" noChangeArrowheads="1"/>
          </p:cNvSpPr>
          <p:nvPr>
            <p:ph type="body" idx="1"/>
          </p:nvPr>
        </p:nvSpPr>
        <p:spPr/>
        <p:txBody>
          <a:bodyPr/>
          <a:lstStyle/>
          <a:p>
            <a:r>
              <a:rPr lang="en-US" sz="3200"/>
              <a:t>Overall organizational objectives should be established at this stage</a:t>
            </a:r>
          </a:p>
          <a:p>
            <a:r>
              <a:rPr lang="en-US" sz="3200"/>
              <a:t>These include general goals of business, an outline description of the problem to be solved and why the system may be necessary, and the constraints on the system such as budget, schedule, and interoperability constraints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96FCA05-F57F-4083-9704-72F217540393}" type="slidenum">
              <a:rPr lang="en-US"/>
              <a:pPr/>
              <a:t>12</a:t>
            </a:fld>
            <a:endParaRPr lang="en-US"/>
          </a:p>
        </p:txBody>
      </p:sp>
      <p:sp>
        <p:nvSpPr>
          <p:cNvPr id="537602" name="Rectangle 2"/>
          <p:cNvSpPr>
            <a:spLocks noGrp="1" noChangeArrowheads="1"/>
          </p:cNvSpPr>
          <p:nvPr>
            <p:ph type="title"/>
          </p:nvPr>
        </p:nvSpPr>
        <p:spPr/>
        <p:txBody>
          <a:bodyPr/>
          <a:lstStyle/>
          <a:p>
            <a:r>
              <a:rPr lang="en-US"/>
              <a:t>Background Knowledge Acquisition</a:t>
            </a:r>
          </a:p>
        </p:txBody>
      </p:sp>
      <p:sp>
        <p:nvSpPr>
          <p:cNvPr id="537603" name="Rectangle 3"/>
          <p:cNvSpPr>
            <a:spLocks noGrp="1" noChangeArrowheads="1"/>
          </p:cNvSpPr>
          <p:nvPr>
            <p:ph type="body" idx="1"/>
          </p:nvPr>
        </p:nvSpPr>
        <p:spPr/>
        <p:txBody>
          <a:bodyPr/>
          <a:lstStyle/>
          <a:p>
            <a:r>
              <a:rPr lang="en-US" sz="3200"/>
              <a:t>Requirements engineers gather and understand background information</a:t>
            </a:r>
          </a:p>
          <a:p>
            <a:r>
              <a:rPr lang="en-US" sz="3200"/>
              <a:t>This includes information about the organization where the system is to be installed, information about the application domain of the system, and information about any existing systems which are in use and which may be replaced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066C28E-1113-4187-9AEF-619F04C1127A}" type="slidenum">
              <a:rPr lang="en-US"/>
              <a:pPr/>
              <a:t>13</a:t>
            </a:fld>
            <a:endParaRPr lang="en-US"/>
          </a:p>
        </p:txBody>
      </p:sp>
      <p:sp>
        <p:nvSpPr>
          <p:cNvPr id="538626" name="Rectangle 2"/>
          <p:cNvSpPr>
            <a:spLocks noGrp="1" noChangeArrowheads="1"/>
          </p:cNvSpPr>
          <p:nvPr>
            <p:ph type="title"/>
          </p:nvPr>
        </p:nvSpPr>
        <p:spPr/>
        <p:txBody>
          <a:bodyPr/>
          <a:lstStyle/>
          <a:p>
            <a:r>
              <a:rPr lang="en-US"/>
              <a:t>Knowledge Organization</a:t>
            </a:r>
          </a:p>
        </p:txBody>
      </p:sp>
      <p:sp>
        <p:nvSpPr>
          <p:cNvPr id="538627" name="Rectangle 3"/>
          <p:cNvSpPr>
            <a:spLocks noGrp="1" noChangeArrowheads="1"/>
          </p:cNvSpPr>
          <p:nvPr>
            <p:ph type="body" idx="1"/>
          </p:nvPr>
        </p:nvSpPr>
        <p:spPr/>
        <p:txBody>
          <a:bodyPr/>
          <a:lstStyle/>
          <a:p>
            <a:pPr>
              <a:lnSpc>
                <a:spcPct val="90000"/>
              </a:lnSpc>
            </a:pPr>
            <a:r>
              <a:rPr lang="en-US" sz="3200"/>
              <a:t>The large amount of knowledge which has been collected in previous stage must be organized and collated</a:t>
            </a:r>
          </a:p>
          <a:p>
            <a:pPr>
              <a:lnSpc>
                <a:spcPct val="90000"/>
              </a:lnSpc>
            </a:pPr>
            <a:r>
              <a:rPr lang="en-US" sz="3200"/>
              <a:t>Identifying system stakeholders and their roles in the organization, prioritizing the goals of the organization and discarding domain knowledge which does not contribute directly to the system requirements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B585970-C437-4392-82EE-955CF3AE2D97}" type="slidenum">
              <a:rPr lang="en-US"/>
              <a:pPr/>
              <a:t>14</a:t>
            </a:fld>
            <a:endParaRPr lang="en-US"/>
          </a:p>
        </p:txBody>
      </p:sp>
      <p:sp>
        <p:nvSpPr>
          <p:cNvPr id="539650" name="Rectangle 2"/>
          <p:cNvSpPr>
            <a:spLocks noGrp="1" noChangeArrowheads="1"/>
          </p:cNvSpPr>
          <p:nvPr>
            <p:ph type="title"/>
          </p:nvPr>
        </p:nvSpPr>
        <p:spPr/>
        <p:txBody>
          <a:bodyPr>
            <a:normAutofit fontScale="90000"/>
          </a:bodyPr>
          <a:lstStyle/>
          <a:p>
            <a:r>
              <a:rPr lang="en-US"/>
              <a:t>Stakeholder Requirements Collection</a:t>
            </a:r>
          </a:p>
        </p:txBody>
      </p:sp>
      <p:sp>
        <p:nvSpPr>
          <p:cNvPr id="539651" name="Rectangle 3"/>
          <p:cNvSpPr>
            <a:spLocks noGrp="1" noChangeArrowheads="1"/>
          </p:cNvSpPr>
          <p:nvPr>
            <p:ph type="body" idx="1"/>
          </p:nvPr>
        </p:nvSpPr>
        <p:spPr/>
        <p:txBody>
          <a:bodyPr/>
          <a:lstStyle/>
          <a:p>
            <a:r>
              <a:rPr lang="en-US"/>
              <a:t>It involves consulting system stakeholders to discover their requirements, and deriving requirements which come from the application domain and the organization which is acquiring the system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fld id="{12412A80-AFC4-4B60-B766-4D0F6EF90C8B}" type="slidenum">
              <a:rPr lang="en-US"/>
              <a:pPr/>
              <a:t>15</a:t>
            </a:fld>
            <a:endParaRPr lang="en-US"/>
          </a:p>
        </p:txBody>
      </p:sp>
      <p:sp>
        <p:nvSpPr>
          <p:cNvPr id="532482" name="Rectangle 2"/>
          <p:cNvSpPr>
            <a:spLocks noGrp="1" noChangeArrowheads="1"/>
          </p:cNvSpPr>
          <p:nvPr>
            <p:ph type="title"/>
          </p:nvPr>
        </p:nvSpPr>
        <p:spPr/>
        <p:txBody>
          <a:bodyPr>
            <a:normAutofit fontScale="90000"/>
          </a:bodyPr>
          <a:lstStyle/>
          <a:p>
            <a:r>
              <a:rPr lang="en-US"/>
              <a:t>A General Requirements Elicitation Process</a:t>
            </a:r>
          </a:p>
        </p:txBody>
      </p:sp>
      <p:sp>
        <p:nvSpPr>
          <p:cNvPr id="532483" name="Rectangle 3"/>
          <p:cNvSpPr>
            <a:spLocks noChangeArrowheads="1"/>
          </p:cNvSpPr>
          <p:nvPr/>
        </p:nvSpPr>
        <p:spPr bwMode="auto">
          <a:xfrm>
            <a:off x="685800" y="26670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484" name="Rectangle 4"/>
          <p:cNvSpPr>
            <a:spLocks noChangeArrowheads="1"/>
          </p:cNvSpPr>
          <p:nvPr/>
        </p:nvSpPr>
        <p:spPr bwMode="auto">
          <a:xfrm>
            <a:off x="685800" y="38862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485" name="Rectangle 5"/>
          <p:cNvSpPr>
            <a:spLocks noChangeArrowheads="1"/>
          </p:cNvSpPr>
          <p:nvPr/>
        </p:nvSpPr>
        <p:spPr bwMode="auto">
          <a:xfrm>
            <a:off x="685800" y="51054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486" name="Rectangle 6"/>
          <p:cNvSpPr>
            <a:spLocks noChangeArrowheads="1"/>
          </p:cNvSpPr>
          <p:nvPr/>
        </p:nvSpPr>
        <p:spPr bwMode="auto">
          <a:xfrm>
            <a:off x="533400" y="2514600"/>
            <a:ext cx="1676400" cy="3505200"/>
          </a:xfrm>
          <a:prstGeom prst="rect">
            <a:avLst/>
          </a:prstGeom>
          <a:noFill/>
          <a:ln w="9525">
            <a:solidFill>
              <a:srgbClr val="FFFF00"/>
            </a:solidFill>
            <a:miter lim="800000"/>
            <a:headEnd/>
            <a:tailEnd/>
          </a:ln>
          <a:effectLst/>
        </p:spPr>
        <p:txBody>
          <a:bodyPr wrap="none" anchor="ctr"/>
          <a:lstStyle/>
          <a:p>
            <a:endParaRPr lang="en-US"/>
          </a:p>
        </p:txBody>
      </p:sp>
      <p:sp>
        <p:nvSpPr>
          <p:cNvPr id="532489" name="Rectangle 9"/>
          <p:cNvSpPr>
            <a:spLocks noChangeArrowheads="1"/>
          </p:cNvSpPr>
          <p:nvPr/>
        </p:nvSpPr>
        <p:spPr bwMode="auto">
          <a:xfrm>
            <a:off x="2819400" y="26670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490" name="Rectangle 10"/>
          <p:cNvSpPr>
            <a:spLocks noChangeArrowheads="1"/>
          </p:cNvSpPr>
          <p:nvPr/>
        </p:nvSpPr>
        <p:spPr bwMode="auto">
          <a:xfrm>
            <a:off x="2819400" y="38862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491" name="Rectangle 11"/>
          <p:cNvSpPr>
            <a:spLocks noChangeArrowheads="1"/>
          </p:cNvSpPr>
          <p:nvPr/>
        </p:nvSpPr>
        <p:spPr bwMode="auto">
          <a:xfrm>
            <a:off x="2819400" y="51054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492" name="Rectangle 12"/>
          <p:cNvSpPr>
            <a:spLocks noChangeArrowheads="1"/>
          </p:cNvSpPr>
          <p:nvPr/>
        </p:nvSpPr>
        <p:spPr bwMode="auto">
          <a:xfrm>
            <a:off x="2667000" y="2514600"/>
            <a:ext cx="1676400" cy="3505200"/>
          </a:xfrm>
          <a:prstGeom prst="rect">
            <a:avLst/>
          </a:prstGeom>
          <a:noFill/>
          <a:ln w="9525">
            <a:solidFill>
              <a:srgbClr val="FFFF00"/>
            </a:solidFill>
            <a:miter lim="800000"/>
            <a:headEnd/>
            <a:tailEnd/>
          </a:ln>
          <a:effectLst/>
        </p:spPr>
        <p:txBody>
          <a:bodyPr wrap="none" anchor="ctr"/>
          <a:lstStyle/>
          <a:p>
            <a:endParaRPr lang="en-US"/>
          </a:p>
        </p:txBody>
      </p:sp>
      <p:sp>
        <p:nvSpPr>
          <p:cNvPr id="532494" name="Rectangle 14"/>
          <p:cNvSpPr>
            <a:spLocks noChangeArrowheads="1"/>
          </p:cNvSpPr>
          <p:nvPr/>
        </p:nvSpPr>
        <p:spPr bwMode="auto">
          <a:xfrm>
            <a:off x="4953000" y="26670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495" name="Rectangle 15"/>
          <p:cNvSpPr>
            <a:spLocks noChangeArrowheads="1"/>
          </p:cNvSpPr>
          <p:nvPr/>
        </p:nvSpPr>
        <p:spPr bwMode="auto">
          <a:xfrm>
            <a:off x="4953000" y="38862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496" name="Rectangle 16"/>
          <p:cNvSpPr>
            <a:spLocks noChangeArrowheads="1"/>
          </p:cNvSpPr>
          <p:nvPr/>
        </p:nvSpPr>
        <p:spPr bwMode="auto">
          <a:xfrm>
            <a:off x="4953000" y="51054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497" name="Rectangle 17"/>
          <p:cNvSpPr>
            <a:spLocks noChangeArrowheads="1"/>
          </p:cNvSpPr>
          <p:nvPr/>
        </p:nvSpPr>
        <p:spPr bwMode="auto">
          <a:xfrm>
            <a:off x="4800600" y="2514600"/>
            <a:ext cx="1676400" cy="3505200"/>
          </a:xfrm>
          <a:prstGeom prst="rect">
            <a:avLst/>
          </a:prstGeom>
          <a:noFill/>
          <a:ln w="9525">
            <a:solidFill>
              <a:srgbClr val="FFFF00"/>
            </a:solidFill>
            <a:miter lim="800000"/>
            <a:headEnd/>
            <a:tailEnd/>
          </a:ln>
          <a:effectLst/>
        </p:spPr>
        <p:txBody>
          <a:bodyPr wrap="none" anchor="ctr"/>
          <a:lstStyle/>
          <a:p>
            <a:endParaRPr lang="en-US"/>
          </a:p>
        </p:txBody>
      </p:sp>
      <p:sp>
        <p:nvSpPr>
          <p:cNvPr id="532499" name="Rectangle 19"/>
          <p:cNvSpPr>
            <a:spLocks noChangeArrowheads="1"/>
          </p:cNvSpPr>
          <p:nvPr/>
        </p:nvSpPr>
        <p:spPr bwMode="auto">
          <a:xfrm>
            <a:off x="7086600" y="26670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500" name="Rectangle 20"/>
          <p:cNvSpPr>
            <a:spLocks noChangeArrowheads="1"/>
          </p:cNvSpPr>
          <p:nvPr/>
        </p:nvSpPr>
        <p:spPr bwMode="auto">
          <a:xfrm>
            <a:off x="7086600" y="38862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501" name="Rectangle 21"/>
          <p:cNvSpPr>
            <a:spLocks noChangeArrowheads="1"/>
          </p:cNvSpPr>
          <p:nvPr/>
        </p:nvSpPr>
        <p:spPr bwMode="auto">
          <a:xfrm>
            <a:off x="7086600" y="5105400"/>
            <a:ext cx="1371600" cy="762000"/>
          </a:xfrm>
          <a:prstGeom prst="rect">
            <a:avLst/>
          </a:prstGeom>
          <a:noFill/>
          <a:ln w="9525">
            <a:solidFill>
              <a:srgbClr val="FFFF00"/>
            </a:solidFill>
            <a:miter lim="800000"/>
            <a:headEnd/>
            <a:tailEnd/>
          </a:ln>
          <a:effectLst/>
        </p:spPr>
        <p:txBody>
          <a:bodyPr wrap="none" anchor="ctr"/>
          <a:lstStyle/>
          <a:p>
            <a:endParaRPr lang="en-US"/>
          </a:p>
        </p:txBody>
      </p:sp>
      <p:sp>
        <p:nvSpPr>
          <p:cNvPr id="532502" name="Rectangle 22"/>
          <p:cNvSpPr>
            <a:spLocks noChangeArrowheads="1"/>
          </p:cNvSpPr>
          <p:nvPr/>
        </p:nvSpPr>
        <p:spPr bwMode="auto">
          <a:xfrm>
            <a:off x="6934200" y="2514600"/>
            <a:ext cx="1676400" cy="3505200"/>
          </a:xfrm>
          <a:prstGeom prst="rect">
            <a:avLst/>
          </a:prstGeom>
          <a:noFill/>
          <a:ln w="9525">
            <a:solidFill>
              <a:srgbClr val="FFFF00"/>
            </a:solidFill>
            <a:miter lim="800000"/>
            <a:headEnd/>
            <a:tailEnd/>
          </a:ln>
          <a:effectLst/>
        </p:spPr>
        <p:txBody>
          <a:bodyPr wrap="none" anchor="ctr"/>
          <a:lstStyle/>
          <a:p>
            <a:endParaRPr lang="en-US"/>
          </a:p>
        </p:txBody>
      </p:sp>
      <p:sp>
        <p:nvSpPr>
          <p:cNvPr id="532503" name="Line 23"/>
          <p:cNvSpPr>
            <a:spLocks noChangeShapeType="1"/>
          </p:cNvSpPr>
          <p:nvPr/>
        </p:nvSpPr>
        <p:spPr bwMode="auto">
          <a:xfrm>
            <a:off x="2209800" y="4267200"/>
            <a:ext cx="457200" cy="0"/>
          </a:xfrm>
          <a:prstGeom prst="line">
            <a:avLst/>
          </a:prstGeom>
          <a:noFill/>
          <a:ln w="9525">
            <a:solidFill>
              <a:srgbClr val="FFFF00"/>
            </a:solidFill>
            <a:round/>
            <a:headEnd/>
            <a:tailEnd type="triangle" w="med" len="med"/>
          </a:ln>
          <a:effectLst/>
        </p:spPr>
        <p:txBody>
          <a:bodyPr/>
          <a:lstStyle/>
          <a:p>
            <a:endParaRPr lang="en-US"/>
          </a:p>
        </p:txBody>
      </p:sp>
      <p:sp>
        <p:nvSpPr>
          <p:cNvPr id="532504" name="Line 24"/>
          <p:cNvSpPr>
            <a:spLocks noChangeShapeType="1"/>
          </p:cNvSpPr>
          <p:nvPr/>
        </p:nvSpPr>
        <p:spPr bwMode="auto">
          <a:xfrm>
            <a:off x="4343400" y="4267200"/>
            <a:ext cx="457200" cy="0"/>
          </a:xfrm>
          <a:prstGeom prst="line">
            <a:avLst/>
          </a:prstGeom>
          <a:noFill/>
          <a:ln w="9525">
            <a:solidFill>
              <a:srgbClr val="FFFF00"/>
            </a:solidFill>
            <a:round/>
            <a:headEnd/>
            <a:tailEnd type="triangle" w="med" len="med"/>
          </a:ln>
          <a:effectLst/>
        </p:spPr>
        <p:txBody>
          <a:bodyPr/>
          <a:lstStyle/>
          <a:p>
            <a:endParaRPr lang="en-US"/>
          </a:p>
        </p:txBody>
      </p:sp>
      <p:sp>
        <p:nvSpPr>
          <p:cNvPr id="532505" name="Line 25"/>
          <p:cNvSpPr>
            <a:spLocks noChangeShapeType="1"/>
          </p:cNvSpPr>
          <p:nvPr/>
        </p:nvSpPr>
        <p:spPr bwMode="auto">
          <a:xfrm>
            <a:off x="6477000" y="4267200"/>
            <a:ext cx="457200" cy="0"/>
          </a:xfrm>
          <a:prstGeom prst="line">
            <a:avLst/>
          </a:prstGeom>
          <a:noFill/>
          <a:ln w="9525">
            <a:solidFill>
              <a:srgbClr val="FFFF00"/>
            </a:solidFill>
            <a:round/>
            <a:headEnd/>
            <a:tailEnd type="triangle" w="med" len="med"/>
          </a:ln>
          <a:effectLst/>
        </p:spPr>
        <p:txBody>
          <a:bodyPr/>
          <a:lstStyle/>
          <a:p>
            <a:endParaRPr lang="en-US"/>
          </a:p>
        </p:txBody>
      </p:sp>
      <p:sp>
        <p:nvSpPr>
          <p:cNvPr id="532506" name="Line 26"/>
          <p:cNvSpPr>
            <a:spLocks noChangeShapeType="1"/>
          </p:cNvSpPr>
          <p:nvPr/>
        </p:nvSpPr>
        <p:spPr bwMode="auto">
          <a:xfrm>
            <a:off x="1371600" y="6400800"/>
            <a:ext cx="6400800" cy="0"/>
          </a:xfrm>
          <a:prstGeom prst="line">
            <a:avLst/>
          </a:prstGeom>
          <a:noFill/>
          <a:ln w="9525">
            <a:solidFill>
              <a:srgbClr val="FFFF00"/>
            </a:solidFill>
            <a:round/>
            <a:headEnd/>
            <a:tailEnd/>
          </a:ln>
          <a:effectLst/>
        </p:spPr>
        <p:txBody>
          <a:bodyPr/>
          <a:lstStyle/>
          <a:p>
            <a:endParaRPr lang="en-US"/>
          </a:p>
        </p:txBody>
      </p:sp>
      <p:sp>
        <p:nvSpPr>
          <p:cNvPr id="532507" name="Line 27"/>
          <p:cNvSpPr>
            <a:spLocks noChangeShapeType="1"/>
          </p:cNvSpPr>
          <p:nvPr/>
        </p:nvSpPr>
        <p:spPr bwMode="auto">
          <a:xfrm flipV="1">
            <a:off x="1371600" y="6019800"/>
            <a:ext cx="0" cy="381000"/>
          </a:xfrm>
          <a:prstGeom prst="line">
            <a:avLst/>
          </a:prstGeom>
          <a:noFill/>
          <a:ln w="9525">
            <a:solidFill>
              <a:srgbClr val="FFFF00"/>
            </a:solidFill>
            <a:round/>
            <a:headEnd type="triangle" w="med" len="med"/>
            <a:tailEnd type="triangle" w="med" len="med"/>
          </a:ln>
          <a:effectLst/>
        </p:spPr>
        <p:txBody>
          <a:bodyPr/>
          <a:lstStyle/>
          <a:p>
            <a:endParaRPr lang="en-US"/>
          </a:p>
        </p:txBody>
      </p:sp>
      <p:sp>
        <p:nvSpPr>
          <p:cNvPr id="532508" name="Line 28"/>
          <p:cNvSpPr>
            <a:spLocks noChangeShapeType="1"/>
          </p:cNvSpPr>
          <p:nvPr/>
        </p:nvSpPr>
        <p:spPr bwMode="auto">
          <a:xfrm flipV="1">
            <a:off x="3505200" y="6019800"/>
            <a:ext cx="0" cy="381000"/>
          </a:xfrm>
          <a:prstGeom prst="line">
            <a:avLst/>
          </a:prstGeom>
          <a:noFill/>
          <a:ln w="9525">
            <a:solidFill>
              <a:srgbClr val="FFFF00"/>
            </a:solidFill>
            <a:round/>
            <a:headEnd type="triangle" w="med" len="med"/>
            <a:tailEnd type="triangle" w="med" len="med"/>
          </a:ln>
          <a:effectLst/>
        </p:spPr>
        <p:txBody>
          <a:bodyPr/>
          <a:lstStyle/>
          <a:p>
            <a:endParaRPr lang="en-US"/>
          </a:p>
        </p:txBody>
      </p:sp>
      <p:sp>
        <p:nvSpPr>
          <p:cNvPr id="532509" name="Line 29"/>
          <p:cNvSpPr>
            <a:spLocks noChangeShapeType="1"/>
          </p:cNvSpPr>
          <p:nvPr/>
        </p:nvSpPr>
        <p:spPr bwMode="auto">
          <a:xfrm flipV="1">
            <a:off x="5638800" y="6019800"/>
            <a:ext cx="0" cy="381000"/>
          </a:xfrm>
          <a:prstGeom prst="line">
            <a:avLst/>
          </a:prstGeom>
          <a:noFill/>
          <a:ln w="9525">
            <a:solidFill>
              <a:srgbClr val="FFFF00"/>
            </a:solidFill>
            <a:round/>
            <a:headEnd type="triangle" w="med" len="med"/>
            <a:tailEnd type="triangle" w="med" len="med"/>
          </a:ln>
          <a:effectLst/>
        </p:spPr>
        <p:txBody>
          <a:bodyPr/>
          <a:lstStyle/>
          <a:p>
            <a:endParaRPr lang="en-US"/>
          </a:p>
        </p:txBody>
      </p:sp>
      <p:sp>
        <p:nvSpPr>
          <p:cNvPr id="532510" name="Line 30"/>
          <p:cNvSpPr>
            <a:spLocks noChangeShapeType="1"/>
          </p:cNvSpPr>
          <p:nvPr/>
        </p:nvSpPr>
        <p:spPr bwMode="auto">
          <a:xfrm flipV="1">
            <a:off x="7772400" y="6019800"/>
            <a:ext cx="0" cy="381000"/>
          </a:xfrm>
          <a:prstGeom prst="line">
            <a:avLst/>
          </a:prstGeom>
          <a:noFill/>
          <a:ln w="9525">
            <a:solidFill>
              <a:srgbClr val="FFFF00"/>
            </a:solidFill>
            <a:round/>
            <a:headEnd type="triangle" w="med" len="med"/>
            <a:tailEnd type="triangle" w="med" len="med"/>
          </a:ln>
          <a:effectLst/>
        </p:spPr>
        <p:txBody>
          <a:bodyPr/>
          <a:lstStyle/>
          <a:p>
            <a:endParaRPr lang="en-US"/>
          </a:p>
        </p:txBody>
      </p:sp>
      <p:sp>
        <p:nvSpPr>
          <p:cNvPr id="532511" name="Text Box 31"/>
          <p:cNvSpPr txBox="1">
            <a:spLocks noChangeArrowheads="1"/>
          </p:cNvSpPr>
          <p:nvPr/>
        </p:nvSpPr>
        <p:spPr bwMode="auto">
          <a:xfrm>
            <a:off x="762000" y="1873250"/>
            <a:ext cx="1162050" cy="641350"/>
          </a:xfrm>
          <a:prstGeom prst="rect">
            <a:avLst/>
          </a:prstGeom>
          <a:noFill/>
          <a:ln w="9525">
            <a:noFill/>
            <a:miter lim="800000"/>
            <a:headEnd/>
            <a:tailEnd/>
          </a:ln>
          <a:effectLst/>
        </p:spPr>
        <p:txBody>
          <a:bodyPr wrap="none">
            <a:spAutoFit/>
          </a:bodyPr>
          <a:lstStyle/>
          <a:p>
            <a:r>
              <a:rPr lang="en-US" sz="1800">
                <a:solidFill>
                  <a:schemeClr val="bg1"/>
                </a:solidFill>
              </a:rPr>
              <a:t>Establish</a:t>
            </a:r>
          </a:p>
          <a:p>
            <a:r>
              <a:rPr lang="en-US" sz="1800">
                <a:solidFill>
                  <a:schemeClr val="bg1"/>
                </a:solidFill>
              </a:rPr>
              <a:t>Objectives</a:t>
            </a:r>
          </a:p>
        </p:txBody>
      </p:sp>
      <p:sp>
        <p:nvSpPr>
          <p:cNvPr id="532512" name="Text Box 32"/>
          <p:cNvSpPr txBox="1">
            <a:spLocks noChangeArrowheads="1"/>
          </p:cNvSpPr>
          <p:nvPr/>
        </p:nvSpPr>
        <p:spPr bwMode="auto">
          <a:xfrm>
            <a:off x="2806700" y="1873250"/>
            <a:ext cx="1301750" cy="641350"/>
          </a:xfrm>
          <a:prstGeom prst="rect">
            <a:avLst/>
          </a:prstGeom>
          <a:noFill/>
          <a:ln w="9525">
            <a:noFill/>
            <a:miter lim="800000"/>
            <a:headEnd/>
            <a:tailEnd/>
          </a:ln>
          <a:effectLst/>
        </p:spPr>
        <p:txBody>
          <a:bodyPr wrap="none">
            <a:spAutoFit/>
          </a:bodyPr>
          <a:lstStyle/>
          <a:p>
            <a:r>
              <a:rPr lang="en-US" sz="1800">
                <a:solidFill>
                  <a:schemeClr val="bg1"/>
                </a:solidFill>
              </a:rPr>
              <a:t>Understand</a:t>
            </a:r>
          </a:p>
          <a:p>
            <a:r>
              <a:rPr lang="en-US" sz="1800">
                <a:solidFill>
                  <a:schemeClr val="bg1"/>
                </a:solidFill>
              </a:rPr>
              <a:t>Background</a:t>
            </a:r>
          </a:p>
        </p:txBody>
      </p:sp>
      <p:sp>
        <p:nvSpPr>
          <p:cNvPr id="532513" name="Text Box 33"/>
          <p:cNvSpPr txBox="1">
            <a:spLocks noChangeArrowheads="1"/>
          </p:cNvSpPr>
          <p:nvPr/>
        </p:nvSpPr>
        <p:spPr bwMode="auto">
          <a:xfrm>
            <a:off x="5054600" y="1873250"/>
            <a:ext cx="1238250" cy="641350"/>
          </a:xfrm>
          <a:prstGeom prst="rect">
            <a:avLst/>
          </a:prstGeom>
          <a:noFill/>
          <a:ln w="9525">
            <a:noFill/>
            <a:miter lim="800000"/>
            <a:headEnd/>
            <a:tailEnd/>
          </a:ln>
          <a:effectLst/>
        </p:spPr>
        <p:txBody>
          <a:bodyPr wrap="none">
            <a:spAutoFit/>
          </a:bodyPr>
          <a:lstStyle/>
          <a:p>
            <a:r>
              <a:rPr lang="en-US" sz="1800">
                <a:solidFill>
                  <a:schemeClr val="bg1"/>
                </a:solidFill>
              </a:rPr>
              <a:t>Organize</a:t>
            </a:r>
          </a:p>
          <a:p>
            <a:r>
              <a:rPr lang="en-US" sz="1800">
                <a:solidFill>
                  <a:schemeClr val="bg1"/>
                </a:solidFill>
              </a:rPr>
              <a:t>Knowledge</a:t>
            </a:r>
          </a:p>
        </p:txBody>
      </p:sp>
      <p:sp>
        <p:nvSpPr>
          <p:cNvPr id="532514" name="Text Box 34"/>
          <p:cNvSpPr txBox="1">
            <a:spLocks noChangeArrowheads="1"/>
          </p:cNvSpPr>
          <p:nvPr/>
        </p:nvSpPr>
        <p:spPr bwMode="auto">
          <a:xfrm>
            <a:off x="7035800" y="1873250"/>
            <a:ext cx="1454150" cy="641350"/>
          </a:xfrm>
          <a:prstGeom prst="rect">
            <a:avLst/>
          </a:prstGeom>
          <a:noFill/>
          <a:ln w="9525">
            <a:noFill/>
            <a:miter lim="800000"/>
            <a:headEnd/>
            <a:tailEnd/>
          </a:ln>
          <a:effectLst/>
        </p:spPr>
        <p:txBody>
          <a:bodyPr wrap="none">
            <a:spAutoFit/>
          </a:bodyPr>
          <a:lstStyle/>
          <a:p>
            <a:r>
              <a:rPr lang="en-US" sz="1800">
                <a:solidFill>
                  <a:schemeClr val="bg1"/>
                </a:solidFill>
              </a:rPr>
              <a:t>Collect</a:t>
            </a:r>
          </a:p>
          <a:p>
            <a:r>
              <a:rPr lang="en-US" sz="1800">
                <a:solidFill>
                  <a:schemeClr val="bg1"/>
                </a:solidFill>
              </a:rPr>
              <a:t>Requirements</a:t>
            </a:r>
          </a:p>
        </p:txBody>
      </p:sp>
      <p:sp>
        <p:nvSpPr>
          <p:cNvPr id="532515" name="Text Box 35"/>
          <p:cNvSpPr txBox="1">
            <a:spLocks noChangeArrowheads="1"/>
          </p:cNvSpPr>
          <p:nvPr/>
        </p:nvSpPr>
        <p:spPr bwMode="auto">
          <a:xfrm>
            <a:off x="920750" y="2743200"/>
            <a:ext cx="908050" cy="581025"/>
          </a:xfrm>
          <a:prstGeom prst="rect">
            <a:avLst/>
          </a:prstGeom>
          <a:noFill/>
          <a:ln w="9525">
            <a:noFill/>
            <a:miter lim="800000"/>
            <a:headEnd/>
            <a:tailEnd/>
          </a:ln>
          <a:effectLst/>
        </p:spPr>
        <p:txBody>
          <a:bodyPr wrap="none">
            <a:spAutoFit/>
          </a:bodyPr>
          <a:lstStyle/>
          <a:p>
            <a:r>
              <a:rPr lang="en-US">
                <a:solidFill>
                  <a:schemeClr val="bg1"/>
                </a:solidFill>
              </a:rPr>
              <a:t>Business</a:t>
            </a:r>
          </a:p>
          <a:p>
            <a:r>
              <a:rPr lang="en-US">
                <a:solidFill>
                  <a:schemeClr val="bg1"/>
                </a:solidFill>
              </a:rPr>
              <a:t>goals</a:t>
            </a:r>
          </a:p>
        </p:txBody>
      </p:sp>
      <p:sp>
        <p:nvSpPr>
          <p:cNvPr id="532516" name="Text Box 36"/>
          <p:cNvSpPr txBox="1">
            <a:spLocks noChangeArrowheads="1"/>
          </p:cNvSpPr>
          <p:nvPr/>
        </p:nvSpPr>
        <p:spPr bwMode="auto">
          <a:xfrm>
            <a:off x="827088" y="3990975"/>
            <a:ext cx="1084262" cy="581025"/>
          </a:xfrm>
          <a:prstGeom prst="rect">
            <a:avLst/>
          </a:prstGeom>
          <a:noFill/>
          <a:ln w="9525">
            <a:noFill/>
            <a:miter lim="800000"/>
            <a:headEnd/>
            <a:tailEnd/>
          </a:ln>
          <a:effectLst/>
        </p:spPr>
        <p:txBody>
          <a:bodyPr wrap="none">
            <a:spAutoFit/>
          </a:bodyPr>
          <a:lstStyle/>
          <a:p>
            <a:r>
              <a:rPr lang="en-US">
                <a:solidFill>
                  <a:schemeClr val="bg1"/>
                </a:solidFill>
              </a:rPr>
              <a:t>Problem to</a:t>
            </a:r>
          </a:p>
          <a:p>
            <a:r>
              <a:rPr lang="en-US">
                <a:solidFill>
                  <a:schemeClr val="bg1"/>
                </a:solidFill>
              </a:rPr>
              <a:t>be solved</a:t>
            </a:r>
          </a:p>
        </p:txBody>
      </p:sp>
      <p:sp>
        <p:nvSpPr>
          <p:cNvPr id="532517" name="Text Box 37"/>
          <p:cNvSpPr txBox="1">
            <a:spLocks noChangeArrowheads="1"/>
          </p:cNvSpPr>
          <p:nvPr/>
        </p:nvSpPr>
        <p:spPr bwMode="auto">
          <a:xfrm>
            <a:off x="828675" y="5210175"/>
            <a:ext cx="1068388" cy="581025"/>
          </a:xfrm>
          <a:prstGeom prst="rect">
            <a:avLst/>
          </a:prstGeom>
          <a:noFill/>
          <a:ln w="9525">
            <a:noFill/>
            <a:miter lim="800000"/>
            <a:headEnd/>
            <a:tailEnd/>
          </a:ln>
          <a:effectLst/>
        </p:spPr>
        <p:txBody>
          <a:bodyPr wrap="none">
            <a:spAutoFit/>
          </a:bodyPr>
          <a:lstStyle/>
          <a:p>
            <a:r>
              <a:rPr lang="en-US">
                <a:solidFill>
                  <a:schemeClr val="bg1"/>
                </a:solidFill>
              </a:rPr>
              <a:t>System</a:t>
            </a:r>
          </a:p>
          <a:p>
            <a:r>
              <a:rPr lang="en-US">
                <a:solidFill>
                  <a:schemeClr val="bg1"/>
                </a:solidFill>
              </a:rPr>
              <a:t>constraints</a:t>
            </a:r>
          </a:p>
        </p:txBody>
      </p:sp>
      <p:sp>
        <p:nvSpPr>
          <p:cNvPr id="532518" name="Text Box 38"/>
          <p:cNvSpPr txBox="1">
            <a:spLocks noChangeArrowheads="1"/>
          </p:cNvSpPr>
          <p:nvPr/>
        </p:nvSpPr>
        <p:spPr bwMode="auto">
          <a:xfrm>
            <a:off x="2819400" y="2728913"/>
            <a:ext cx="1395413" cy="581025"/>
          </a:xfrm>
          <a:prstGeom prst="rect">
            <a:avLst/>
          </a:prstGeom>
          <a:noFill/>
          <a:ln w="9525">
            <a:noFill/>
            <a:miter lim="800000"/>
            <a:headEnd/>
            <a:tailEnd/>
          </a:ln>
          <a:effectLst/>
        </p:spPr>
        <p:txBody>
          <a:bodyPr wrap="none">
            <a:spAutoFit/>
          </a:bodyPr>
          <a:lstStyle/>
          <a:p>
            <a:r>
              <a:rPr lang="en-US">
                <a:solidFill>
                  <a:schemeClr val="bg1"/>
                </a:solidFill>
              </a:rPr>
              <a:t>Organizational</a:t>
            </a:r>
          </a:p>
          <a:p>
            <a:r>
              <a:rPr lang="en-US">
                <a:solidFill>
                  <a:schemeClr val="bg1"/>
                </a:solidFill>
              </a:rPr>
              <a:t>structure</a:t>
            </a:r>
          </a:p>
        </p:txBody>
      </p:sp>
      <p:sp>
        <p:nvSpPr>
          <p:cNvPr id="532519" name="Text Box 39"/>
          <p:cNvSpPr txBox="1">
            <a:spLocks noChangeArrowheads="1"/>
          </p:cNvSpPr>
          <p:nvPr/>
        </p:nvSpPr>
        <p:spPr bwMode="auto">
          <a:xfrm>
            <a:off x="2968625" y="3990975"/>
            <a:ext cx="1146175" cy="581025"/>
          </a:xfrm>
          <a:prstGeom prst="rect">
            <a:avLst/>
          </a:prstGeom>
          <a:noFill/>
          <a:ln w="9525">
            <a:noFill/>
            <a:miter lim="800000"/>
            <a:headEnd/>
            <a:tailEnd/>
          </a:ln>
          <a:effectLst/>
        </p:spPr>
        <p:txBody>
          <a:bodyPr wrap="none">
            <a:spAutoFit/>
          </a:bodyPr>
          <a:lstStyle/>
          <a:p>
            <a:r>
              <a:rPr lang="en-US">
                <a:solidFill>
                  <a:schemeClr val="bg1"/>
                </a:solidFill>
              </a:rPr>
              <a:t>Application</a:t>
            </a:r>
          </a:p>
          <a:p>
            <a:r>
              <a:rPr lang="en-US">
                <a:solidFill>
                  <a:schemeClr val="bg1"/>
                </a:solidFill>
              </a:rPr>
              <a:t>domain</a:t>
            </a:r>
          </a:p>
        </p:txBody>
      </p:sp>
      <p:sp>
        <p:nvSpPr>
          <p:cNvPr id="532520" name="Text Box 40"/>
          <p:cNvSpPr txBox="1">
            <a:spLocks noChangeArrowheads="1"/>
          </p:cNvSpPr>
          <p:nvPr/>
        </p:nvSpPr>
        <p:spPr bwMode="auto">
          <a:xfrm>
            <a:off x="3113088" y="5210175"/>
            <a:ext cx="863600" cy="581025"/>
          </a:xfrm>
          <a:prstGeom prst="rect">
            <a:avLst/>
          </a:prstGeom>
          <a:noFill/>
          <a:ln w="9525">
            <a:noFill/>
            <a:miter lim="800000"/>
            <a:headEnd/>
            <a:tailEnd/>
          </a:ln>
          <a:effectLst/>
        </p:spPr>
        <p:txBody>
          <a:bodyPr wrap="none">
            <a:spAutoFit/>
          </a:bodyPr>
          <a:lstStyle/>
          <a:p>
            <a:r>
              <a:rPr lang="en-US">
                <a:solidFill>
                  <a:schemeClr val="bg1"/>
                </a:solidFill>
              </a:rPr>
              <a:t>Existing</a:t>
            </a:r>
          </a:p>
          <a:p>
            <a:r>
              <a:rPr lang="en-US">
                <a:solidFill>
                  <a:schemeClr val="bg1"/>
                </a:solidFill>
              </a:rPr>
              <a:t>systems</a:t>
            </a:r>
          </a:p>
        </p:txBody>
      </p:sp>
      <p:sp>
        <p:nvSpPr>
          <p:cNvPr id="532521" name="Text Box 41"/>
          <p:cNvSpPr txBox="1">
            <a:spLocks noChangeArrowheads="1"/>
          </p:cNvSpPr>
          <p:nvPr/>
        </p:nvSpPr>
        <p:spPr bwMode="auto">
          <a:xfrm>
            <a:off x="4992688" y="2743200"/>
            <a:ext cx="1273175" cy="581025"/>
          </a:xfrm>
          <a:prstGeom prst="rect">
            <a:avLst/>
          </a:prstGeom>
          <a:noFill/>
          <a:ln w="9525">
            <a:noFill/>
            <a:miter lim="800000"/>
            <a:headEnd/>
            <a:tailEnd/>
          </a:ln>
          <a:effectLst/>
        </p:spPr>
        <p:txBody>
          <a:bodyPr wrap="none">
            <a:spAutoFit/>
          </a:bodyPr>
          <a:lstStyle/>
          <a:p>
            <a:r>
              <a:rPr lang="en-US">
                <a:solidFill>
                  <a:schemeClr val="bg1"/>
                </a:solidFill>
              </a:rPr>
              <a:t>Stakeholder</a:t>
            </a:r>
          </a:p>
          <a:p>
            <a:r>
              <a:rPr lang="en-US">
                <a:solidFill>
                  <a:schemeClr val="bg1"/>
                </a:solidFill>
              </a:rPr>
              <a:t>identification</a:t>
            </a:r>
          </a:p>
        </p:txBody>
      </p:sp>
      <p:sp>
        <p:nvSpPr>
          <p:cNvPr id="532522" name="Text Box 42"/>
          <p:cNvSpPr txBox="1">
            <a:spLocks noChangeArrowheads="1"/>
          </p:cNvSpPr>
          <p:nvPr/>
        </p:nvSpPr>
        <p:spPr bwMode="auto">
          <a:xfrm>
            <a:off x="5002213" y="3990975"/>
            <a:ext cx="1250950" cy="581025"/>
          </a:xfrm>
          <a:prstGeom prst="rect">
            <a:avLst/>
          </a:prstGeom>
          <a:noFill/>
          <a:ln w="9525">
            <a:noFill/>
            <a:miter lim="800000"/>
            <a:headEnd/>
            <a:tailEnd/>
          </a:ln>
          <a:effectLst/>
        </p:spPr>
        <p:txBody>
          <a:bodyPr wrap="none">
            <a:spAutoFit/>
          </a:bodyPr>
          <a:lstStyle/>
          <a:p>
            <a:r>
              <a:rPr lang="en-US">
                <a:solidFill>
                  <a:schemeClr val="bg1"/>
                </a:solidFill>
              </a:rPr>
              <a:t>Goal</a:t>
            </a:r>
          </a:p>
          <a:p>
            <a:r>
              <a:rPr lang="en-US">
                <a:solidFill>
                  <a:schemeClr val="bg1"/>
                </a:solidFill>
              </a:rPr>
              <a:t>prioritization</a:t>
            </a:r>
          </a:p>
        </p:txBody>
      </p:sp>
      <p:sp>
        <p:nvSpPr>
          <p:cNvPr id="532523" name="Text Box 43"/>
          <p:cNvSpPr txBox="1">
            <a:spLocks noChangeArrowheads="1"/>
          </p:cNvSpPr>
          <p:nvPr/>
        </p:nvSpPr>
        <p:spPr bwMode="auto">
          <a:xfrm>
            <a:off x="5127625" y="5041900"/>
            <a:ext cx="1076325" cy="825500"/>
          </a:xfrm>
          <a:prstGeom prst="rect">
            <a:avLst/>
          </a:prstGeom>
          <a:noFill/>
          <a:ln w="9525">
            <a:noFill/>
            <a:miter lim="800000"/>
            <a:headEnd/>
            <a:tailEnd/>
          </a:ln>
          <a:effectLst/>
        </p:spPr>
        <p:txBody>
          <a:bodyPr wrap="none">
            <a:spAutoFit/>
          </a:bodyPr>
          <a:lstStyle/>
          <a:p>
            <a:r>
              <a:rPr lang="en-US">
                <a:solidFill>
                  <a:schemeClr val="bg1"/>
                </a:solidFill>
              </a:rPr>
              <a:t>Domain</a:t>
            </a:r>
          </a:p>
          <a:p>
            <a:r>
              <a:rPr lang="en-US">
                <a:solidFill>
                  <a:schemeClr val="bg1"/>
                </a:solidFill>
              </a:rPr>
              <a:t>knowledge</a:t>
            </a:r>
          </a:p>
          <a:p>
            <a:r>
              <a:rPr lang="en-US">
                <a:solidFill>
                  <a:schemeClr val="bg1"/>
                </a:solidFill>
              </a:rPr>
              <a:t>filtering</a:t>
            </a:r>
          </a:p>
        </p:txBody>
      </p:sp>
      <p:sp>
        <p:nvSpPr>
          <p:cNvPr id="532524" name="Text Box 44"/>
          <p:cNvSpPr txBox="1">
            <a:spLocks noChangeArrowheads="1"/>
          </p:cNvSpPr>
          <p:nvPr/>
        </p:nvSpPr>
        <p:spPr bwMode="auto">
          <a:xfrm>
            <a:off x="7119938" y="2743200"/>
            <a:ext cx="1249362" cy="581025"/>
          </a:xfrm>
          <a:prstGeom prst="rect">
            <a:avLst/>
          </a:prstGeom>
          <a:noFill/>
          <a:ln w="9525">
            <a:noFill/>
            <a:miter lim="800000"/>
            <a:headEnd/>
            <a:tailEnd/>
          </a:ln>
          <a:effectLst/>
        </p:spPr>
        <p:txBody>
          <a:bodyPr wrap="none">
            <a:spAutoFit/>
          </a:bodyPr>
          <a:lstStyle/>
          <a:p>
            <a:r>
              <a:rPr lang="en-US">
                <a:solidFill>
                  <a:schemeClr val="bg1"/>
                </a:solidFill>
              </a:rPr>
              <a:t>Stakeholder</a:t>
            </a:r>
          </a:p>
          <a:p>
            <a:r>
              <a:rPr lang="en-US">
                <a:solidFill>
                  <a:schemeClr val="bg1"/>
                </a:solidFill>
              </a:rPr>
              <a:t>requirements</a:t>
            </a:r>
          </a:p>
        </p:txBody>
      </p:sp>
      <p:sp>
        <p:nvSpPr>
          <p:cNvPr id="532525" name="Text Box 45"/>
          <p:cNvSpPr txBox="1">
            <a:spLocks noChangeArrowheads="1"/>
          </p:cNvSpPr>
          <p:nvPr/>
        </p:nvSpPr>
        <p:spPr bwMode="auto">
          <a:xfrm>
            <a:off x="7132638" y="3990975"/>
            <a:ext cx="1249362" cy="581025"/>
          </a:xfrm>
          <a:prstGeom prst="rect">
            <a:avLst/>
          </a:prstGeom>
          <a:noFill/>
          <a:ln w="9525">
            <a:noFill/>
            <a:miter lim="800000"/>
            <a:headEnd/>
            <a:tailEnd/>
          </a:ln>
          <a:effectLst/>
        </p:spPr>
        <p:txBody>
          <a:bodyPr wrap="none">
            <a:spAutoFit/>
          </a:bodyPr>
          <a:lstStyle/>
          <a:p>
            <a:r>
              <a:rPr lang="en-US">
                <a:solidFill>
                  <a:schemeClr val="bg1"/>
                </a:solidFill>
              </a:rPr>
              <a:t>Domain</a:t>
            </a:r>
          </a:p>
          <a:p>
            <a:r>
              <a:rPr lang="en-US">
                <a:solidFill>
                  <a:schemeClr val="bg1"/>
                </a:solidFill>
              </a:rPr>
              <a:t>requirements</a:t>
            </a:r>
          </a:p>
        </p:txBody>
      </p:sp>
      <p:sp>
        <p:nvSpPr>
          <p:cNvPr id="532526" name="Text Box 46"/>
          <p:cNvSpPr txBox="1">
            <a:spLocks noChangeArrowheads="1"/>
          </p:cNvSpPr>
          <p:nvPr/>
        </p:nvSpPr>
        <p:spPr bwMode="auto">
          <a:xfrm>
            <a:off x="7059613" y="5210175"/>
            <a:ext cx="1395412" cy="581025"/>
          </a:xfrm>
          <a:prstGeom prst="rect">
            <a:avLst/>
          </a:prstGeom>
          <a:noFill/>
          <a:ln w="9525">
            <a:noFill/>
            <a:miter lim="800000"/>
            <a:headEnd/>
            <a:tailEnd/>
          </a:ln>
          <a:effectLst/>
        </p:spPr>
        <p:txBody>
          <a:bodyPr wrap="none">
            <a:spAutoFit/>
          </a:bodyPr>
          <a:lstStyle/>
          <a:p>
            <a:r>
              <a:rPr lang="en-US">
                <a:solidFill>
                  <a:schemeClr val="bg1"/>
                </a:solidFill>
              </a:rPr>
              <a:t>Organizational</a:t>
            </a:r>
          </a:p>
          <a:p>
            <a:r>
              <a:rPr lang="en-US">
                <a:solidFill>
                  <a:schemeClr val="bg1"/>
                </a:solidFill>
              </a:rPr>
              <a:t>requirements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5BB62CF-2D23-4247-BD9B-83FC65420359}" type="slidenum">
              <a:rPr lang="en-US"/>
              <a:pPr/>
              <a:t>16</a:t>
            </a:fld>
            <a:endParaRPr lang="en-US"/>
          </a:p>
        </p:txBody>
      </p:sp>
      <p:sp>
        <p:nvSpPr>
          <p:cNvPr id="534530" name="Rectangle 2"/>
          <p:cNvSpPr>
            <a:spLocks noGrp="1" noChangeArrowheads="1"/>
          </p:cNvSpPr>
          <p:nvPr>
            <p:ph type="title"/>
          </p:nvPr>
        </p:nvSpPr>
        <p:spPr/>
        <p:txBody>
          <a:bodyPr/>
          <a:lstStyle/>
          <a:p>
            <a:r>
              <a:rPr lang="en-US"/>
              <a:t>Comments on this Process - 1</a:t>
            </a:r>
          </a:p>
        </p:txBody>
      </p:sp>
      <p:sp>
        <p:nvSpPr>
          <p:cNvPr id="534531" name="Rectangle 3"/>
          <p:cNvSpPr>
            <a:spLocks noGrp="1" noChangeArrowheads="1"/>
          </p:cNvSpPr>
          <p:nvPr>
            <p:ph type="body" idx="1"/>
          </p:nvPr>
        </p:nvSpPr>
        <p:spPr/>
        <p:txBody>
          <a:bodyPr/>
          <a:lstStyle/>
          <a:p>
            <a:pPr>
              <a:lnSpc>
                <a:spcPct val="90000"/>
              </a:lnSpc>
            </a:pPr>
            <a:r>
              <a:rPr lang="en-US" sz="3200"/>
              <a:t>It is an idealized process, while the reality of requirements elicitation tends to be much messier</a:t>
            </a:r>
          </a:p>
          <a:p>
            <a:pPr>
              <a:lnSpc>
                <a:spcPct val="90000"/>
              </a:lnSpc>
            </a:pPr>
            <a:r>
              <a:rPr lang="en-US" sz="3200"/>
              <a:t>The activities are usually mixed up with each other</a:t>
            </a:r>
          </a:p>
          <a:p>
            <a:pPr>
              <a:lnSpc>
                <a:spcPct val="90000"/>
              </a:lnSpc>
            </a:pPr>
            <a:r>
              <a:rPr lang="en-US" sz="3200"/>
              <a:t>If objective setting activities are not carried out, significant analysis problems occur, as no objective and business goals are available to prioritize requirements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CA71BC5-669E-403E-8C07-4605FE874291}" type="slidenum">
              <a:rPr lang="en-US"/>
              <a:pPr/>
              <a:t>17</a:t>
            </a:fld>
            <a:endParaRPr lang="en-US"/>
          </a:p>
        </p:txBody>
      </p:sp>
      <p:sp>
        <p:nvSpPr>
          <p:cNvPr id="541698" name="Rectangle 2"/>
          <p:cNvSpPr>
            <a:spLocks noGrp="1" noChangeArrowheads="1"/>
          </p:cNvSpPr>
          <p:nvPr>
            <p:ph type="title"/>
          </p:nvPr>
        </p:nvSpPr>
        <p:spPr/>
        <p:txBody>
          <a:bodyPr/>
          <a:lstStyle/>
          <a:p>
            <a:r>
              <a:rPr lang="en-US"/>
              <a:t>Comments on this Process - 2</a:t>
            </a:r>
          </a:p>
        </p:txBody>
      </p:sp>
      <p:sp>
        <p:nvSpPr>
          <p:cNvPr id="541699" name="Rectangle 3"/>
          <p:cNvSpPr>
            <a:spLocks noGrp="1" noChangeArrowheads="1"/>
          </p:cNvSpPr>
          <p:nvPr>
            <p:ph type="body" idx="1"/>
          </p:nvPr>
        </p:nvSpPr>
        <p:spPr/>
        <p:txBody>
          <a:bodyPr/>
          <a:lstStyle/>
          <a:p>
            <a:r>
              <a:rPr lang="en-US" sz="3200"/>
              <a:t>The output from the requirements elicitation process should be a draft document which describes the system requirements, which is then analyzed to discover problems and conflicts in the requirements definition</a:t>
            </a:r>
          </a:p>
          <a:p>
            <a:r>
              <a:rPr lang="en-US" sz="3200"/>
              <a:t>This process is followed by the requirements analysis process, which will be discussed in another lecture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86B15BE-57EF-4B89-805E-2CB7661A9954}" type="slidenum">
              <a:rPr lang="en-US"/>
              <a:pPr/>
              <a:t>18</a:t>
            </a:fld>
            <a:endParaRPr lang="en-US"/>
          </a:p>
        </p:txBody>
      </p:sp>
      <p:sp>
        <p:nvSpPr>
          <p:cNvPr id="542722" name="Rectangle 2"/>
          <p:cNvSpPr>
            <a:spLocks noGrp="1" noChangeArrowheads="1"/>
          </p:cNvSpPr>
          <p:nvPr>
            <p:ph type="title"/>
          </p:nvPr>
        </p:nvSpPr>
        <p:spPr/>
        <p:txBody>
          <a:bodyPr/>
          <a:lstStyle/>
          <a:p>
            <a:r>
              <a:rPr lang="en-US"/>
              <a:t>Basics of Knowledge Acquisition</a:t>
            </a:r>
          </a:p>
        </p:txBody>
      </p:sp>
      <p:sp>
        <p:nvSpPr>
          <p:cNvPr id="542723" name="Rectangle 3"/>
          <p:cNvSpPr>
            <a:spLocks noGrp="1" noChangeArrowheads="1"/>
          </p:cNvSpPr>
          <p:nvPr>
            <p:ph type="body" idx="1"/>
          </p:nvPr>
        </p:nvSpPr>
        <p:spPr/>
        <p:txBody>
          <a:bodyPr/>
          <a:lstStyle/>
          <a:p>
            <a:pPr>
              <a:lnSpc>
                <a:spcPct val="90000"/>
              </a:lnSpc>
            </a:pPr>
            <a:r>
              <a:rPr lang="en-US" sz="3200"/>
              <a:t>Reading</a:t>
            </a:r>
          </a:p>
          <a:p>
            <a:pPr>
              <a:lnSpc>
                <a:spcPct val="90000"/>
              </a:lnSpc>
            </a:pPr>
            <a:r>
              <a:rPr lang="en-US" sz="3200"/>
              <a:t>Listening</a:t>
            </a:r>
          </a:p>
          <a:p>
            <a:pPr>
              <a:lnSpc>
                <a:spcPct val="90000"/>
              </a:lnSpc>
            </a:pPr>
            <a:r>
              <a:rPr lang="en-US" sz="3200"/>
              <a:t>Asking</a:t>
            </a:r>
          </a:p>
          <a:p>
            <a:pPr>
              <a:lnSpc>
                <a:spcPct val="90000"/>
              </a:lnSpc>
            </a:pPr>
            <a:r>
              <a:rPr lang="en-US" sz="3200"/>
              <a:t>Observing</a:t>
            </a:r>
          </a:p>
          <a:p>
            <a:pPr>
              <a:lnSpc>
                <a:spcPct val="90000"/>
              </a:lnSpc>
            </a:pPr>
            <a:endParaRPr lang="en-US" sz="3200"/>
          </a:p>
          <a:p>
            <a:pPr>
              <a:lnSpc>
                <a:spcPct val="90000"/>
              </a:lnSpc>
            </a:pPr>
            <a:r>
              <a:rPr lang="en-US" sz="3200"/>
              <a:t>Results in large volume of information, which must be organized to make it understandable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ED7B84E-81B0-49E3-97CD-D6204D303E04}" type="slidenum">
              <a:rPr lang="en-US"/>
              <a:pPr/>
              <a:t>19</a:t>
            </a:fld>
            <a:endParaRPr lang="en-US"/>
          </a:p>
        </p:txBody>
      </p:sp>
      <p:sp>
        <p:nvSpPr>
          <p:cNvPr id="543746" name="Rectangle 2"/>
          <p:cNvSpPr>
            <a:spLocks noGrp="1" noChangeArrowheads="1"/>
          </p:cNvSpPr>
          <p:nvPr>
            <p:ph type="title"/>
          </p:nvPr>
        </p:nvSpPr>
        <p:spPr/>
        <p:txBody>
          <a:bodyPr/>
          <a:lstStyle/>
          <a:p>
            <a:r>
              <a:rPr lang="en-US"/>
              <a:t>Knowledge Structuring Techniques</a:t>
            </a:r>
          </a:p>
        </p:txBody>
      </p:sp>
      <p:sp>
        <p:nvSpPr>
          <p:cNvPr id="543747" name="Rectangle 3"/>
          <p:cNvSpPr>
            <a:spLocks noGrp="1" noChangeArrowheads="1"/>
          </p:cNvSpPr>
          <p:nvPr>
            <p:ph type="body" idx="1"/>
          </p:nvPr>
        </p:nvSpPr>
        <p:spPr/>
        <p:txBody>
          <a:bodyPr/>
          <a:lstStyle/>
          <a:p>
            <a:r>
              <a:rPr lang="en-US"/>
              <a:t>Partitioning</a:t>
            </a:r>
          </a:p>
          <a:p>
            <a:r>
              <a:rPr lang="en-US"/>
              <a:t>Abstraction</a:t>
            </a:r>
          </a:p>
          <a:p>
            <a:r>
              <a:rPr lang="en-US"/>
              <a:t>Projection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F8E55D41-FC15-4FEB-87AE-E1C2A4120901}" type="slidenum">
              <a:rPr lang="en-US"/>
              <a:pPr/>
              <a:t>2</a:t>
            </a:fld>
            <a:endParaRPr lang="en-US"/>
          </a:p>
        </p:txBody>
      </p:sp>
      <p:sp>
        <p:nvSpPr>
          <p:cNvPr id="516100" name="Rectangle 4"/>
          <p:cNvSpPr>
            <a:spLocks noGrp="1" noChangeArrowheads="1"/>
          </p:cNvSpPr>
          <p:nvPr>
            <p:ph type="title"/>
          </p:nvPr>
        </p:nvSpPr>
        <p:spPr/>
        <p:txBody>
          <a:bodyPr/>
          <a:lstStyle/>
          <a:p>
            <a:r>
              <a:rPr lang="en-US" sz="4000"/>
              <a:t>Requirements Engineering Process</a:t>
            </a:r>
          </a:p>
        </p:txBody>
      </p:sp>
      <p:sp>
        <p:nvSpPr>
          <p:cNvPr id="516101" name="AutoShape 5"/>
          <p:cNvSpPr>
            <a:spLocks noChangeArrowheads="1"/>
          </p:cNvSpPr>
          <p:nvPr/>
        </p:nvSpPr>
        <p:spPr bwMode="auto">
          <a:xfrm>
            <a:off x="1228725" y="3657600"/>
            <a:ext cx="1295400" cy="914400"/>
          </a:xfrm>
          <a:prstGeom prst="roundRect">
            <a:avLst>
              <a:gd name="adj" fmla="val 16667"/>
            </a:avLst>
          </a:prstGeom>
          <a:noFill/>
          <a:ln w="9525">
            <a:solidFill>
              <a:srgbClr val="FFFF00"/>
            </a:solidFill>
            <a:round/>
            <a:headEnd/>
            <a:tailEnd/>
          </a:ln>
          <a:effectLst/>
        </p:spPr>
        <p:txBody>
          <a:bodyPr wrap="none" anchor="ctr"/>
          <a:lstStyle/>
          <a:p>
            <a:endParaRPr lang="en-US"/>
          </a:p>
        </p:txBody>
      </p:sp>
      <p:sp>
        <p:nvSpPr>
          <p:cNvPr id="516102" name="AutoShape 6"/>
          <p:cNvSpPr>
            <a:spLocks noChangeArrowheads="1"/>
          </p:cNvSpPr>
          <p:nvPr/>
        </p:nvSpPr>
        <p:spPr bwMode="auto">
          <a:xfrm>
            <a:off x="2981325" y="3657600"/>
            <a:ext cx="1295400" cy="914400"/>
          </a:xfrm>
          <a:prstGeom prst="roundRect">
            <a:avLst>
              <a:gd name="adj" fmla="val 16667"/>
            </a:avLst>
          </a:prstGeom>
          <a:noFill/>
          <a:ln w="9525">
            <a:solidFill>
              <a:srgbClr val="FFFF00"/>
            </a:solidFill>
            <a:round/>
            <a:headEnd/>
            <a:tailEnd/>
          </a:ln>
          <a:effectLst/>
        </p:spPr>
        <p:txBody>
          <a:bodyPr wrap="none" anchor="ctr"/>
          <a:lstStyle/>
          <a:p>
            <a:endParaRPr lang="en-US"/>
          </a:p>
        </p:txBody>
      </p:sp>
      <p:sp>
        <p:nvSpPr>
          <p:cNvPr id="516103" name="AutoShape 7"/>
          <p:cNvSpPr>
            <a:spLocks noChangeArrowheads="1"/>
          </p:cNvSpPr>
          <p:nvPr/>
        </p:nvSpPr>
        <p:spPr bwMode="auto">
          <a:xfrm>
            <a:off x="4733925" y="3657600"/>
            <a:ext cx="1295400" cy="914400"/>
          </a:xfrm>
          <a:prstGeom prst="roundRect">
            <a:avLst>
              <a:gd name="adj" fmla="val 16667"/>
            </a:avLst>
          </a:prstGeom>
          <a:noFill/>
          <a:ln w="9525">
            <a:solidFill>
              <a:srgbClr val="FFFF00"/>
            </a:solidFill>
            <a:round/>
            <a:headEnd/>
            <a:tailEnd/>
          </a:ln>
          <a:effectLst/>
        </p:spPr>
        <p:txBody>
          <a:bodyPr wrap="none" anchor="ctr"/>
          <a:lstStyle/>
          <a:p>
            <a:endParaRPr lang="en-US"/>
          </a:p>
        </p:txBody>
      </p:sp>
      <p:sp>
        <p:nvSpPr>
          <p:cNvPr id="516104" name="AutoShape 8"/>
          <p:cNvSpPr>
            <a:spLocks noChangeArrowheads="1"/>
          </p:cNvSpPr>
          <p:nvPr/>
        </p:nvSpPr>
        <p:spPr bwMode="auto">
          <a:xfrm>
            <a:off x="6486525" y="3657600"/>
            <a:ext cx="1295400" cy="914400"/>
          </a:xfrm>
          <a:prstGeom prst="roundRect">
            <a:avLst>
              <a:gd name="adj" fmla="val 16667"/>
            </a:avLst>
          </a:prstGeom>
          <a:noFill/>
          <a:ln w="9525">
            <a:solidFill>
              <a:srgbClr val="FFFF00"/>
            </a:solidFill>
            <a:round/>
            <a:headEnd/>
            <a:tailEnd/>
          </a:ln>
          <a:effectLst/>
        </p:spPr>
        <p:txBody>
          <a:bodyPr wrap="none" anchor="ctr"/>
          <a:lstStyle/>
          <a:p>
            <a:endParaRPr lang="en-US"/>
          </a:p>
        </p:txBody>
      </p:sp>
      <p:sp>
        <p:nvSpPr>
          <p:cNvPr id="516105" name="Line 9"/>
          <p:cNvSpPr>
            <a:spLocks noChangeShapeType="1"/>
          </p:cNvSpPr>
          <p:nvPr/>
        </p:nvSpPr>
        <p:spPr bwMode="auto">
          <a:xfrm>
            <a:off x="1838325" y="2819400"/>
            <a:ext cx="5257800" cy="0"/>
          </a:xfrm>
          <a:prstGeom prst="line">
            <a:avLst/>
          </a:prstGeom>
          <a:noFill/>
          <a:ln w="9525">
            <a:solidFill>
              <a:srgbClr val="FFFF00"/>
            </a:solidFill>
            <a:round/>
            <a:headEnd/>
            <a:tailEnd/>
          </a:ln>
          <a:effectLst/>
        </p:spPr>
        <p:txBody>
          <a:bodyPr/>
          <a:lstStyle/>
          <a:p>
            <a:endParaRPr lang="en-US"/>
          </a:p>
        </p:txBody>
      </p:sp>
      <p:sp>
        <p:nvSpPr>
          <p:cNvPr id="516106" name="Line 10"/>
          <p:cNvSpPr>
            <a:spLocks noChangeShapeType="1"/>
          </p:cNvSpPr>
          <p:nvPr/>
        </p:nvSpPr>
        <p:spPr bwMode="auto">
          <a:xfrm>
            <a:off x="1838325" y="2819400"/>
            <a:ext cx="0" cy="838200"/>
          </a:xfrm>
          <a:prstGeom prst="line">
            <a:avLst/>
          </a:prstGeom>
          <a:noFill/>
          <a:ln w="9525">
            <a:solidFill>
              <a:srgbClr val="FFFF00"/>
            </a:solidFill>
            <a:round/>
            <a:headEnd/>
            <a:tailEnd type="triangle" w="med" len="med"/>
          </a:ln>
          <a:effectLst/>
        </p:spPr>
        <p:txBody>
          <a:bodyPr/>
          <a:lstStyle/>
          <a:p>
            <a:endParaRPr lang="en-US"/>
          </a:p>
        </p:txBody>
      </p:sp>
      <p:sp>
        <p:nvSpPr>
          <p:cNvPr id="516107" name="Line 11"/>
          <p:cNvSpPr>
            <a:spLocks noChangeShapeType="1"/>
          </p:cNvSpPr>
          <p:nvPr/>
        </p:nvSpPr>
        <p:spPr bwMode="auto">
          <a:xfrm>
            <a:off x="3590925" y="2819400"/>
            <a:ext cx="0" cy="838200"/>
          </a:xfrm>
          <a:prstGeom prst="line">
            <a:avLst/>
          </a:prstGeom>
          <a:noFill/>
          <a:ln w="9525">
            <a:solidFill>
              <a:srgbClr val="FFFF00"/>
            </a:solidFill>
            <a:round/>
            <a:headEnd/>
            <a:tailEnd type="triangle" w="med" len="med"/>
          </a:ln>
          <a:effectLst/>
        </p:spPr>
        <p:txBody>
          <a:bodyPr/>
          <a:lstStyle/>
          <a:p>
            <a:endParaRPr lang="en-US"/>
          </a:p>
        </p:txBody>
      </p:sp>
      <p:sp>
        <p:nvSpPr>
          <p:cNvPr id="516108" name="Line 12"/>
          <p:cNvSpPr>
            <a:spLocks noChangeShapeType="1"/>
          </p:cNvSpPr>
          <p:nvPr/>
        </p:nvSpPr>
        <p:spPr bwMode="auto">
          <a:xfrm>
            <a:off x="5343525" y="2819400"/>
            <a:ext cx="0" cy="838200"/>
          </a:xfrm>
          <a:prstGeom prst="line">
            <a:avLst/>
          </a:prstGeom>
          <a:noFill/>
          <a:ln w="9525">
            <a:solidFill>
              <a:srgbClr val="FFFF00"/>
            </a:solidFill>
            <a:round/>
            <a:headEnd/>
            <a:tailEnd type="triangle" w="med" len="med"/>
          </a:ln>
          <a:effectLst/>
        </p:spPr>
        <p:txBody>
          <a:bodyPr/>
          <a:lstStyle/>
          <a:p>
            <a:endParaRPr lang="en-US"/>
          </a:p>
        </p:txBody>
      </p:sp>
      <p:sp>
        <p:nvSpPr>
          <p:cNvPr id="516109" name="Line 13"/>
          <p:cNvSpPr>
            <a:spLocks noChangeShapeType="1"/>
          </p:cNvSpPr>
          <p:nvPr/>
        </p:nvSpPr>
        <p:spPr bwMode="auto">
          <a:xfrm>
            <a:off x="7096125" y="2819400"/>
            <a:ext cx="0" cy="838200"/>
          </a:xfrm>
          <a:prstGeom prst="line">
            <a:avLst/>
          </a:prstGeom>
          <a:noFill/>
          <a:ln w="9525">
            <a:solidFill>
              <a:srgbClr val="FFFF00"/>
            </a:solidFill>
            <a:round/>
            <a:headEnd/>
            <a:tailEnd type="triangle" w="med" len="med"/>
          </a:ln>
          <a:effectLst/>
        </p:spPr>
        <p:txBody>
          <a:bodyPr/>
          <a:lstStyle/>
          <a:p>
            <a:endParaRPr lang="en-US"/>
          </a:p>
        </p:txBody>
      </p:sp>
      <p:sp>
        <p:nvSpPr>
          <p:cNvPr id="516110" name="Text Box 14"/>
          <p:cNvSpPr txBox="1">
            <a:spLocks noChangeArrowheads="1"/>
          </p:cNvSpPr>
          <p:nvPr/>
        </p:nvSpPr>
        <p:spPr bwMode="auto">
          <a:xfrm>
            <a:off x="1220788" y="3833813"/>
            <a:ext cx="1316037" cy="581025"/>
          </a:xfrm>
          <a:prstGeom prst="rect">
            <a:avLst/>
          </a:prstGeom>
          <a:noFill/>
          <a:ln w="9525">
            <a:noFill/>
            <a:miter lim="800000"/>
            <a:headEnd/>
            <a:tailEnd/>
          </a:ln>
          <a:effectLst/>
        </p:spPr>
        <p:txBody>
          <a:bodyPr wrap="none">
            <a:spAutoFit/>
          </a:bodyPr>
          <a:lstStyle/>
          <a:p>
            <a:r>
              <a:rPr lang="en-US" dirty="0">
                <a:solidFill>
                  <a:schemeClr val="bg1"/>
                </a:solidFill>
              </a:rPr>
              <a:t>Requirements</a:t>
            </a:r>
          </a:p>
          <a:p>
            <a:r>
              <a:rPr lang="en-US" dirty="0">
                <a:solidFill>
                  <a:schemeClr val="bg1"/>
                </a:solidFill>
              </a:rPr>
              <a:t>Elicitation</a:t>
            </a:r>
          </a:p>
        </p:txBody>
      </p:sp>
      <p:sp>
        <p:nvSpPr>
          <p:cNvPr id="516111" name="Text Box 15"/>
          <p:cNvSpPr txBox="1">
            <a:spLocks noChangeArrowheads="1"/>
          </p:cNvSpPr>
          <p:nvPr/>
        </p:nvSpPr>
        <p:spPr bwMode="auto">
          <a:xfrm>
            <a:off x="2960688" y="3733800"/>
            <a:ext cx="1316037" cy="825500"/>
          </a:xfrm>
          <a:prstGeom prst="rect">
            <a:avLst/>
          </a:prstGeom>
          <a:noFill/>
          <a:ln w="9525">
            <a:noFill/>
            <a:miter lim="800000"/>
            <a:headEnd/>
            <a:tailEnd/>
          </a:ln>
          <a:effectLst/>
        </p:spPr>
        <p:txBody>
          <a:bodyPr wrap="none">
            <a:spAutoFit/>
          </a:bodyPr>
          <a:lstStyle/>
          <a:p>
            <a:r>
              <a:rPr lang="en-US">
                <a:solidFill>
                  <a:schemeClr val="bg1"/>
                </a:solidFill>
              </a:rPr>
              <a:t>Requirements</a:t>
            </a:r>
          </a:p>
          <a:p>
            <a:r>
              <a:rPr lang="en-US">
                <a:solidFill>
                  <a:schemeClr val="bg1"/>
                </a:solidFill>
              </a:rPr>
              <a:t>Analysis and</a:t>
            </a:r>
          </a:p>
          <a:p>
            <a:r>
              <a:rPr lang="en-US">
                <a:solidFill>
                  <a:schemeClr val="bg1"/>
                </a:solidFill>
              </a:rPr>
              <a:t>Negotiation</a:t>
            </a:r>
          </a:p>
        </p:txBody>
      </p:sp>
      <p:sp>
        <p:nvSpPr>
          <p:cNvPr id="516112" name="Text Box 16"/>
          <p:cNvSpPr txBox="1">
            <a:spLocks noChangeArrowheads="1"/>
          </p:cNvSpPr>
          <p:nvPr/>
        </p:nvSpPr>
        <p:spPr bwMode="auto">
          <a:xfrm>
            <a:off x="4713288" y="3838575"/>
            <a:ext cx="1316037" cy="581025"/>
          </a:xfrm>
          <a:prstGeom prst="rect">
            <a:avLst/>
          </a:prstGeom>
          <a:noFill/>
          <a:ln w="9525">
            <a:noFill/>
            <a:miter lim="800000"/>
            <a:headEnd/>
            <a:tailEnd/>
          </a:ln>
          <a:effectLst/>
        </p:spPr>
        <p:txBody>
          <a:bodyPr wrap="none">
            <a:spAutoFit/>
          </a:bodyPr>
          <a:lstStyle/>
          <a:p>
            <a:r>
              <a:rPr lang="en-US">
                <a:solidFill>
                  <a:schemeClr val="bg1"/>
                </a:solidFill>
              </a:rPr>
              <a:t>Requirements</a:t>
            </a:r>
          </a:p>
          <a:p>
            <a:r>
              <a:rPr lang="en-US">
                <a:solidFill>
                  <a:schemeClr val="bg1"/>
                </a:solidFill>
              </a:rPr>
              <a:t>Specification</a:t>
            </a:r>
          </a:p>
        </p:txBody>
      </p:sp>
      <p:sp>
        <p:nvSpPr>
          <p:cNvPr id="516113" name="Text Box 17"/>
          <p:cNvSpPr txBox="1">
            <a:spLocks noChangeArrowheads="1"/>
          </p:cNvSpPr>
          <p:nvPr/>
        </p:nvSpPr>
        <p:spPr bwMode="auto">
          <a:xfrm>
            <a:off x="6486525" y="3838575"/>
            <a:ext cx="1316038" cy="581025"/>
          </a:xfrm>
          <a:prstGeom prst="rect">
            <a:avLst/>
          </a:prstGeom>
          <a:noFill/>
          <a:ln w="9525">
            <a:noFill/>
            <a:miter lim="800000"/>
            <a:headEnd/>
            <a:tailEnd/>
          </a:ln>
          <a:effectLst/>
        </p:spPr>
        <p:txBody>
          <a:bodyPr wrap="none">
            <a:spAutoFit/>
          </a:bodyPr>
          <a:lstStyle/>
          <a:p>
            <a:r>
              <a:rPr lang="en-US">
                <a:solidFill>
                  <a:schemeClr val="bg1"/>
                </a:solidFill>
              </a:rPr>
              <a:t>Requirements</a:t>
            </a:r>
          </a:p>
          <a:p>
            <a:r>
              <a:rPr lang="en-US">
                <a:solidFill>
                  <a:schemeClr val="bg1"/>
                </a:solidFill>
              </a:rPr>
              <a:t>Validation</a:t>
            </a:r>
          </a:p>
        </p:txBody>
      </p:sp>
      <p:sp>
        <p:nvSpPr>
          <p:cNvPr id="516114" name="Line 18"/>
          <p:cNvSpPr>
            <a:spLocks noChangeShapeType="1"/>
          </p:cNvSpPr>
          <p:nvPr/>
        </p:nvSpPr>
        <p:spPr bwMode="auto">
          <a:xfrm flipV="1">
            <a:off x="1838325" y="4572000"/>
            <a:ext cx="0" cy="457200"/>
          </a:xfrm>
          <a:prstGeom prst="line">
            <a:avLst/>
          </a:prstGeom>
          <a:noFill/>
          <a:ln w="9525">
            <a:solidFill>
              <a:srgbClr val="FFFF00"/>
            </a:solidFill>
            <a:round/>
            <a:headEnd/>
            <a:tailEnd type="triangle" w="med" len="med"/>
          </a:ln>
          <a:effectLst/>
        </p:spPr>
        <p:txBody>
          <a:bodyPr/>
          <a:lstStyle/>
          <a:p>
            <a:endParaRPr lang="en-US"/>
          </a:p>
        </p:txBody>
      </p:sp>
      <p:sp>
        <p:nvSpPr>
          <p:cNvPr id="516115" name="Rectangle 19"/>
          <p:cNvSpPr>
            <a:spLocks noChangeArrowheads="1"/>
          </p:cNvSpPr>
          <p:nvPr/>
        </p:nvSpPr>
        <p:spPr bwMode="auto">
          <a:xfrm>
            <a:off x="619125" y="5029200"/>
            <a:ext cx="2286000" cy="1371600"/>
          </a:xfrm>
          <a:prstGeom prst="rect">
            <a:avLst/>
          </a:prstGeom>
          <a:noFill/>
          <a:ln w="9525">
            <a:solidFill>
              <a:srgbClr val="FFFF00"/>
            </a:solidFill>
            <a:miter lim="800000"/>
            <a:headEnd/>
            <a:tailEnd/>
          </a:ln>
          <a:effectLst/>
        </p:spPr>
        <p:txBody>
          <a:bodyPr wrap="none" anchor="ctr"/>
          <a:lstStyle/>
          <a:p>
            <a:endParaRPr lang="en-US"/>
          </a:p>
        </p:txBody>
      </p:sp>
      <p:sp>
        <p:nvSpPr>
          <p:cNvPr id="516116" name="Text Box 20"/>
          <p:cNvSpPr txBox="1">
            <a:spLocks noChangeArrowheads="1"/>
          </p:cNvSpPr>
          <p:nvPr/>
        </p:nvSpPr>
        <p:spPr bwMode="auto">
          <a:xfrm>
            <a:off x="609600" y="4994275"/>
            <a:ext cx="2284413" cy="1314450"/>
          </a:xfrm>
          <a:prstGeom prst="rect">
            <a:avLst/>
          </a:prstGeom>
          <a:noFill/>
          <a:ln w="9525">
            <a:noFill/>
            <a:miter lim="800000"/>
            <a:headEnd/>
            <a:tailEnd/>
          </a:ln>
          <a:effectLst/>
        </p:spPr>
        <p:txBody>
          <a:bodyPr wrap="none">
            <a:spAutoFit/>
          </a:bodyPr>
          <a:lstStyle/>
          <a:p>
            <a:r>
              <a:rPr lang="en-US">
                <a:solidFill>
                  <a:schemeClr val="bg1"/>
                </a:solidFill>
              </a:rPr>
              <a:t>User Needs,</a:t>
            </a:r>
          </a:p>
          <a:p>
            <a:r>
              <a:rPr lang="en-US">
                <a:solidFill>
                  <a:schemeClr val="bg1"/>
                </a:solidFill>
              </a:rPr>
              <a:t>Domain Information,</a:t>
            </a:r>
          </a:p>
          <a:p>
            <a:r>
              <a:rPr lang="en-US">
                <a:solidFill>
                  <a:schemeClr val="bg1"/>
                </a:solidFill>
              </a:rPr>
              <a:t>Existing System</a:t>
            </a:r>
          </a:p>
          <a:p>
            <a:r>
              <a:rPr lang="en-US">
                <a:solidFill>
                  <a:schemeClr val="bg1"/>
                </a:solidFill>
              </a:rPr>
              <a:t>Information, Regulations,</a:t>
            </a:r>
          </a:p>
          <a:p>
            <a:r>
              <a:rPr lang="en-US">
                <a:solidFill>
                  <a:schemeClr val="bg1"/>
                </a:solidFill>
              </a:rPr>
              <a:t>Standards, Etc.</a:t>
            </a:r>
          </a:p>
        </p:txBody>
      </p:sp>
      <p:sp>
        <p:nvSpPr>
          <p:cNvPr id="516117" name="Rectangle 21"/>
          <p:cNvSpPr>
            <a:spLocks noChangeArrowheads="1"/>
          </p:cNvSpPr>
          <p:nvPr/>
        </p:nvSpPr>
        <p:spPr bwMode="auto">
          <a:xfrm>
            <a:off x="4200525" y="5029200"/>
            <a:ext cx="2286000" cy="1371600"/>
          </a:xfrm>
          <a:prstGeom prst="rect">
            <a:avLst/>
          </a:prstGeom>
          <a:noFill/>
          <a:ln w="9525">
            <a:solidFill>
              <a:srgbClr val="FFFF00"/>
            </a:solidFill>
            <a:miter lim="800000"/>
            <a:headEnd/>
            <a:tailEnd/>
          </a:ln>
          <a:effectLst/>
        </p:spPr>
        <p:txBody>
          <a:bodyPr wrap="none" anchor="ctr"/>
          <a:lstStyle/>
          <a:p>
            <a:endParaRPr lang="en-US"/>
          </a:p>
        </p:txBody>
      </p:sp>
      <p:sp>
        <p:nvSpPr>
          <p:cNvPr id="516118" name="Line 22"/>
          <p:cNvSpPr>
            <a:spLocks noChangeShapeType="1"/>
          </p:cNvSpPr>
          <p:nvPr/>
        </p:nvSpPr>
        <p:spPr bwMode="auto">
          <a:xfrm>
            <a:off x="5343525" y="4572000"/>
            <a:ext cx="0" cy="457200"/>
          </a:xfrm>
          <a:prstGeom prst="line">
            <a:avLst/>
          </a:prstGeom>
          <a:noFill/>
          <a:ln w="9525">
            <a:solidFill>
              <a:srgbClr val="FFFF00"/>
            </a:solidFill>
            <a:round/>
            <a:headEnd/>
            <a:tailEnd type="triangle" w="med" len="med"/>
          </a:ln>
          <a:effectLst/>
        </p:spPr>
        <p:txBody>
          <a:bodyPr/>
          <a:lstStyle/>
          <a:p>
            <a:endParaRPr lang="en-US"/>
          </a:p>
        </p:txBody>
      </p:sp>
      <p:sp>
        <p:nvSpPr>
          <p:cNvPr id="516119" name="Text Box 23"/>
          <p:cNvSpPr txBox="1">
            <a:spLocks noChangeArrowheads="1"/>
          </p:cNvSpPr>
          <p:nvPr/>
        </p:nvSpPr>
        <p:spPr bwMode="auto">
          <a:xfrm>
            <a:off x="4703763" y="5410200"/>
            <a:ext cx="1316037" cy="581025"/>
          </a:xfrm>
          <a:prstGeom prst="rect">
            <a:avLst/>
          </a:prstGeom>
          <a:noFill/>
          <a:ln w="9525">
            <a:noFill/>
            <a:miter lim="800000"/>
            <a:headEnd/>
            <a:tailEnd/>
          </a:ln>
          <a:effectLst/>
        </p:spPr>
        <p:txBody>
          <a:bodyPr wrap="none">
            <a:spAutoFit/>
          </a:bodyPr>
          <a:lstStyle/>
          <a:p>
            <a:r>
              <a:rPr lang="en-US">
                <a:solidFill>
                  <a:schemeClr val="bg1"/>
                </a:solidFill>
              </a:rPr>
              <a:t>Requirements</a:t>
            </a:r>
          </a:p>
          <a:p>
            <a:r>
              <a:rPr lang="en-US">
                <a:solidFill>
                  <a:schemeClr val="bg1"/>
                </a:solidFill>
              </a:rPr>
              <a:t>Document</a:t>
            </a:r>
          </a:p>
        </p:txBody>
      </p:sp>
      <p:sp>
        <p:nvSpPr>
          <p:cNvPr id="516120" name="Line 24"/>
          <p:cNvSpPr>
            <a:spLocks noChangeShapeType="1"/>
          </p:cNvSpPr>
          <p:nvPr/>
        </p:nvSpPr>
        <p:spPr bwMode="auto">
          <a:xfrm>
            <a:off x="6486525" y="5867400"/>
            <a:ext cx="1600200" cy="0"/>
          </a:xfrm>
          <a:prstGeom prst="line">
            <a:avLst/>
          </a:prstGeom>
          <a:noFill/>
          <a:ln w="9525">
            <a:solidFill>
              <a:srgbClr val="FFFF00"/>
            </a:solidFill>
            <a:round/>
            <a:headEnd/>
            <a:tailEnd type="triangle" w="med" len="med"/>
          </a:ln>
          <a:effectLst/>
        </p:spPr>
        <p:txBody>
          <a:bodyPr/>
          <a:lstStyle/>
          <a:p>
            <a:endParaRPr lang="en-US"/>
          </a:p>
        </p:txBody>
      </p:sp>
      <p:sp>
        <p:nvSpPr>
          <p:cNvPr id="516121" name="Line 25"/>
          <p:cNvSpPr>
            <a:spLocks noChangeShapeType="1"/>
          </p:cNvSpPr>
          <p:nvPr/>
        </p:nvSpPr>
        <p:spPr bwMode="auto">
          <a:xfrm>
            <a:off x="6486525" y="5486400"/>
            <a:ext cx="609600" cy="0"/>
          </a:xfrm>
          <a:prstGeom prst="line">
            <a:avLst/>
          </a:prstGeom>
          <a:noFill/>
          <a:ln w="9525">
            <a:solidFill>
              <a:srgbClr val="FFFF00"/>
            </a:solidFill>
            <a:round/>
            <a:headEnd/>
            <a:tailEnd/>
          </a:ln>
          <a:effectLst/>
        </p:spPr>
        <p:txBody>
          <a:bodyPr/>
          <a:lstStyle/>
          <a:p>
            <a:endParaRPr lang="en-US"/>
          </a:p>
        </p:txBody>
      </p:sp>
      <p:sp>
        <p:nvSpPr>
          <p:cNvPr id="516122" name="Line 26"/>
          <p:cNvSpPr>
            <a:spLocks noChangeShapeType="1"/>
          </p:cNvSpPr>
          <p:nvPr/>
        </p:nvSpPr>
        <p:spPr bwMode="auto">
          <a:xfrm>
            <a:off x="7096125" y="4572000"/>
            <a:ext cx="0" cy="914400"/>
          </a:xfrm>
          <a:prstGeom prst="line">
            <a:avLst/>
          </a:prstGeom>
          <a:noFill/>
          <a:ln w="9525">
            <a:solidFill>
              <a:srgbClr val="FFFF00"/>
            </a:solidFill>
            <a:round/>
            <a:headEnd type="triangle" w="med" len="med"/>
            <a:tailEnd/>
          </a:ln>
          <a:effectLst/>
        </p:spPr>
        <p:txBody>
          <a:bodyPr/>
          <a:lstStyle/>
          <a:p>
            <a:endParaRPr lang="en-US"/>
          </a:p>
        </p:txBody>
      </p:sp>
      <p:sp>
        <p:nvSpPr>
          <p:cNvPr id="516123" name="Text Box 27"/>
          <p:cNvSpPr txBox="1">
            <a:spLocks noChangeArrowheads="1"/>
          </p:cNvSpPr>
          <p:nvPr/>
        </p:nvSpPr>
        <p:spPr bwMode="auto">
          <a:xfrm>
            <a:off x="7227888" y="5257800"/>
            <a:ext cx="1316037" cy="581025"/>
          </a:xfrm>
          <a:prstGeom prst="rect">
            <a:avLst/>
          </a:prstGeom>
          <a:noFill/>
          <a:ln w="9525">
            <a:noFill/>
            <a:miter lim="800000"/>
            <a:headEnd/>
            <a:tailEnd/>
          </a:ln>
          <a:effectLst/>
        </p:spPr>
        <p:txBody>
          <a:bodyPr wrap="none">
            <a:spAutoFit/>
          </a:bodyPr>
          <a:lstStyle/>
          <a:p>
            <a:r>
              <a:rPr lang="en-US">
                <a:solidFill>
                  <a:schemeClr val="bg1"/>
                </a:solidFill>
              </a:rPr>
              <a:t>Agreed</a:t>
            </a:r>
          </a:p>
          <a:p>
            <a:r>
              <a:rPr lang="en-US">
                <a:solidFill>
                  <a:schemeClr val="bg1"/>
                </a:solidFill>
              </a:rPr>
              <a:t>Requirements</a:t>
            </a:r>
          </a:p>
        </p:txBody>
      </p:sp>
      <p:sp>
        <p:nvSpPr>
          <p:cNvPr id="516124" name="Line 28"/>
          <p:cNvSpPr>
            <a:spLocks noChangeShapeType="1"/>
          </p:cNvSpPr>
          <p:nvPr/>
        </p:nvSpPr>
        <p:spPr bwMode="auto">
          <a:xfrm>
            <a:off x="2514600" y="4114800"/>
            <a:ext cx="457200" cy="0"/>
          </a:xfrm>
          <a:prstGeom prst="line">
            <a:avLst/>
          </a:prstGeom>
          <a:noFill/>
          <a:ln w="12700">
            <a:solidFill>
              <a:srgbClr val="FFFF00"/>
            </a:solidFill>
            <a:round/>
            <a:headEnd/>
            <a:tailEnd type="triangle" w="med" len="med"/>
          </a:ln>
          <a:effectLst/>
        </p:spPr>
        <p:txBody>
          <a:bodyPr/>
          <a:lstStyle/>
          <a:p>
            <a:endParaRPr lang="en-US"/>
          </a:p>
        </p:txBody>
      </p:sp>
      <p:sp>
        <p:nvSpPr>
          <p:cNvPr id="516125" name="Line 29"/>
          <p:cNvSpPr>
            <a:spLocks noChangeShapeType="1"/>
          </p:cNvSpPr>
          <p:nvPr/>
        </p:nvSpPr>
        <p:spPr bwMode="auto">
          <a:xfrm>
            <a:off x="4267200" y="4114800"/>
            <a:ext cx="457200" cy="0"/>
          </a:xfrm>
          <a:prstGeom prst="line">
            <a:avLst/>
          </a:prstGeom>
          <a:noFill/>
          <a:ln w="12700">
            <a:solidFill>
              <a:srgbClr val="FFFF00"/>
            </a:solidFill>
            <a:round/>
            <a:headEnd/>
            <a:tailEnd type="triangle" w="med" len="med"/>
          </a:ln>
          <a:effectLst/>
        </p:spPr>
        <p:txBody>
          <a:bodyPr/>
          <a:lstStyle/>
          <a:p>
            <a:endParaRPr lang="en-US"/>
          </a:p>
        </p:txBody>
      </p:sp>
      <p:sp>
        <p:nvSpPr>
          <p:cNvPr id="516126" name="Line 30"/>
          <p:cNvSpPr>
            <a:spLocks noChangeShapeType="1"/>
          </p:cNvSpPr>
          <p:nvPr/>
        </p:nvSpPr>
        <p:spPr bwMode="auto">
          <a:xfrm>
            <a:off x="6019800" y="4114800"/>
            <a:ext cx="457200" cy="0"/>
          </a:xfrm>
          <a:prstGeom prst="line">
            <a:avLst/>
          </a:prstGeom>
          <a:noFill/>
          <a:ln w="12700">
            <a:solidFill>
              <a:srgbClr val="FFFF00"/>
            </a:solidFill>
            <a:round/>
            <a:headEnd/>
            <a:tailEnd type="triangle" w="med" len="med"/>
          </a:ln>
          <a:effectLst/>
        </p:spPr>
        <p:txBody>
          <a:bodyPr/>
          <a:lstStyle/>
          <a:p>
            <a:endParaRPr lang="en-US"/>
          </a:p>
        </p:txBody>
      </p:sp>
      <p:sp>
        <p:nvSpPr>
          <p:cNvPr id="516128" name="AutoShape 32"/>
          <p:cNvSpPr>
            <a:spLocks noChangeArrowheads="1"/>
          </p:cNvSpPr>
          <p:nvPr/>
        </p:nvSpPr>
        <p:spPr bwMode="auto">
          <a:xfrm>
            <a:off x="1752600" y="1676400"/>
            <a:ext cx="228600" cy="990600"/>
          </a:xfrm>
          <a:prstGeom prst="downArrow">
            <a:avLst>
              <a:gd name="adj1" fmla="val 50000"/>
              <a:gd name="adj2" fmla="val 108333"/>
            </a:avLst>
          </a:prstGeom>
          <a:solidFill>
            <a:srgbClr val="FFFF00"/>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8CC1F3-E7EF-48E3-A459-1A42CE052E76}" type="slidenum">
              <a:rPr lang="en-US"/>
              <a:pPr/>
              <a:t>20</a:t>
            </a:fld>
            <a:endParaRPr lang="en-US"/>
          </a:p>
        </p:txBody>
      </p:sp>
      <p:sp>
        <p:nvSpPr>
          <p:cNvPr id="545794" name="Rectangle 2"/>
          <p:cNvSpPr>
            <a:spLocks noGrp="1" noChangeArrowheads="1"/>
          </p:cNvSpPr>
          <p:nvPr>
            <p:ph type="title"/>
          </p:nvPr>
        </p:nvSpPr>
        <p:spPr/>
        <p:txBody>
          <a:bodyPr/>
          <a:lstStyle/>
          <a:p>
            <a:r>
              <a:rPr lang="en-US"/>
              <a:t>Partitioning</a:t>
            </a:r>
          </a:p>
        </p:txBody>
      </p:sp>
      <p:sp>
        <p:nvSpPr>
          <p:cNvPr id="545795" name="Rectangle 3"/>
          <p:cNvSpPr>
            <a:spLocks noGrp="1" noChangeArrowheads="1"/>
          </p:cNvSpPr>
          <p:nvPr>
            <p:ph type="body" idx="1"/>
          </p:nvPr>
        </p:nvSpPr>
        <p:spPr/>
        <p:txBody>
          <a:bodyPr/>
          <a:lstStyle/>
          <a:p>
            <a:r>
              <a:rPr lang="en-US" sz="3200"/>
              <a:t>Organization of knowledge into aggregation relationships, where requirements knowledge is described in terms of its parts</a:t>
            </a:r>
          </a:p>
          <a:p>
            <a:r>
              <a:rPr lang="en-US" sz="3200"/>
              <a:t>Booking system example: a booking record may be may be defined as a flight reference, source &amp; destination of flight, the name &amp; address of the passenger, fare, and date of travel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21DBE84-D921-4BA5-93FF-3EA305E0504A}" type="slidenum">
              <a:rPr lang="en-US"/>
              <a:pPr/>
              <a:t>21</a:t>
            </a:fld>
            <a:endParaRPr lang="en-US"/>
          </a:p>
        </p:txBody>
      </p:sp>
      <p:sp>
        <p:nvSpPr>
          <p:cNvPr id="546818" name="Rectangle 2"/>
          <p:cNvSpPr>
            <a:spLocks noGrp="1" noChangeArrowheads="1"/>
          </p:cNvSpPr>
          <p:nvPr>
            <p:ph type="title"/>
          </p:nvPr>
        </p:nvSpPr>
        <p:spPr/>
        <p:txBody>
          <a:bodyPr/>
          <a:lstStyle/>
          <a:p>
            <a:r>
              <a:rPr lang="en-US"/>
              <a:t>Abstraction</a:t>
            </a:r>
          </a:p>
        </p:txBody>
      </p:sp>
      <p:sp>
        <p:nvSpPr>
          <p:cNvPr id="546819" name="Rectangle 3"/>
          <p:cNvSpPr>
            <a:spLocks noGrp="1" noChangeArrowheads="1"/>
          </p:cNvSpPr>
          <p:nvPr>
            <p:ph type="body" idx="1"/>
          </p:nvPr>
        </p:nvSpPr>
        <p:spPr/>
        <p:txBody>
          <a:bodyPr/>
          <a:lstStyle/>
          <a:p>
            <a:r>
              <a:rPr lang="en-US" sz="3200"/>
              <a:t>Organization of knowledge according to general/specific relationships.  Requirement knowledge is described by relating specific instances to abstract structures</a:t>
            </a:r>
          </a:p>
          <a:p>
            <a:r>
              <a:rPr lang="en-US" sz="3200"/>
              <a:t>Passenger abstraction may represent all classes of passengers (children, adults, full-fare paying, concessionary passengers,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2AF7835-1BEB-4231-8B82-D056BD0412C8}" type="slidenum">
              <a:rPr lang="en-US"/>
              <a:pPr/>
              <a:t>22</a:t>
            </a:fld>
            <a:endParaRPr lang="en-US"/>
          </a:p>
        </p:txBody>
      </p:sp>
      <p:sp>
        <p:nvSpPr>
          <p:cNvPr id="547842" name="Rectangle 2"/>
          <p:cNvSpPr>
            <a:spLocks noGrp="1" noChangeArrowheads="1"/>
          </p:cNvSpPr>
          <p:nvPr>
            <p:ph type="title"/>
          </p:nvPr>
        </p:nvSpPr>
        <p:spPr/>
        <p:txBody>
          <a:bodyPr/>
          <a:lstStyle/>
          <a:p>
            <a:r>
              <a:rPr lang="en-US"/>
              <a:t>Projection</a:t>
            </a:r>
          </a:p>
        </p:txBody>
      </p:sp>
      <p:sp>
        <p:nvSpPr>
          <p:cNvPr id="547843" name="Rectangle 3"/>
          <p:cNvSpPr>
            <a:spLocks noGrp="1" noChangeArrowheads="1"/>
          </p:cNvSpPr>
          <p:nvPr>
            <p:ph type="body" idx="1"/>
          </p:nvPr>
        </p:nvSpPr>
        <p:spPr/>
        <p:txBody>
          <a:bodyPr/>
          <a:lstStyle/>
          <a:p>
            <a:r>
              <a:rPr lang="en-US"/>
              <a:t>Organization of knowledge from several different perspectives or viewpoints</a:t>
            </a:r>
          </a:p>
          <a:p>
            <a:r>
              <a:rPr lang="en-US"/>
              <a:t>Booking system example: travel agents, airline management, check-in desk operators, passengers, a bookings database,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450DFA1-4095-4754-B6F2-05D6FCFAA074}" type="slidenum">
              <a:rPr lang="en-US"/>
              <a:pPr/>
              <a:t>23</a:t>
            </a:fld>
            <a:endParaRPr lang="en-US"/>
          </a:p>
        </p:txBody>
      </p:sp>
      <p:sp>
        <p:nvSpPr>
          <p:cNvPr id="561154" name="Rectangle 2"/>
          <p:cNvSpPr>
            <a:spLocks noGrp="1" noChangeArrowheads="1"/>
          </p:cNvSpPr>
          <p:nvPr>
            <p:ph type="title"/>
          </p:nvPr>
        </p:nvSpPr>
        <p:spPr/>
        <p:txBody>
          <a:bodyPr/>
          <a:lstStyle/>
          <a:p>
            <a:r>
              <a:rPr lang="en-US"/>
              <a:t>Next Lecture</a:t>
            </a:r>
          </a:p>
        </p:txBody>
      </p:sp>
      <p:sp>
        <p:nvSpPr>
          <p:cNvPr id="561155" name="Rectangle 3"/>
          <p:cNvSpPr>
            <a:spLocks noGrp="1" noChangeArrowheads="1"/>
          </p:cNvSpPr>
          <p:nvPr>
            <p:ph type="body" idx="1"/>
          </p:nvPr>
        </p:nvSpPr>
        <p:spPr/>
        <p:txBody>
          <a:bodyPr/>
          <a:lstStyle/>
          <a:p>
            <a:r>
              <a:rPr lang="en-US"/>
              <a:t>There are various techniques of requirements elicitation which may be used including</a:t>
            </a:r>
          </a:p>
          <a:p>
            <a:pPr lvl="1"/>
            <a:r>
              <a:rPr lang="en-US"/>
              <a:t>Interviewing</a:t>
            </a:r>
          </a:p>
          <a:p>
            <a:pPr lvl="1"/>
            <a:r>
              <a:rPr lang="en-US"/>
              <a:t>Scenarios</a:t>
            </a:r>
          </a:p>
          <a:p>
            <a:pPr lvl="1"/>
            <a:r>
              <a:rPr lang="en-US"/>
              <a:t>Prototyping</a:t>
            </a:r>
          </a:p>
          <a:p>
            <a:pPr lvl="1"/>
            <a:r>
              <a:rPr lang="en-US"/>
              <a:t>Participant observation</a:t>
            </a:r>
          </a:p>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8544610-2B06-457A-A720-558316730B42}" type="slidenum">
              <a:rPr lang="en-US"/>
              <a:pPr/>
              <a:t>24</a:t>
            </a:fld>
            <a:endParaRPr lang="en-US"/>
          </a:p>
        </p:txBody>
      </p:sp>
      <p:sp>
        <p:nvSpPr>
          <p:cNvPr id="557058" name="Rectangle 2"/>
          <p:cNvSpPr>
            <a:spLocks noGrp="1" noChangeArrowheads="1"/>
          </p:cNvSpPr>
          <p:nvPr>
            <p:ph type="title"/>
          </p:nvPr>
        </p:nvSpPr>
        <p:spPr/>
        <p:txBody>
          <a:bodyPr/>
          <a:lstStyle/>
          <a:p>
            <a:r>
              <a:rPr lang="en-US"/>
              <a:t>Summary</a:t>
            </a:r>
          </a:p>
        </p:txBody>
      </p:sp>
      <p:sp>
        <p:nvSpPr>
          <p:cNvPr id="557059" name="Rectangle 3"/>
          <p:cNvSpPr>
            <a:spLocks noGrp="1" noChangeArrowheads="1"/>
          </p:cNvSpPr>
          <p:nvPr>
            <p:ph type="body" idx="1"/>
          </p:nvPr>
        </p:nvSpPr>
        <p:spPr/>
        <p:txBody>
          <a:bodyPr/>
          <a:lstStyle/>
          <a:p>
            <a:pPr>
              <a:lnSpc>
                <a:spcPct val="80000"/>
              </a:lnSpc>
            </a:pPr>
            <a:r>
              <a:rPr lang="en-US" sz="3200"/>
              <a:t>Requirements elicitation involves understanding the application domain, the specific problem to be solved, the organizational needs and constraints and the specific facilities needed by system stakeholders</a:t>
            </a:r>
          </a:p>
          <a:p>
            <a:pPr>
              <a:lnSpc>
                <a:spcPct val="80000"/>
              </a:lnSpc>
            </a:pPr>
            <a:r>
              <a:rPr lang="en-US" sz="3200"/>
              <a:t>The processes of requirements elicitation, analysis and negotiation are iterative, interleaved processes which must usually be repeated several times</a:t>
            </a:r>
          </a:p>
          <a:p>
            <a:pPr>
              <a:lnSpc>
                <a:spcPct val="80000"/>
              </a:lnSpc>
            </a:pPr>
            <a:endParaRPr lang="en-US"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E264F66-05FE-4F0E-B1BB-1637346F32F0}" type="slidenum">
              <a:rPr lang="en-US"/>
              <a:pPr/>
              <a:t>25</a:t>
            </a:fld>
            <a:endParaRPr lang="en-US"/>
          </a:p>
        </p:txBody>
      </p:sp>
      <p:sp>
        <p:nvSpPr>
          <p:cNvPr id="559106" name="Rectangle 2"/>
          <p:cNvSpPr>
            <a:spLocks noGrp="1" noChangeArrowheads="1"/>
          </p:cNvSpPr>
          <p:nvPr>
            <p:ph type="title"/>
          </p:nvPr>
        </p:nvSpPr>
        <p:spPr/>
        <p:txBody>
          <a:bodyPr/>
          <a:lstStyle/>
          <a:p>
            <a:r>
              <a:rPr lang="en-US"/>
              <a:t>References</a:t>
            </a:r>
          </a:p>
        </p:txBody>
      </p:sp>
      <p:sp>
        <p:nvSpPr>
          <p:cNvPr id="559107" name="Rectangle 3"/>
          <p:cNvSpPr>
            <a:spLocks noGrp="1" noChangeArrowheads="1"/>
          </p:cNvSpPr>
          <p:nvPr>
            <p:ph type="body" idx="1"/>
          </p:nvPr>
        </p:nvSpPr>
        <p:spPr/>
        <p:txBody>
          <a:bodyPr/>
          <a:lstStyle/>
          <a:p>
            <a:r>
              <a:rPr lang="en-US"/>
              <a:t>‘Requirements Engineering: Processes and Techniques’ by G. Kotonya and I. Sommerville, John Wiley &amp; Sons, 1998</a:t>
            </a:r>
          </a:p>
          <a:p>
            <a:r>
              <a:rPr lang="en-US">
                <a:cs typeface="Times New Roman" pitchFamily="18" charset="0"/>
              </a:rPr>
              <a:t>Software Requirements: Objects, Functions, and States by A. Davis, PH, 1993</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D7DFD44-BF55-4CF7-A915-53536E274BCB}" type="slidenum">
              <a:rPr lang="en-US"/>
              <a:pPr/>
              <a:t>3</a:t>
            </a:fld>
            <a:endParaRPr lang="en-US"/>
          </a:p>
        </p:txBody>
      </p:sp>
      <p:sp>
        <p:nvSpPr>
          <p:cNvPr id="562178" name="Rectangle 2"/>
          <p:cNvSpPr>
            <a:spLocks noGrp="1" noChangeArrowheads="1"/>
          </p:cNvSpPr>
          <p:nvPr>
            <p:ph type="title"/>
          </p:nvPr>
        </p:nvSpPr>
        <p:spPr/>
        <p:txBody>
          <a:bodyPr/>
          <a:lstStyle/>
          <a:p>
            <a:r>
              <a:rPr lang="en-US"/>
              <a:t>Recap of Last Lecture - 1</a:t>
            </a:r>
          </a:p>
        </p:txBody>
      </p:sp>
      <p:sp>
        <p:nvSpPr>
          <p:cNvPr id="562179" name="Rectangle 3"/>
          <p:cNvSpPr>
            <a:spLocks noGrp="1" noChangeArrowheads="1"/>
          </p:cNvSpPr>
          <p:nvPr>
            <p:ph type="body" idx="1"/>
          </p:nvPr>
        </p:nvSpPr>
        <p:spPr/>
        <p:txBody>
          <a:bodyPr/>
          <a:lstStyle/>
          <a:p>
            <a:pPr>
              <a:lnSpc>
                <a:spcPct val="90000"/>
              </a:lnSpc>
            </a:pPr>
            <a:r>
              <a:rPr lang="en-US" sz="3200"/>
              <a:t>Introduced the concept of elicitation and requirements elicitation process</a:t>
            </a:r>
          </a:p>
          <a:p>
            <a:pPr>
              <a:lnSpc>
                <a:spcPct val="90000"/>
              </a:lnSpc>
            </a:pPr>
            <a:r>
              <a:rPr lang="en-US" sz="3200"/>
              <a:t>Basics of knowledge acquisition (reading, listening, asking,  &amp; observing)</a:t>
            </a:r>
          </a:p>
          <a:p>
            <a:pPr>
              <a:lnSpc>
                <a:spcPct val="90000"/>
              </a:lnSpc>
            </a:pPr>
            <a:r>
              <a:rPr lang="en-US" sz="3200"/>
              <a:t>Knowledge acquisition techniques (individual, group, modeling, cognitive)</a:t>
            </a:r>
          </a:p>
          <a:p>
            <a:pPr>
              <a:lnSpc>
                <a:spcPct val="90000"/>
              </a:lnSpc>
            </a:pPr>
            <a:r>
              <a:rPr lang="en-US" sz="3200"/>
              <a:t>Elicitation problems (scope, understandability, volatility)</a:t>
            </a:r>
          </a:p>
          <a:p>
            <a:pPr>
              <a:lnSpc>
                <a:spcPct val="90000"/>
              </a:lnSpc>
            </a:pPr>
            <a:endParaRPr lang="en-US" sz="3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11DF01-3D0F-4199-95C9-ECFC5D5CEFE1}" type="slidenum">
              <a:rPr lang="en-US"/>
              <a:pPr/>
              <a:t>4</a:t>
            </a:fld>
            <a:endParaRPr lang="en-US"/>
          </a:p>
        </p:txBody>
      </p:sp>
      <p:sp>
        <p:nvSpPr>
          <p:cNvPr id="563202" name="Rectangle 2"/>
          <p:cNvSpPr>
            <a:spLocks noGrp="1" noChangeArrowheads="1"/>
          </p:cNvSpPr>
          <p:nvPr>
            <p:ph type="title"/>
          </p:nvPr>
        </p:nvSpPr>
        <p:spPr/>
        <p:txBody>
          <a:bodyPr/>
          <a:lstStyle/>
          <a:p>
            <a:r>
              <a:rPr lang="en-US"/>
              <a:t>Recap of Last Lecture - 2</a:t>
            </a:r>
          </a:p>
        </p:txBody>
      </p:sp>
      <p:sp>
        <p:nvSpPr>
          <p:cNvPr id="563203" name="Rectangle 3"/>
          <p:cNvSpPr>
            <a:spLocks noGrp="1" noChangeArrowheads="1"/>
          </p:cNvSpPr>
          <p:nvPr>
            <p:ph type="body" idx="1"/>
          </p:nvPr>
        </p:nvSpPr>
        <p:spPr/>
        <p:txBody>
          <a:bodyPr/>
          <a:lstStyle/>
          <a:p>
            <a:r>
              <a:rPr lang="en-US"/>
              <a:t>Context (organization, environment, project, constraints imposed by people)</a:t>
            </a:r>
          </a:p>
          <a:p>
            <a:r>
              <a:rPr lang="en-US"/>
              <a:t>Guidelines for knowledge acquisition</a:t>
            </a:r>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1BC61C91-1DD5-40E1-AEC2-A4036A3C5DFA}" type="slidenum">
              <a:rPr lang="en-US"/>
              <a:pPr/>
              <a:t>5</a:t>
            </a:fld>
            <a:endParaRPr lang="en-US"/>
          </a:p>
        </p:txBody>
      </p:sp>
      <p:sp>
        <p:nvSpPr>
          <p:cNvPr id="368642" name="Rectangle 2"/>
          <p:cNvSpPr>
            <a:spLocks noGrp="1" noChangeArrowheads="1"/>
          </p:cNvSpPr>
          <p:nvPr>
            <p:ph type="title"/>
          </p:nvPr>
        </p:nvSpPr>
        <p:spPr>
          <a:noFill/>
          <a:ln/>
        </p:spPr>
        <p:txBody>
          <a:bodyPr lIns="90841" tIns="44623" rIns="90841" bIns="44623" anchor="b">
            <a:normAutofit fontScale="90000"/>
          </a:bodyPr>
          <a:lstStyle/>
          <a:p>
            <a:r>
              <a:rPr lang="en-US" sz="4000"/>
              <a:t>Components of Requirements Elicitation</a:t>
            </a:r>
          </a:p>
        </p:txBody>
      </p:sp>
      <p:sp>
        <p:nvSpPr>
          <p:cNvPr id="368643" name="Oval 3"/>
          <p:cNvSpPr>
            <a:spLocks noChangeArrowheads="1"/>
          </p:cNvSpPr>
          <p:nvPr/>
        </p:nvSpPr>
        <p:spPr bwMode="auto">
          <a:xfrm>
            <a:off x="2057400" y="2170113"/>
            <a:ext cx="4813300" cy="4289425"/>
          </a:xfrm>
          <a:prstGeom prst="ellipse">
            <a:avLst/>
          </a:prstGeom>
          <a:noFill/>
          <a:ln w="33338">
            <a:solidFill>
              <a:srgbClr val="FFFF00"/>
            </a:solidFill>
            <a:round/>
            <a:headEnd/>
            <a:tailEnd/>
          </a:ln>
        </p:spPr>
        <p:txBody>
          <a:bodyPr/>
          <a:lstStyle/>
          <a:p>
            <a:endParaRPr lang="en-US"/>
          </a:p>
        </p:txBody>
      </p:sp>
      <p:sp>
        <p:nvSpPr>
          <p:cNvPr id="368644" name="Line 4"/>
          <p:cNvSpPr>
            <a:spLocks noChangeShapeType="1"/>
          </p:cNvSpPr>
          <p:nvPr/>
        </p:nvSpPr>
        <p:spPr bwMode="auto">
          <a:xfrm>
            <a:off x="4481513" y="2212975"/>
            <a:ext cx="1587" cy="4233863"/>
          </a:xfrm>
          <a:prstGeom prst="line">
            <a:avLst/>
          </a:prstGeom>
          <a:noFill/>
          <a:ln w="33338">
            <a:solidFill>
              <a:srgbClr val="FFFF00"/>
            </a:solidFill>
            <a:round/>
            <a:headEnd/>
            <a:tailEnd/>
          </a:ln>
        </p:spPr>
        <p:txBody>
          <a:bodyPr/>
          <a:lstStyle/>
          <a:p>
            <a:endParaRPr lang="en-US"/>
          </a:p>
        </p:txBody>
      </p:sp>
      <p:sp>
        <p:nvSpPr>
          <p:cNvPr id="368645" name="Line 5"/>
          <p:cNvSpPr>
            <a:spLocks noChangeShapeType="1"/>
          </p:cNvSpPr>
          <p:nvPr/>
        </p:nvSpPr>
        <p:spPr bwMode="auto">
          <a:xfrm>
            <a:off x="2108200" y="4344988"/>
            <a:ext cx="4778375" cy="1587"/>
          </a:xfrm>
          <a:prstGeom prst="line">
            <a:avLst/>
          </a:prstGeom>
          <a:noFill/>
          <a:ln w="33401">
            <a:solidFill>
              <a:srgbClr val="FFFF00"/>
            </a:solidFill>
            <a:round/>
            <a:headEnd/>
            <a:tailEnd/>
          </a:ln>
        </p:spPr>
        <p:txBody>
          <a:bodyPr/>
          <a:lstStyle/>
          <a:p>
            <a:endParaRPr lang="en-US"/>
          </a:p>
        </p:txBody>
      </p:sp>
      <p:sp>
        <p:nvSpPr>
          <p:cNvPr id="368646" name="Freeform 6"/>
          <p:cNvSpPr>
            <a:spLocks/>
          </p:cNvSpPr>
          <p:nvPr/>
        </p:nvSpPr>
        <p:spPr bwMode="auto">
          <a:xfrm>
            <a:off x="2476500" y="1857375"/>
            <a:ext cx="3975100" cy="769938"/>
          </a:xfrm>
          <a:custGeom>
            <a:avLst/>
            <a:gdLst/>
            <a:ahLst/>
            <a:cxnLst>
              <a:cxn ang="0">
                <a:pos x="0" y="485"/>
              </a:cxn>
              <a:cxn ang="0">
                <a:pos x="210" y="336"/>
              </a:cxn>
              <a:cxn ang="0">
                <a:pos x="421" y="205"/>
              </a:cxn>
              <a:cxn ang="0">
                <a:pos x="821" y="56"/>
              </a:cxn>
              <a:cxn ang="0">
                <a:pos x="1136" y="0"/>
              </a:cxn>
              <a:cxn ang="0">
                <a:pos x="1347" y="0"/>
              </a:cxn>
              <a:cxn ang="0">
                <a:pos x="1599" y="38"/>
              </a:cxn>
              <a:cxn ang="0">
                <a:pos x="1873" y="94"/>
              </a:cxn>
              <a:cxn ang="0">
                <a:pos x="2083" y="187"/>
              </a:cxn>
              <a:cxn ang="0">
                <a:pos x="2315" y="317"/>
              </a:cxn>
              <a:cxn ang="0">
                <a:pos x="2504" y="448"/>
              </a:cxn>
            </a:cxnLst>
            <a:rect l="0" t="0" r="r" b="b"/>
            <a:pathLst>
              <a:path w="2504" h="485">
                <a:moveTo>
                  <a:pt x="0" y="485"/>
                </a:moveTo>
                <a:lnTo>
                  <a:pt x="210" y="336"/>
                </a:lnTo>
                <a:lnTo>
                  <a:pt x="421" y="205"/>
                </a:lnTo>
                <a:lnTo>
                  <a:pt x="821" y="56"/>
                </a:lnTo>
                <a:lnTo>
                  <a:pt x="1136" y="0"/>
                </a:lnTo>
                <a:lnTo>
                  <a:pt x="1347" y="0"/>
                </a:lnTo>
                <a:lnTo>
                  <a:pt x="1599" y="38"/>
                </a:lnTo>
                <a:lnTo>
                  <a:pt x="1873" y="94"/>
                </a:lnTo>
                <a:lnTo>
                  <a:pt x="2083" y="187"/>
                </a:lnTo>
                <a:lnTo>
                  <a:pt x="2315" y="317"/>
                </a:lnTo>
                <a:lnTo>
                  <a:pt x="2504" y="448"/>
                </a:lnTo>
              </a:path>
            </a:pathLst>
          </a:custGeom>
          <a:noFill/>
          <a:ln w="33338">
            <a:solidFill>
              <a:srgbClr val="FFFF00"/>
            </a:solidFill>
            <a:prstDash val="solid"/>
            <a:round/>
            <a:headEnd/>
            <a:tailEnd/>
          </a:ln>
        </p:spPr>
        <p:txBody>
          <a:bodyPr/>
          <a:lstStyle/>
          <a:p>
            <a:endParaRPr lang="en-US"/>
          </a:p>
        </p:txBody>
      </p:sp>
      <p:sp>
        <p:nvSpPr>
          <p:cNvPr id="368647" name="Freeform 7"/>
          <p:cNvSpPr>
            <a:spLocks/>
          </p:cNvSpPr>
          <p:nvPr/>
        </p:nvSpPr>
        <p:spPr bwMode="auto">
          <a:xfrm>
            <a:off x="6351588" y="2479675"/>
            <a:ext cx="234950" cy="177800"/>
          </a:xfrm>
          <a:custGeom>
            <a:avLst/>
            <a:gdLst/>
            <a:ahLst/>
            <a:cxnLst>
              <a:cxn ang="0">
                <a:pos x="63" y="56"/>
              </a:cxn>
              <a:cxn ang="0">
                <a:pos x="63" y="0"/>
              </a:cxn>
              <a:cxn ang="0">
                <a:pos x="148" y="112"/>
              </a:cxn>
              <a:cxn ang="0">
                <a:pos x="0" y="56"/>
              </a:cxn>
              <a:cxn ang="0">
                <a:pos x="63" y="56"/>
              </a:cxn>
            </a:cxnLst>
            <a:rect l="0" t="0" r="r" b="b"/>
            <a:pathLst>
              <a:path w="148" h="112">
                <a:moveTo>
                  <a:pt x="63" y="56"/>
                </a:moveTo>
                <a:lnTo>
                  <a:pt x="63" y="0"/>
                </a:lnTo>
                <a:lnTo>
                  <a:pt x="148" y="112"/>
                </a:lnTo>
                <a:lnTo>
                  <a:pt x="0" y="56"/>
                </a:lnTo>
                <a:lnTo>
                  <a:pt x="63" y="56"/>
                </a:lnTo>
                <a:close/>
              </a:path>
            </a:pathLst>
          </a:custGeom>
          <a:solidFill>
            <a:schemeClr val="bg1"/>
          </a:solidFill>
          <a:ln w="9525">
            <a:solidFill>
              <a:srgbClr val="FFFF00"/>
            </a:solidFill>
            <a:round/>
            <a:headEnd/>
            <a:tailEnd/>
          </a:ln>
        </p:spPr>
        <p:txBody>
          <a:bodyPr/>
          <a:lstStyle/>
          <a:p>
            <a:endParaRPr lang="en-US"/>
          </a:p>
        </p:txBody>
      </p:sp>
      <p:sp>
        <p:nvSpPr>
          <p:cNvPr id="368648" name="Text Box 8"/>
          <p:cNvSpPr txBox="1">
            <a:spLocks noChangeArrowheads="1"/>
          </p:cNvSpPr>
          <p:nvPr/>
        </p:nvSpPr>
        <p:spPr bwMode="auto">
          <a:xfrm>
            <a:off x="4975225" y="4730750"/>
            <a:ext cx="1174750" cy="762000"/>
          </a:xfrm>
          <a:prstGeom prst="rect">
            <a:avLst/>
          </a:prstGeom>
          <a:noFill/>
          <a:ln w="9525">
            <a:noFill/>
            <a:miter lim="800000"/>
            <a:headEnd/>
            <a:tailEnd/>
          </a:ln>
          <a:effectLst/>
        </p:spPr>
        <p:txBody>
          <a:bodyPr wrap="none">
            <a:spAutoFit/>
          </a:bodyPr>
          <a:lstStyle/>
          <a:p>
            <a:pPr eaLnBrk="0" hangingPunct="0"/>
            <a:r>
              <a:rPr lang="en-US" sz="2200">
                <a:solidFill>
                  <a:schemeClr val="bg1"/>
                </a:solidFill>
              </a:rPr>
              <a:t>Business</a:t>
            </a:r>
          </a:p>
          <a:p>
            <a:pPr eaLnBrk="0" hangingPunct="0"/>
            <a:r>
              <a:rPr lang="en-US" sz="2200">
                <a:solidFill>
                  <a:schemeClr val="bg1"/>
                </a:solidFill>
              </a:rPr>
              <a:t>Context</a:t>
            </a:r>
          </a:p>
        </p:txBody>
      </p:sp>
      <p:sp>
        <p:nvSpPr>
          <p:cNvPr id="368649" name="Text Box 9"/>
          <p:cNvSpPr txBox="1">
            <a:spLocks noChangeArrowheads="1"/>
          </p:cNvSpPr>
          <p:nvPr/>
        </p:nvSpPr>
        <p:spPr bwMode="auto">
          <a:xfrm>
            <a:off x="2695575" y="4619625"/>
            <a:ext cx="1519238" cy="1096963"/>
          </a:xfrm>
          <a:prstGeom prst="rect">
            <a:avLst/>
          </a:prstGeom>
          <a:noFill/>
          <a:ln w="9525">
            <a:noFill/>
            <a:miter lim="800000"/>
            <a:headEnd/>
            <a:tailEnd/>
          </a:ln>
          <a:effectLst/>
        </p:spPr>
        <p:txBody>
          <a:bodyPr wrap="none">
            <a:spAutoFit/>
          </a:bodyPr>
          <a:lstStyle/>
          <a:p>
            <a:pPr eaLnBrk="0" hangingPunct="0"/>
            <a:r>
              <a:rPr lang="en-US" sz="2200">
                <a:solidFill>
                  <a:schemeClr val="bg1"/>
                </a:solidFill>
              </a:rPr>
              <a:t>Stakeholder</a:t>
            </a:r>
          </a:p>
          <a:p>
            <a:pPr eaLnBrk="0" hangingPunct="0"/>
            <a:r>
              <a:rPr lang="en-US" sz="2200">
                <a:solidFill>
                  <a:schemeClr val="bg1"/>
                </a:solidFill>
              </a:rPr>
              <a:t>Needs and</a:t>
            </a:r>
          </a:p>
          <a:p>
            <a:pPr eaLnBrk="0" hangingPunct="0"/>
            <a:r>
              <a:rPr lang="en-US" sz="2200">
                <a:solidFill>
                  <a:schemeClr val="bg1"/>
                </a:solidFill>
              </a:rPr>
              <a:t>Constraints</a:t>
            </a:r>
          </a:p>
        </p:txBody>
      </p:sp>
      <p:sp>
        <p:nvSpPr>
          <p:cNvPr id="368650" name="Text Box 10"/>
          <p:cNvSpPr txBox="1">
            <a:spLocks noChangeArrowheads="1"/>
          </p:cNvSpPr>
          <p:nvPr/>
        </p:nvSpPr>
        <p:spPr bwMode="auto">
          <a:xfrm>
            <a:off x="2543175" y="3171825"/>
            <a:ext cx="1503363" cy="762000"/>
          </a:xfrm>
          <a:prstGeom prst="rect">
            <a:avLst/>
          </a:prstGeom>
          <a:noFill/>
          <a:ln w="9525">
            <a:noFill/>
            <a:miter lim="800000"/>
            <a:headEnd/>
            <a:tailEnd/>
          </a:ln>
          <a:effectLst/>
        </p:spPr>
        <p:txBody>
          <a:bodyPr wrap="none">
            <a:spAutoFit/>
          </a:bodyPr>
          <a:lstStyle/>
          <a:p>
            <a:pPr eaLnBrk="0" hangingPunct="0"/>
            <a:r>
              <a:rPr lang="en-US" sz="2200">
                <a:solidFill>
                  <a:schemeClr val="bg1"/>
                </a:solidFill>
              </a:rPr>
              <a:t>Application</a:t>
            </a:r>
          </a:p>
          <a:p>
            <a:pPr eaLnBrk="0" hangingPunct="0"/>
            <a:r>
              <a:rPr lang="en-US" sz="2200">
                <a:solidFill>
                  <a:schemeClr val="bg1"/>
                </a:solidFill>
              </a:rPr>
              <a:t>Domain</a:t>
            </a:r>
          </a:p>
        </p:txBody>
      </p:sp>
      <p:sp>
        <p:nvSpPr>
          <p:cNvPr id="368651" name="Text Box 11"/>
          <p:cNvSpPr txBox="1">
            <a:spLocks noChangeArrowheads="1"/>
          </p:cNvSpPr>
          <p:nvPr/>
        </p:nvSpPr>
        <p:spPr bwMode="auto">
          <a:xfrm>
            <a:off x="4703763" y="3200400"/>
            <a:ext cx="1752600" cy="762000"/>
          </a:xfrm>
          <a:prstGeom prst="rect">
            <a:avLst/>
          </a:prstGeom>
          <a:noFill/>
          <a:ln w="9525">
            <a:noFill/>
            <a:miter lim="800000"/>
            <a:headEnd/>
            <a:tailEnd/>
          </a:ln>
          <a:effectLst/>
        </p:spPr>
        <p:txBody>
          <a:bodyPr wrap="none">
            <a:spAutoFit/>
          </a:bodyPr>
          <a:lstStyle/>
          <a:p>
            <a:pPr eaLnBrk="0" hangingPunct="0"/>
            <a:r>
              <a:rPr lang="en-US" sz="2200">
                <a:solidFill>
                  <a:schemeClr val="bg1"/>
                </a:solidFill>
              </a:rPr>
              <a:t>Problem to be</a:t>
            </a:r>
          </a:p>
          <a:p>
            <a:pPr eaLnBrk="0" hangingPunct="0"/>
            <a:r>
              <a:rPr lang="en-US" sz="2200">
                <a:solidFill>
                  <a:schemeClr val="bg1"/>
                </a:solidFill>
              </a:rPr>
              <a:t>Solved</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717AD88-63F4-4F92-9D2E-B915E23CCC9C}" type="slidenum">
              <a:rPr lang="en-US"/>
              <a:pPr/>
              <a:t>6</a:t>
            </a:fld>
            <a:endParaRPr lang="en-US"/>
          </a:p>
        </p:txBody>
      </p:sp>
      <p:sp>
        <p:nvSpPr>
          <p:cNvPr id="524290" name="Rectangle 2"/>
          <p:cNvSpPr>
            <a:spLocks noGrp="1" noChangeArrowheads="1"/>
          </p:cNvSpPr>
          <p:nvPr>
            <p:ph type="title"/>
          </p:nvPr>
        </p:nvSpPr>
        <p:spPr/>
        <p:txBody>
          <a:bodyPr>
            <a:normAutofit fontScale="90000"/>
          </a:bodyPr>
          <a:lstStyle/>
          <a:p>
            <a:r>
              <a:rPr lang="en-US"/>
              <a:t>Dimensions to Requirements Elicitation</a:t>
            </a:r>
          </a:p>
        </p:txBody>
      </p:sp>
      <p:sp>
        <p:nvSpPr>
          <p:cNvPr id="524291" name="Rectangle 3"/>
          <p:cNvSpPr>
            <a:spLocks noGrp="1" noChangeArrowheads="1"/>
          </p:cNvSpPr>
          <p:nvPr>
            <p:ph type="body" idx="1"/>
          </p:nvPr>
        </p:nvSpPr>
        <p:spPr/>
        <p:txBody>
          <a:bodyPr/>
          <a:lstStyle/>
          <a:p>
            <a:r>
              <a:rPr lang="en-US"/>
              <a:t>Application domain understanding</a:t>
            </a:r>
          </a:p>
          <a:p>
            <a:r>
              <a:rPr lang="en-US"/>
              <a:t>Problem understanding</a:t>
            </a:r>
          </a:p>
          <a:p>
            <a:r>
              <a:rPr lang="en-US"/>
              <a:t>Business understanding</a:t>
            </a:r>
          </a:p>
          <a:p>
            <a:r>
              <a:rPr lang="en-US"/>
              <a:t>Understanding the needs and constraints of system stakeholders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66E0C5B-19C3-4F80-A5CA-966E90FADC32}" type="slidenum">
              <a:rPr lang="en-US"/>
              <a:pPr/>
              <a:t>7</a:t>
            </a:fld>
            <a:endParaRPr lang="en-US"/>
          </a:p>
        </p:txBody>
      </p:sp>
      <p:sp>
        <p:nvSpPr>
          <p:cNvPr id="484354" name="Rectangle 2"/>
          <p:cNvSpPr>
            <a:spLocks noGrp="1" noChangeArrowheads="1"/>
          </p:cNvSpPr>
          <p:nvPr>
            <p:ph type="title"/>
          </p:nvPr>
        </p:nvSpPr>
        <p:spPr/>
        <p:txBody>
          <a:bodyPr>
            <a:normAutofit fontScale="90000"/>
          </a:bodyPr>
          <a:lstStyle/>
          <a:p>
            <a:r>
              <a:rPr lang="en-US"/>
              <a:t>Dimensions to Requirements Elicitation - 2</a:t>
            </a:r>
          </a:p>
        </p:txBody>
      </p:sp>
      <p:sp>
        <p:nvSpPr>
          <p:cNvPr id="484355" name="Rectangle 3"/>
          <p:cNvSpPr>
            <a:spLocks noGrp="1" noChangeArrowheads="1"/>
          </p:cNvSpPr>
          <p:nvPr>
            <p:ph type="body" idx="1"/>
          </p:nvPr>
        </p:nvSpPr>
        <p:spPr/>
        <p:txBody>
          <a:bodyPr/>
          <a:lstStyle/>
          <a:p>
            <a:r>
              <a:rPr lang="en-US"/>
              <a:t>Application domain understanding  </a:t>
            </a:r>
          </a:p>
          <a:p>
            <a:pPr lvl="1"/>
            <a:r>
              <a:rPr lang="en-US"/>
              <a:t>Knowledge of the general area where the system is applied</a:t>
            </a:r>
          </a:p>
          <a:p>
            <a:r>
              <a:rPr lang="en-US"/>
              <a:t>Problem understanding </a:t>
            </a:r>
          </a:p>
          <a:p>
            <a:pPr lvl="1"/>
            <a:r>
              <a:rPr lang="en-US"/>
              <a:t>The details of the specific customer problem where the system will be applied must be understood</a:t>
            </a:r>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BBB89-3146-4C97-87E6-90E86FAC2C5B}" type="slidenum">
              <a:rPr lang="en-US"/>
              <a:pPr/>
              <a:t>8</a:t>
            </a:fld>
            <a:endParaRPr lang="en-US"/>
          </a:p>
        </p:txBody>
      </p:sp>
      <p:sp>
        <p:nvSpPr>
          <p:cNvPr id="485378" name="Rectangle 2"/>
          <p:cNvSpPr>
            <a:spLocks noGrp="1" noChangeArrowheads="1"/>
          </p:cNvSpPr>
          <p:nvPr>
            <p:ph type="title"/>
          </p:nvPr>
        </p:nvSpPr>
        <p:spPr/>
        <p:txBody>
          <a:bodyPr>
            <a:normAutofit fontScale="90000"/>
          </a:bodyPr>
          <a:lstStyle/>
          <a:p>
            <a:r>
              <a:rPr lang="en-US"/>
              <a:t>Dimensions to Requirements Elicitation - 3</a:t>
            </a:r>
          </a:p>
        </p:txBody>
      </p:sp>
      <p:sp>
        <p:nvSpPr>
          <p:cNvPr id="485379" name="Rectangle 3"/>
          <p:cNvSpPr>
            <a:spLocks noGrp="1" noChangeArrowheads="1"/>
          </p:cNvSpPr>
          <p:nvPr>
            <p:ph type="body" idx="1"/>
          </p:nvPr>
        </p:nvSpPr>
        <p:spPr/>
        <p:txBody>
          <a:bodyPr/>
          <a:lstStyle/>
          <a:p>
            <a:pPr>
              <a:lnSpc>
                <a:spcPct val="90000"/>
              </a:lnSpc>
            </a:pPr>
            <a:r>
              <a:rPr lang="en-US"/>
              <a:t>Business understanding  </a:t>
            </a:r>
          </a:p>
          <a:p>
            <a:pPr lvl="1">
              <a:lnSpc>
                <a:spcPct val="90000"/>
              </a:lnSpc>
            </a:pPr>
            <a:r>
              <a:rPr lang="en-US"/>
              <a:t>Understand how systems interact and contribute to overall business goals</a:t>
            </a:r>
          </a:p>
          <a:p>
            <a:pPr>
              <a:lnSpc>
                <a:spcPct val="90000"/>
              </a:lnSpc>
            </a:pPr>
            <a:r>
              <a:rPr lang="en-US"/>
              <a:t>Understanding the needs and constraints of system stakeholders </a:t>
            </a:r>
          </a:p>
          <a:p>
            <a:pPr lvl="1">
              <a:lnSpc>
                <a:spcPct val="90000"/>
              </a:lnSpc>
            </a:pPr>
            <a:r>
              <a:rPr lang="en-US"/>
              <a:t>Understand, in detail, the specific needs of people who require system support in their 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7A8553C-219F-4FD2-B48C-4971E5F6CC99}" type="slidenum">
              <a:rPr lang="en-US"/>
              <a:pPr/>
              <a:t>9</a:t>
            </a:fld>
            <a:endParaRPr lang="en-US"/>
          </a:p>
        </p:txBody>
      </p:sp>
      <p:sp>
        <p:nvSpPr>
          <p:cNvPr id="531458" name="Rectangle 2"/>
          <p:cNvSpPr>
            <a:spLocks noGrp="1" noChangeArrowheads="1"/>
          </p:cNvSpPr>
          <p:nvPr>
            <p:ph type="title"/>
          </p:nvPr>
        </p:nvSpPr>
        <p:spPr/>
        <p:txBody>
          <a:bodyPr/>
          <a:lstStyle/>
          <a:p>
            <a:r>
              <a:rPr lang="en-US"/>
              <a:t>Elicitation and Analysis Processes</a:t>
            </a:r>
          </a:p>
        </p:txBody>
      </p:sp>
      <p:sp>
        <p:nvSpPr>
          <p:cNvPr id="531459" name="Rectangle 3"/>
          <p:cNvSpPr>
            <a:spLocks noGrp="1" noChangeArrowheads="1"/>
          </p:cNvSpPr>
          <p:nvPr>
            <p:ph type="body" idx="1"/>
          </p:nvPr>
        </p:nvSpPr>
        <p:spPr/>
        <p:txBody>
          <a:bodyPr/>
          <a:lstStyle/>
          <a:p>
            <a:r>
              <a:rPr lang="en-US"/>
              <a:t>Requirements elicitation and requirements analysis are closely linked processes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873</Words>
  <Application>Microsoft Office PowerPoint</Application>
  <PresentationFormat>On-screen Show (4:3)</PresentationFormat>
  <Paragraphs>170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Requirements Elicitation – 2</vt:lpstr>
      <vt:lpstr>Requirements Engineering Process</vt:lpstr>
      <vt:lpstr>Recap of Last Lecture - 1</vt:lpstr>
      <vt:lpstr>Recap of Last Lecture - 2</vt:lpstr>
      <vt:lpstr>Components of Requirements Elicitation</vt:lpstr>
      <vt:lpstr>Dimensions to Requirements Elicitation</vt:lpstr>
      <vt:lpstr>Dimensions to Requirements Elicitation - 2</vt:lpstr>
      <vt:lpstr>Dimensions to Requirements Elicitation - 3</vt:lpstr>
      <vt:lpstr>Elicitation and Analysis Processes</vt:lpstr>
      <vt:lpstr>Requirements Elicitation Stages</vt:lpstr>
      <vt:lpstr>Objective Setting</vt:lpstr>
      <vt:lpstr>Background Knowledge Acquisition</vt:lpstr>
      <vt:lpstr>Knowledge Organization</vt:lpstr>
      <vt:lpstr>Stakeholder Requirements Collection</vt:lpstr>
      <vt:lpstr>A General Requirements Elicitation Process</vt:lpstr>
      <vt:lpstr>Comments on this Process - 1</vt:lpstr>
      <vt:lpstr>Comments on this Process - 2</vt:lpstr>
      <vt:lpstr>Basics of Knowledge Acquisition</vt:lpstr>
      <vt:lpstr>Knowledge Structuring Techniques</vt:lpstr>
      <vt:lpstr>Partitioning</vt:lpstr>
      <vt:lpstr>Abstraction</vt:lpstr>
      <vt:lpstr>Projection</vt:lpstr>
      <vt:lpstr>Next Lecture</vt:lpstr>
      <vt:lpstr>Summary</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Abdullah</dc:creator>
  <cp:lastModifiedBy>Abdullah</cp:lastModifiedBy>
  <cp:revision>3</cp:revision>
  <dcterms:created xsi:type="dcterms:W3CDTF">2022-09-11T10:45:22Z</dcterms:created>
  <dcterms:modified xsi:type="dcterms:W3CDTF">2022-09-11T12:57:36Z</dcterms:modified>
</cp:coreProperties>
</file>