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</p:sldMasterIdLst>
  <p:notesMasterIdLst>
    <p:notesMasterId r:id="rId38"/>
  </p:notesMasterIdLst>
  <p:sldIdLst>
    <p:sldId id="256" r:id="rId17"/>
    <p:sldId id="266" r:id="rId18"/>
    <p:sldId id="265" r:id="rId19"/>
    <p:sldId id="267" r:id="rId20"/>
    <p:sldId id="268" r:id="rId21"/>
    <p:sldId id="269" r:id="rId22"/>
    <p:sldId id="257" r:id="rId23"/>
    <p:sldId id="258" r:id="rId24"/>
    <p:sldId id="259" r:id="rId25"/>
    <p:sldId id="261" r:id="rId26"/>
    <p:sldId id="262" r:id="rId27"/>
    <p:sldId id="263" r:id="rId28"/>
    <p:sldId id="270" r:id="rId29"/>
    <p:sldId id="272" r:id="rId30"/>
    <p:sldId id="273" r:id="rId31"/>
    <p:sldId id="274" r:id="rId32"/>
    <p:sldId id="278" r:id="rId33"/>
    <p:sldId id="288" r:id="rId34"/>
    <p:sldId id="289" r:id="rId35"/>
    <p:sldId id="279" r:id="rId36"/>
    <p:sldId id="284" r:id="rId37"/>
    <p:sldId id="28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2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0" Type="http://schemas.openxmlformats.org/officeDocument/2006/relationships/slide" Target="slides/slide4.xml"/><Relationship Id="rId2" Type="http://schemas.openxmlformats.org/officeDocument/2006/relationships/theme" Target="theme/theme1.xml"/><Relationship Id="rId19" Type="http://schemas.openxmlformats.org/officeDocument/2006/relationships/slide" Target="slides/slide3.xml"/><Relationship Id="rId18" Type="http://schemas.openxmlformats.org/officeDocument/2006/relationships/slide" Target="slides/slide2.xml"/><Relationship Id="rId17" Type="http://schemas.openxmlformats.org/officeDocument/2006/relationships/slide" Target="slides/slide1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0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4" Type="http://schemas.openxmlformats.org/officeDocument/2006/relationships/theme" Target="../theme/theme11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4" Type="http://schemas.openxmlformats.org/officeDocument/2006/relationships/theme" Target="../theme/theme12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4" Type="http://schemas.openxmlformats.org/officeDocument/2006/relationships/theme" Target="../theme/theme13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4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4" Type="http://schemas.openxmlformats.org/officeDocument/2006/relationships/theme" Target="../theme/theme15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 userDrawn="1"/>
        </p:nvSpPr>
        <p:spPr bwMode="auto">
          <a:xfrm>
            <a:off x="1585173" y="1123315"/>
            <a:ext cx="8352367" cy="71438"/>
          </a:xfrm>
          <a:prstGeom prst="parallelogram">
            <a:avLst>
              <a:gd name="adj" fmla="val 235459"/>
            </a:avLst>
          </a:prstGeom>
          <a:gradFill rotWithShape="1">
            <a:gsLst>
              <a:gs pos="0">
                <a:srgbClr val="0000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8" name="图片 2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348187" y="144456"/>
            <a:ext cx="2743201" cy="8010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9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5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6.xml"/><Relationship Id="rId2" Type="http://schemas.openxmlformats.org/officeDocument/2006/relationships/image" Target="../media/image34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89760" y="2829560"/>
            <a:ext cx="84124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小规模多约束火电机组调度</a:t>
            </a:r>
            <a:endParaRPr lang="zh-CN" altLang="en-US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、爬坡限制：在实际运行中，由于机组的物理限制，机组的有功出力的变化是受它自身的爬坡限制的。在一个时间间隔内，增加和减少机组的有功出力必须限制在一定的范围内。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49885" y="191770"/>
            <a:ext cx="10515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约束条件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2135" y="3218815"/>
            <a:ext cx="3427095" cy="156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5" y="5212715"/>
            <a:ext cx="9505315" cy="1073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、机组的爬坡限制能表示如下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49885" y="191770"/>
            <a:ext cx="10515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约束条件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0" y="3014345"/>
            <a:ext cx="7604760" cy="829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5" y="4612640"/>
            <a:ext cx="9505315" cy="10737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、禁止区间：由于机组运行到某一区域会使机组轴承产生剧烈震动，所以机组在实际运行当中需要调整机组出力，避开在禁止区域中运行。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49885" y="191770"/>
            <a:ext cx="10515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约束条件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3169285"/>
            <a:ext cx="6334125" cy="19119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5" y="5311775"/>
            <a:ext cx="999617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245110"/>
            <a:ext cx="10327640" cy="1034415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345" y="1279525"/>
            <a:ext cx="8196580" cy="419735"/>
          </a:xfrm>
        </p:spPr>
        <p:txBody>
          <a:bodyPr>
            <a:noAutofit/>
          </a:bodyPr>
          <a:p>
            <a:r>
              <a:rPr lang="zh-CN" altLang="en-US"/>
              <a:t>建模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1841500"/>
            <a:ext cx="5755640" cy="4946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45" y="1279525"/>
            <a:ext cx="4909185" cy="18275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45" y="3107055"/>
            <a:ext cx="5150485" cy="36804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245110"/>
            <a:ext cx="10327640" cy="1034415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490" y="1279525"/>
            <a:ext cx="8196580" cy="419735"/>
          </a:xfrm>
        </p:spPr>
        <p:txBody>
          <a:bodyPr>
            <a:noAutofit/>
          </a:bodyPr>
          <a:p>
            <a:r>
              <a:rPr lang="zh-CN" altLang="en-US"/>
              <a:t>建模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1919605"/>
            <a:ext cx="5538470" cy="1147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90" y="1699260"/>
            <a:ext cx="3877945" cy="4478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3481705"/>
            <a:ext cx="5052060" cy="1442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245110"/>
            <a:ext cx="10327640" cy="1034415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345" y="1279525"/>
            <a:ext cx="8196580" cy="419735"/>
          </a:xfrm>
        </p:spPr>
        <p:txBody>
          <a:bodyPr>
            <a:noAutofit/>
          </a:bodyPr>
          <a:p>
            <a:r>
              <a:rPr lang="zh-CN" altLang="en-US"/>
              <a:t>求解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1905000"/>
            <a:ext cx="5921375" cy="4006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85" y="2239645"/>
            <a:ext cx="4172585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245110"/>
            <a:ext cx="10327640" cy="1034415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345" y="1279525"/>
            <a:ext cx="8196580" cy="419735"/>
          </a:xfrm>
        </p:spPr>
        <p:txBody>
          <a:bodyPr>
            <a:noAutofit/>
          </a:bodyPr>
          <a:p>
            <a:r>
              <a:rPr lang="zh-CN" altLang="en-US"/>
              <a:t>求解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1949450"/>
            <a:ext cx="3745865" cy="2249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40" y="1704975"/>
            <a:ext cx="5701030" cy="4175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245110"/>
            <a:ext cx="10327640" cy="1034415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345" y="1279525"/>
            <a:ext cx="8196580" cy="419735"/>
          </a:xfrm>
        </p:spPr>
        <p:txBody>
          <a:bodyPr>
            <a:noAutofit/>
          </a:bodyPr>
          <a:p>
            <a:r>
              <a:rPr lang="zh-CN" altLang="en-US"/>
              <a:t>求解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1938655"/>
            <a:ext cx="4953000" cy="2981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6425565"/>
            <a:ext cx="9011920" cy="384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45" y="1176020"/>
            <a:ext cx="6381750" cy="4238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640" y="5492115"/>
            <a:ext cx="315277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245110"/>
            <a:ext cx="10327640" cy="1034415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345" y="1279525"/>
            <a:ext cx="8196580" cy="419735"/>
          </a:xfrm>
        </p:spPr>
        <p:txBody>
          <a:bodyPr>
            <a:noAutofit/>
          </a:bodyPr>
          <a:p>
            <a:r>
              <a:rPr lang="zh-CN" altLang="en-US"/>
              <a:t>代码对比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245" y="1138555"/>
            <a:ext cx="6381750" cy="4238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0" y="5377180"/>
            <a:ext cx="3152775" cy="933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" y="3592195"/>
            <a:ext cx="5277485" cy="1527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45" y="1772920"/>
            <a:ext cx="357187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245110"/>
            <a:ext cx="10327640" cy="1034415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345" y="1279525"/>
            <a:ext cx="8196580" cy="419735"/>
          </a:xfrm>
        </p:spPr>
        <p:txBody>
          <a:bodyPr>
            <a:noAutofit/>
          </a:bodyPr>
          <a:p>
            <a:r>
              <a:rPr lang="zh-CN" altLang="en-US"/>
              <a:t>代码对比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2162810"/>
            <a:ext cx="9011920" cy="384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195320"/>
            <a:ext cx="32004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小组分工：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建模：胡可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求解以及建模分析：粟子轩、伍颖欣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讲解：伍颖欣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245110"/>
            <a:ext cx="10327640" cy="1034415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345" y="1279525"/>
            <a:ext cx="8196580" cy="419735"/>
          </a:xfrm>
        </p:spPr>
        <p:txBody>
          <a:bodyPr>
            <a:noAutofit/>
          </a:bodyPr>
          <a:p>
            <a:r>
              <a:rPr lang="zh-CN" altLang="en-US"/>
              <a:t>求解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875" y="1876425"/>
            <a:ext cx="5098415" cy="2748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245110"/>
            <a:ext cx="10327640" cy="1034415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345" y="1279525"/>
            <a:ext cx="8196580" cy="419735"/>
          </a:xfrm>
        </p:spPr>
        <p:txBody>
          <a:bodyPr>
            <a:noAutofit/>
          </a:bodyPr>
          <a:p>
            <a:r>
              <a:rPr lang="zh-CN" altLang="en-US"/>
              <a:t>结果显示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927860"/>
            <a:ext cx="5528945" cy="4248150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90" y="1433195"/>
            <a:ext cx="5501640" cy="47428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4455"/>
            <a:ext cx="10515600" cy="1325563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10335"/>
            <a:ext cx="4616450" cy="4302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45" y="1410335"/>
            <a:ext cx="4295775" cy="1743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55335" y="3698875"/>
            <a:ext cx="54984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由于第</a:t>
            </a:r>
            <a:r>
              <a:rPr lang="en-US" altLang="zh-CN"/>
              <a:t>3</a:t>
            </a:r>
            <a:r>
              <a:rPr lang="zh-CN" altLang="en-US"/>
              <a:t>次迭代和第</a:t>
            </a:r>
            <a:r>
              <a:rPr lang="en-US" altLang="zh-CN"/>
              <a:t>4</a:t>
            </a:r>
            <a:r>
              <a:rPr lang="zh-CN" altLang="en-US"/>
              <a:t>次迭代中，第</a:t>
            </a:r>
            <a:r>
              <a:rPr lang="en-US" altLang="zh-CN"/>
              <a:t>13</a:t>
            </a:r>
            <a:r>
              <a:rPr lang="zh-CN" altLang="en-US"/>
              <a:t>个机组和第</a:t>
            </a:r>
            <a:r>
              <a:rPr lang="en-US" altLang="zh-CN"/>
              <a:t>14</a:t>
            </a:r>
            <a:r>
              <a:rPr lang="zh-CN" altLang="en-US"/>
              <a:t>个机组设置为故障不工作，所以两个机组的有功出力为</a:t>
            </a:r>
            <a:r>
              <a:rPr lang="en-US" altLang="zh-CN"/>
              <a:t>0</a:t>
            </a:r>
            <a:r>
              <a:rPr lang="zh-CN" altLang="en-US"/>
              <a:t>，为了保障机组正常运行，其他的机组会增加其有功出力，所以其他机组在第三次和第四次迭代中，有功出力均略增加，燃料成本费用减少。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    本算例火电机组具有多种约束条件，包括机组爬坡限制、机组具有运行禁止区间和考虑系统网损。系统由15台机组组成，采用表</a:t>
            </a:r>
            <a:r>
              <a:rPr lang="en-US" altLang="zh-CN"/>
              <a:t>1</a:t>
            </a:r>
            <a:r>
              <a:rPr lang="zh-CN" altLang="en-US"/>
              <a:t>为机组参数及相关的爬坡限制，表</a:t>
            </a:r>
            <a:r>
              <a:rPr lang="en-US" altLang="zh-CN"/>
              <a:t>2</a:t>
            </a:r>
            <a:r>
              <a:rPr lang="zh-CN" altLang="en-US"/>
              <a:t>为机组的禁止区间限制，表</a:t>
            </a:r>
            <a:r>
              <a:rPr lang="en-US" altLang="zh-CN"/>
              <a:t>3</a:t>
            </a:r>
            <a:r>
              <a:rPr lang="zh-CN" altLang="en-US"/>
              <a:t>为网损的B系数。求火电机</a:t>
            </a:r>
            <a:r>
              <a:rPr lang="zh-CN" altLang="en-US">
                <a:sym typeface="+mn-ea"/>
              </a:rPr>
              <a:t>机组的燃料最小费用。</a:t>
            </a:r>
            <a:endParaRPr lang="zh-CN" altLang="en-US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49885" y="207645"/>
            <a:ext cx="10515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算例具体情况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680" y="124460"/>
            <a:ext cx="10515600" cy="1325563"/>
          </a:xfrm>
        </p:spPr>
        <p:txBody>
          <a:bodyPr/>
          <a:p>
            <a:r>
              <a:rPr lang="zh-CN" altLang="en-US"/>
              <a:t>数据建模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6765" y="1304290"/>
            <a:ext cx="5725160" cy="5274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16725" y="2934970"/>
            <a:ext cx="4963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                        </a:t>
            </a:r>
            <a:r>
              <a:rPr lang="zh-CN" altLang="en-US" sz="2800">
                <a:sym typeface="+mn-ea"/>
              </a:rPr>
              <a:t>表一    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机组参数及相关的爬坡限制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680" y="124460"/>
            <a:ext cx="10515600" cy="1325563"/>
          </a:xfrm>
        </p:spPr>
        <p:txBody>
          <a:bodyPr/>
          <a:p>
            <a:r>
              <a:rPr lang="zh-CN" altLang="en-US"/>
              <a:t>数据建模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16725" y="2737485"/>
            <a:ext cx="4963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                        </a:t>
            </a:r>
            <a:r>
              <a:rPr lang="zh-CN" altLang="en-US" sz="2800">
                <a:sym typeface="+mn-ea"/>
              </a:rPr>
              <a:t>表</a:t>
            </a:r>
            <a:r>
              <a:rPr lang="en-US" altLang="zh-CN" sz="2800">
                <a:sym typeface="+mn-ea"/>
              </a:rPr>
              <a:t>2</a:t>
            </a:r>
            <a:endParaRPr lang="en-US" altLang="zh-CN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   </a:t>
            </a:r>
            <a:r>
              <a:rPr lang="zh-CN" altLang="en-US" sz="2800">
                <a:sym typeface="+mn-ea"/>
              </a:rPr>
              <a:t>机组的禁止区间限制</a:t>
            </a:r>
            <a:endParaRPr lang="zh-CN" altLang="en-US" sz="28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225" y="2668905"/>
            <a:ext cx="6505575" cy="1965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680" y="124460"/>
            <a:ext cx="10515600" cy="1325563"/>
          </a:xfrm>
        </p:spPr>
        <p:txBody>
          <a:bodyPr/>
          <a:p>
            <a:r>
              <a:rPr lang="zh-CN" altLang="en-US"/>
              <a:t>数据建模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10095" y="2737485"/>
            <a:ext cx="4963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                        </a:t>
            </a:r>
            <a:r>
              <a:rPr lang="zh-CN" altLang="en-US" sz="2800">
                <a:sym typeface="+mn-ea"/>
              </a:rPr>
              <a:t>表</a:t>
            </a:r>
            <a:r>
              <a:rPr lang="en-US" altLang="zh-CN" sz="2800">
                <a:sym typeface="+mn-ea"/>
              </a:rPr>
              <a:t>3</a:t>
            </a:r>
            <a:endParaRPr lang="en-US" altLang="zh-CN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            </a:t>
            </a:r>
            <a:r>
              <a:rPr lang="zh-CN" altLang="en-US" sz="2800">
                <a:sym typeface="+mn-ea"/>
              </a:rPr>
              <a:t>网损的B系数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485" y="1574800"/>
            <a:ext cx="6597015" cy="4973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215" y="116205"/>
            <a:ext cx="10515600" cy="1325563"/>
          </a:xfrm>
        </p:spPr>
        <p:txBody>
          <a:bodyPr/>
          <a:p>
            <a:r>
              <a:rPr lang="zh-CN" altLang="en-US"/>
              <a:t>数学模型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910" y="1825625"/>
            <a:ext cx="10515600" cy="4351338"/>
          </a:xfrm>
        </p:spPr>
        <p:txBody>
          <a:bodyPr/>
          <a:p>
            <a:r>
              <a:rPr lang="en-US" altLang="zh-CN"/>
              <a:t>         </a:t>
            </a:r>
            <a:r>
              <a:rPr lang="zh-CN" altLang="en-US"/>
              <a:t>经济调度是满足各种等式或者不等式的约束条件下，使机组的燃料费用最小化，其简化模型为：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590" y="2980690"/>
            <a:ext cx="9100185" cy="1725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5043170"/>
            <a:ext cx="984059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85" y="191770"/>
            <a:ext cx="10515600" cy="1097280"/>
          </a:xfrm>
        </p:spPr>
        <p:txBody>
          <a:bodyPr/>
          <a:p>
            <a:r>
              <a:rPr lang="zh-CN" altLang="en-US"/>
              <a:t>约束条件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289050"/>
            <a:ext cx="11216005" cy="4867275"/>
          </a:xfrm>
        </p:spPr>
        <p:txBody>
          <a:bodyPr/>
          <a:p>
            <a:pPr marL="0" indent="0">
              <a:buNone/>
            </a:pPr>
            <a:r>
              <a:rPr lang="en-US" altLang="zh-CN"/>
              <a:t>    1</a:t>
            </a:r>
            <a:r>
              <a:rPr lang="zh-CN" altLang="en-US"/>
              <a:t>、</a:t>
            </a:r>
            <a:r>
              <a:rPr lang="zh-CN" altLang="en-US"/>
              <a:t>平衡约束:所有机组的出力总和必须与系统需求加系统网损之和相等。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为了简化模型，将系统网损简化为一个线性公式，其表示如下：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6895" y="1964690"/>
            <a:ext cx="3119755" cy="1139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35" y="3103880"/>
            <a:ext cx="10333355" cy="753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95" y="5919470"/>
            <a:ext cx="6167755" cy="712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85" y="4747895"/>
            <a:ext cx="539623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、出力功率约束：为了系统稳定性，每台机组的有功出力必须限制在上下限之内。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49885" y="191770"/>
            <a:ext cx="10515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约束条件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4370" y="3042920"/>
            <a:ext cx="3968115" cy="1306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715" y="4999355"/>
            <a:ext cx="7157085" cy="64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演示</Application>
  <PresentationFormat>宽屏</PresentationFormat>
  <Paragraphs>103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13_Office 主题</vt:lpstr>
      <vt:lpstr>14_Office 主题</vt:lpstr>
      <vt:lpstr>11_Office 主题</vt:lpstr>
      <vt:lpstr>1_Office 主题</vt:lpstr>
      <vt:lpstr>12_Office 主题</vt:lpstr>
      <vt:lpstr>PowerPoint 演示文稿</vt:lpstr>
      <vt:lpstr>PowerPoint 演示文稿</vt:lpstr>
      <vt:lpstr>PowerPoint 演示文稿</vt:lpstr>
      <vt:lpstr>数据建模</vt:lpstr>
      <vt:lpstr>数据建模</vt:lpstr>
      <vt:lpstr>数据建模</vt:lpstr>
      <vt:lpstr>数学模型</vt:lpstr>
      <vt:lpstr>约束条件</vt:lpstr>
      <vt:lpstr>PowerPoint 演示文稿</vt:lpstr>
      <vt:lpstr>PowerPoint 演示文稿</vt:lpstr>
      <vt:lpstr>PowerPoint 演示文稿</vt:lpstr>
      <vt:lpstr>PowerPoint 演示文稿</vt:lpstr>
      <vt:lpstr>代码实现</vt:lpstr>
      <vt:lpstr>代码实现</vt:lpstr>
      <vt:lpstr>代码实现</vt:lpstr>
      <vt:lpstr>代码实现</vt:lpstr>
      <vt:lpstr>代码实现</vt:lpstr>
      <vt:lpstr>代码实现</vt:lpstr>
      <vt:lpstr>代码实现</vt:lpstr>
      <vt:lpstr>代码实现</vt:lpstr>
      <vt:lpstr>代码实现</vt:lpstr>
      <vt:lpstr>代码实现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Bethany</cp:lastModifiedBy>
  <cp:revision>8</cp:revision>
  <dcterms:created xsi:type="dcterms:W3CDTF">2021-04-21T09:58:00Z</dcterms:created>
  <dcterms:modified xsi:type="dcterms:W3CDTF">2021-04-29T09:34:27Z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