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8" r:id="rId8"/>
    <p:sldId id="269" r:id="rId9"/>
    <p:sldId id="270" r:id="rId10"/>
    <p:sldId id="271" r:id="rId11"/>
    <p:sldId id="264" r:id="rId12"/>
    <p:sldId id="272" r:id="rId13"/>
    <p:sldId id="263" r:id="rId14"/>
    <p:sldId id="274" r:id="rId15"/>
    <p:sldId id="266" r:id="rId16"/>
    <p:sldId id="276" r:id="rId17"/>
    <p:sldId id="262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1651-37DE-4847-9B99-1420920A681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2072-6036-4CCD-9C3B-F307C2BE87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82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1651-37DE-4847-9B99-1420920A681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2072-6036-4CCD-9C3B-F307C2BE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6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1651-37DE-4847-9B99-1420920A681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2072-6036-4CCD-9C3B-F307C2BE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3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1651-37DE-4847-9B99-1420920A681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2072-6036-4CCD-9C3B-F307C2BE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2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1651-37DE-4847-9B99-1420920A681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2072-6036-4CCD-9C3B-F307C2BE87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81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1651-37DE-4847-9B99-1420920A681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2072-6036-4CCD-9C3B-F307C2BE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5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1651-37DE-4847-9B99-1420920A681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2072-6036-4CCD-9C3B-F307C2BE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8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1651-37DE-4847-9B99-1420920A681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2072-6036-4CCD-9C3B-F307C2BE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4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1651-37DE-4847-9B99-1420920A681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2072-6036-4CCD-9C3B-F307C2BE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0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2D1651-37DE-4847-9B99-1420920A681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5C2072-6036-4CCD-9C3B-F307C2BE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8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1651-37DE-4847-9B99-1420920A681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2072-6036-4CCD-9C3B-F307C2BE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2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2D1651-37DE-4847-9B99-1420920A681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5C2072-6036-4CCD-9C3B-F307C2BE875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81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0FC3-954D-41B1-A37D-F5328CFE99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2.4 GHz vs 868 MHz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CCC47-5D68-431F-834F-6EE04AB46F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II – Management and Performance Analysis Sensor Networks</a:t>
            </a:r>
          </a:p>
          <a:p>
            <a:r>
              <a:rPr lang="en-US" dirty="0"/>
              <a:t>Mats De Meyer &amp; Quentin Van Ravels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EF6B88-5715-4306-BE9E-57633D2CE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741" y="342647"/>
            <a:ext cx="3282459" cy="1056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FCE971-5158-49E1-8992-170CCBF2388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91" y="141776"/>
            <a:ext cx="3274420" cy="14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5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8575-6515-4766-8038-DD842DDA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KeySight</a:t>
            </a:r>
            <a:r>
              <a:rPr lang="en-US" dirty="0"/>
              <a:t> DC Power 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071B4-5C32-4E84-84E0-6EEADB90F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en-US" sz="1600" dirty="0">
                <a:sym typeface="Wingdings" panose="05000000000000000000" pitchFamily="2" charset="2"/>
              </a:rPr>
              <a:t> Powers the motes at 3.7V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600" dirty="0">
                <a:sym typeface="Wingdings" panose="05000000000000000000" pitchFamily="2" charset="2"/>
              </a:rPr>
              <a:t> single run of 5 min and 30 seconds (x 10)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600" dirty="0">
                <a:sym typeface="Wingdings" panose="05000000000000000000" pitchFamily="2" charset="2"/>
              </a:rPr>
              <a:t> export to csv and clean with python script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u="sng" dirty="0">
                <a:sym typeface="Wingdings" panose="05000000000000000000" pitchFamily="2" charset="2"/>
              </a:rPr>
              <a:t>But</a:t>
            </a:r>
            <a:r>
              <a:rPr lang="en-US" sz="1600" dirty="0">
                <a:sym typeface="Wingdings" panose="05000000000000000000" pitchFamily="2" charset="2"/>
              </a:rPr>
              <a:t> data is power, voltage and current per timestamp</a:t>
            </a:r>
          </a:p>
          <a:p>
            <a:pPr marL="0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 Get cumulative charge / energy for comparison</a:t>
            </a:r>
            <a:endParaRPr lang="en-US" sz="7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sz="7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sz="7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7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700" dirty="0">
                <a:sym typeface="Wingdings" panose="05000000000000000000" pitchFamily="2" charset="2"/>
              </a:rPr>
              <a:t>	</a:t>
            </a:r>
            <a:endParaRPr lang="en-US" sz="700" dirty="0"/>
          </a:p>
          <a:p>
            <a:pPr marL="0" indent="0">
              <a:buNone/>
            </a:pPr>
            <a:endParaRPr lang="en-US" sz="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9" y="4531530"/>
            <a:ext cx="10717427" cy="114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63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92A9-F22D-482E-BCE2-54590100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Consumption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F5255-78EC-47C6-A627-4046E1D82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554900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6522-EEEB-4462-B586-5C014301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Energest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6385" y="1737360"/>
            <a:ext cx="5260189" cy="427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74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92A9-F22D-482E-BCE2-54590100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F5255-78EC-47C6-A627-4046E1D82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266856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3ADE-5155-481C-983C-A61CF8657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4CF15-A91E-4101-9113-8A0BED50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</a:t>
            </a:r>
            <a:r>
              <a:rPr lang="en-US" dirty="0" smtClean="0"/>
              <a:t>logic, packet counter now sent as payload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run 5 times for each </a:t>
            </a:r>
            <a:r>
              <a:rPr lang="en-US" dirty="0" smtClean="0">
                <a:sym typeface="Wingdings" panose="05000000000000000000" pitchFamily="2" charset="2"/>
              </a:rPr>
              <a:t>radio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 tried </a:t>
            </a:r>
            <a:r>
              <a:rPr lang="en-US" dirty="0" err="1" smtClean="0">
                <a:sym typeface="Wingdings" panose="05000000000000000000" pitchFamily="2" charset="2"/>
              </a:rPr>
              <a:t>timesynch</a:t>
            </a:r>
            <a:r>
              <a:rPr lang="en-US" dirty="0" smtClean="0">
                <a:sym typeface="Wingdings" panose="05000000000000000000" pitchFamily="2" charset="2"/>
              </a:rPr>
              <a:t>: not supported!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 print </a:t>
            </a:r>
            <a:r>
              <a:rPr lang="en-US" dirty="0" smtClean="0">
                <a:sym typeface="Wingdings" panose="05000000000000000000" pitchFamily="2" charset="2"/>
              </a:rPr>
              <a:t>modified timestamp </a:t>
            </a:r>
            <a:r>
              <a:rPr lang="en-US" dirty="0">
                <a:sym typeface="Wingdings" panose="05000000000000000000" pitchFamily="2" charset="2"/>
              </a:rPr>
              <a:t>at sender and receiver</a:t>
            </a:r>
          </a:p>
          <a:p>
            <a:r>
              <a:rPr lang="en-US" dirty="0">
                <a:sym typeface="Wingdings" panose="05000000000000000000" pitchFamily="2" charset="2"/>
              </a:rPr>
              <a:t>Python script</a:t>
            </a:r>
          </a:p>
          <a:p>
            <a:r>
              <a:rPr lang="en-US" dirty="0">
                <a:sym typeface="Wingdings" panose="05000000000000000000" pitchFamily="2" charset="2"/>
              </a:rPr>
              <a:t> use pandas package to calculate timestamp difference of 1500 packages</a:t>
            </a:r>
          </a:p>
          <a:p>
            <a:r>
              <a:rPr lang="en-US" dirty="0">
                <a:sym typeface="Wingdings" panose="05000000000000000000" pitchFamily="2" charset="2"/>
              </a:rPr>
              <a:t> plot confidence intervals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81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92A9-F22D-482E-BCE2-54590100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F5255-78EC-47C6-A627-4046E1D82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251665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5D13-ED1C-4880-93B1-AC278889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3AC75B-8CD8-4846-8665-2A0CF117A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30" y="2037201"/>
            <a:ext cx="5487650" cy="36584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72D5CB-65CD-4E43-A74E-F8FA1E198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20" y="2037201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3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92A9-F22D-482E-BCE2-54590100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</a:t>
            </a:r>
            <a:r>
              <a:rPr lang="en-US" dirty="0" smtClean="0"/>
              <a:t>Delivery Ratio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F5255-78EC-47C6-A627-4046E1D82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 &amp; Results</a:t>
            </a:r>
          </a:p>
        </p:txBody>
      </p:sp>
    </p:spTree>
    <p:extLst>
      <p:ext uri="{BB962C8B-B14F-4D97-AF65-F5344CB8AC3E}">
        <p14:creationId xmlns:p14="http://schemas.microsoft.com/office/powerpoint/2010/main" val="3830932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3ADE-5155-481C-983C-A61CF8657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4CF15-A91E-4101-9113-8A0BED50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</a:t>
            </a:r>
            <a:r>
              <a:rPr lang="en-US" dirty="0" smtClean="0"/>
              <a:t>latency results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send and receive with address and packet number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100% (1500/1500) on both frequencies</a:t>
            </a:r>
            <a:endParaRPr lang="en-US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752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5B381-58DF-4043-B149-20E82DEE84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000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96AFE-7974-43E1-8858-36E3D4CE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F49720C-9F22-48CA-BBBA-6D0FDBD535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106168"/>
              </p:ext>
            </p:extLst>
          </p:nvPr>
        </p:nvGraphicFramePr>
        <p:xfrm>
          <a:off x="1096963" y="1846263"/>
          <a:ext cx="10058400" cy="3383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84273023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669381675"/>
                    </a:ext>
                  </a:extLst>
                </a:gridCol>
              </a:tblGrid>
              <a:tr h="510197">
                <a:tc>
                  <a:txBody>
                    <a:bodyPr/>
                    <a:lstStyle/>
                    <a:p>
                      <a:r>
                        <a:rPr lang="en-US" dirty="0"/>
                        <a:t>2.4 GHz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Wi-Fi, Bluetooth, 802.15.4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Much interference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868 MHz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Less commonly used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Less interference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Better propagation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52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339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AFB9-5F2E-4622-B780-730E798E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4A18A-BF79-427E-B918-D1E616486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 868 MHz higher latency due to lower data rate and frequency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 PDR 100% because of high delay between packages (1 second) </a:t>
            </a:r>
            <a:endParaRPr lang="en-US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ym typeface="Wingdings" panose="05000000000000000000" pitchFamily="2" charset="2"/>
              </a:rPr>
              <a:t>Power </a:t>
            </a:r>
            <a:r>
              <a:rPr lang="en-US" dirty="0">
                <a:sym typeface="Wingdings" panose="05000000000000000000" pitchFamily="2" charset="2"/>
              </a:rPr>
              <a:t>Consumption inconclusive, but same order of </a:t>
            </a:r>
            <a:r>
              <a:rPr lang="en-US" dirty="0" smtClean="0">
                <a:sym typeface="Wingdings" panose="05000000000000000000" pitchFamily="2" charset="2"/>
              </a:rPr>
              <a:t>magnitude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Both feasible options, trade offs have to be made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2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5FA4-CADB-47D2-A43D-1879EC1AD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5400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9EB07-4D4D-488B-9E18-AC961B651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908" y="3314700"/>
            <a:ext cx="10735408" cy="2554394"/>
          </a:xfrm>
        </p:spPr>
        <p:txBody>
          <a:bodyPr>
            <a:normAutofit/>
          </a:bodyPr>
          <a:lstStyle/>
          <a:p>
            <a:r>
              <a:rPr lang="en-US" dirty="0"/>
              <a:t>Compare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Latency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Throughput</a:t>
            </a:r>
            <a:r>
              <a:rPr lang="en-US" dirty="0"/>
              <a:t> and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Power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Consumption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of 2.4 GHz and 868 MHz bands</a:t>
            </a:r>
          </a:p>
        </p:txBody>
      </p:sp>
    </p:spTree>
    <p:extLst>
      <p:ext uri="{BB962C8B-B14F-4D97-AF65-F5344CB8AC3E}">
        <p14:creationId xmlns:p14="http://schemas.microsoft.com/office/powerpoint/2010/main" val="260068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589D-107E-48BD-B1EC-FBFA890C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8CDE-C8DC-4550-B726-CCA63E891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Radios: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cc1200 for 868 MHz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cc2538 for 2.4 GHz</a:t>
            </a:r>
          </a:p>
          <a:p>
            <a:pPr marL="0" indent="0">
              <a:buNone/>
            </a:pPr>
            <a:r>
              <a:rPr lang="en-US" dirty="0"/>
              <a:t>Contiki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nullrdc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CSMA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Receiver address 	2d:c8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Sender address 	2d:f9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75A2F-5B7A-4D25-A39F-91042222C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592" y="3219477"/>
            <a:ext cx="7156937" cy="98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92A9-F22D-482E-BCE2-54590100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Consumption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F5255-78EC-47C6-A627-4046E1D82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0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8575-6515-4766-8038-DD842DDA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071B4-5C32-4E84-84E0-6EEADB90F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 Program based on </a:t>
            </a:r>
            <a:r>
              <a:rPr lang="en-US" dirty="0" smtClean="0"/>
              <a:t>send-</a:t>
            </a:r>
            <a:r>
              <a:rPr lang="en-US" dirty="0" err="1" smtClean="0"/>
              <a:t>unicast.c</a:t>
            </a:r>
            <a:r>
              <a:rPr lang="en-US" dirty="0" smtClean="0"/>
              <a:t>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sends 300 messages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one message every second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10 second delay to avoid startup anomalies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payload: string of 5 characters</a:t>
            </a:r>
          </a:p>
          <a:p>
            <a:pPr marL="0" indent="0">
              <a:buNone/>
            </a:pPr>
            <a:r>
              <a:rPr lang="en-US" dirty="0"/>
              <a:t>On the receiving node, receive-</a:t>
            </a:r>
            <a:r>
              <a:rPr lang="en-US" dirty="0" err="1"/>
              <a:t>unicast.c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5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8575-6515-4766-8038-DD842DDA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071B4-5C32-4E84-84E0-6EEADB90F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types of </a:t>
            </a:r>
            <a:r>
              <a:rPr lang="en-US" dirty="0" smtClean="0"/>
              <a:t>measurements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Energest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KeySight</a:t>
            </a:r>
            <a:r>
              <a:rPr lang="en-US" dirty="0"/>
              <a:t> N6705B DC Power Analyzer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0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8575-6515-4766-8038-DD842DDA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Energest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071B4-5C32-4E84-84E0-6EEADB90F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700" dirty="0"/>
              <a:t>Contiki module for software-based energy estimation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700" dirty="0">
                <a:sym typeface="Wingdings" panose="05000000000000000000" pitchFamily="2" charset="2"/>
              </a:rPr>
              <a:t>Tracks time of different modes: CPU, LPM, IRQ, TRANSMIT, LISTEN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700" dirty="0">
                <a:sym typeface="Wingdings" panose="05000000000000000000" pitchFamily="2" charset="2"/>
              </a:rPr>
              <a:t> ticks converted to seconds (32768 ticks = 1 sec)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700" dirty="0">
                <a:sym typeface="Wingdings" panose="05000000000000000000" pitchFamily="2" charset="2"/>
              </a:rPr>
              <a:t> Convert logs with python script for readability and ease of use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700" dirty="0">
                <a:sym typeface="Wingdings" panose="05000000000000000000" pitchFamily="2" charset="2"/>
              </a:rPr>
              <a:t> </a:t>
            </a:r>
            <a:r>
              <a:rPr lang="en-US" sz="1700" dirty="0" smtClean="0">
                <a:sym typeface="Wingdings" panose="05000000000000000000" pitchFamily="2" charset="2"/>
              </a:rPr>
              <a:t>calculate </a:t>
            </a:r>
            <a:r>
              <a:rPr lang="en-US" sz="1700" dirty="0">
                <a:sym typeface="Wingdings" panose="05000000000000000000" pitchFamily="2" charset="2"/>
              </a:rPr>
              <a:t>charge: multiply cumulative time value by current (Q = I * t)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700" dirty="0">
                <a:sym typeface="Wingdings" panose="05000000000000000000" pitchFamily="2" charset="2"/>
              </a:rPr>
              <a:t> </a:t>
            </a:r>
            <a:r>
              <a:rPr lang="en-US" sz="1700" dirty="0" smtClean="0">
                <a:sym typeface="Wingdings" panose="05000000000000000000" pitchFamily="2" charset="2"/>
              </a:rPr>
              <a:t>calculate </a:t>
            </a:r>
            <a:r>
              <a:rPr lang="en-US" sz="1700" dirty="0">
                <a:sym typeface="Wingdings" panose="05000000000000000000" pitchFamily="2" charset="2"/>
              </a:rPr>
              <a:t>energy: multiply by Volt (E = Q * V)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700" dirty="0">
                <a:sym typeface="Wingdings" panose="05000000000000000000" pitchFamily="2" charset="2"/>
              </a:rPr>
              <a:t> Convert to </a:t>
            </a:r>
            <a:r>
              <a:rPr lang="en-US" sz="1700" dirty="0" err="1" smtClean="0">
                <a:sym typeface="Wingdings" panose="05000000000000000000" pitchFamily="2" charset="2"/>
              </a:rPr>
              <a:t>mWh</a:t>
            </a:r>
            <a:endParaRPr lang="en-US" sz="17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sz="12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sz="12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sz="12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	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6238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6522-EEEB-4462-B586-5C014301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Energest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12F658-82CA-4B8B-8E98-C4F815DB8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6869" y="1851953"/>
            <a:ext cx="5629275" cy="2419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789CDA-FD90-4760-9BF2-A55804C16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257" y="4385896"/>
            <a:ext cx="85725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627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197</TotalTime>
  <Words>397</Words>
  <Application>Microsoft Office PowerPoint</Application>
  <PresentationFormat>Widescreen</PresentationFormat>
  <Paragraphs>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Retrospect</vt:lpstr>
      <vt:lpstr>2.4 GHz vs 868 MHz</vt:lpstr>
      <vt:lpstr>Introduction</vt:lpstr>
      <vt:lpstr>Goal</vt:lpstr>
      <vt:lpstr>Setup</vt:lpstr>
      <vt:lpstr>Power Consumption</vt:lpstr>
      <vt:lpstr>Power Consumption</vt:lpstr>
      <vt:lpstr>Power Consumption</vt:lpstr>
      <vt:lpstr>Energest</vt:lpstr>
      <vt:lpstr>Energest</vt:lpstr>
      <vt:lpstr>KeySight DC Power Analyzer</vt:lpstr>
      <vt:lpstr>Power Consumption</vt:lpstr>
      <vt:lpstr>Energest</vt:lpstr>
      <vt:lpstr>Latency</vt:lpstr>
      <vt:lpstr>Latency</vt:lpstr>
      <vt:lpstr>Latency</vt:lpstr>
      <vt:lpstr>Latency</vt:lpstr>
      <vt:lpstr>Packet Delivery Ratio</vt:lpstr>
      <vt:lpstr>PDR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Ravels Quentin</dc:creator>
  <cp:lastModifiedBy>Mats</cp:lastModifiedBy>
  <cp:revision>20</cp:revision>
  <dcterms:created xsi:type="dcterms:W3CDTF">2018-05-22T19:26:06Z</dcterms:created>
  <dcterms:modified xsi:type="dcterms:W3CDTF">2018-05-23T07:03:06Z</dcterms:modified>
</cp:coreProperties>
</file>