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58" r:id="rId5"/>
    <p:sldId id="261" r:id="rId6"/>
    <p:sldId id="273" r:id="rId7"/>
    <p:sldId id="275" r:id="rId8"/>
    <p:sldId id="274" r:id="rId9"/>
    <p:sldId id="262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94" autoAdjust="0"/>
  </p:normalViewPr>
  <p:slideViewPr>
    <p:cSldViewPr>
      <p:cViewPr>
        <p:scale>
          <a:sx n="100" d="100"/>
          <a:sy n="100" d="100"/>
        </p:scale>
        <p:origin x="-164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13/01/17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１．ＰＣのソフトウェアを確認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）」のリストに自分のボードのモデルが表示され、選択（チェック）されている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ボードを接続すると、「ツール（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６．シリアルポートで文字通信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シリアルモニタ</a:t>
            </a:r>
            <a:r>
              <a:rPr kumimoji="1" lang="ja-JP" altLang="en-US" dirty="0" smtClean="0"/>
              <a:t>ボタンをクリックして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ウィンドウ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645024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７．シリアルポートの使い方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でポートの通信速度を</a:t>
            </a:r>
            <a:r>
              <a:rPr kumimoji="1" lang="ja-JP" altLang="en-US" dirty="0" smtClean="0"/>
              <a:t>セット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Serial.begin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ボーレート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ボーレートはシリアルモニタのメニューから選ぶ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オープン</a:t>
            </a:r>
            <a:r>
              <a:rPr kumimoji="1" lang="ja-JP" altLang="en-US" dirty="0" smtClean="0"/>
              <a:t>した</a:t>
            </a:r>
            <a:r>
              <a:rPr kumimoji="1" lang="ja-JP" altLang="en-US" dirty="0" smtClean="0"/>
              <a:t>後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自由</a:t>
            </a:r>
            <a:r>
              <a:rPr kumimoji="1" lang="ja-JP" altLang="en-US" dirty="0" smtClean="0"/>
              <a:t>に使用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改行なし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改行つき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変数には、整数</a:t>
            </a:r>
            <a:r>
              <a:rPr kumimoji="1" lang="en-US" altLang="ja-JP" dirty="0" smtClean="0"/>
              <a:t> char,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</a:t>
            </a:r>
            <a:r>
              <a:rPr kumimoji="1" lang="ja-JP" altLang="en-US" dirty="0" smtClean="0"/>
              <a:t>浮動小数点数</a:t>
            </a:r>
            <a:r>
              <a:rPr kumimoji="1" lang="en-US" altLang="ja-JP" dirty="0" smtClean="0"/>
              <a:t> float </a:t>
            </a:r>
            <a:r>
              <a:rPr kumimoji="1" lang="ja-JP" altLang="en-US" dirty="0" smtClean="0"/>
              <a:t>が使える．整数の場合，二進</a:t>
            </a:r>
            <a:r>
              <a:rPr kumimoji="1" lang="en-US" altLang="ja-JP" dirty="0" smtClean="0"/>
              <a:t> DEC</a:t>
            </a:r>
            <a:r>
              <a:rPr kumimoji="1" lang="ja-JP" altLang="en-US" dirty="0" smtClean="0"/>
              <a:t>，十六進</a:t>
            </a:r>
            <a:r>
              <a:rPr kumimoji="1" lang="en-US" altLang="ja-JP" dirty="0" smtClean="0"/>
              <a:t> HEX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８．シリアルポートを使ったプログラム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と出力するプログラムを書いてみよ</a:t>
            </a:r>
            <a:r>
              <a:rPr kumimoji="1" lang="ja-JP" altLang="en-US" dirty="0"/>
              <a:t>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計算の結果を出力したり、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ミリ秒カウンタの値を出力してみよう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受信の手順をサンプルでみてみよう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MorseCoder</a:t>
            </a:r>
            <a:r>
              <a:rPr kumimoji="1" lang="en-US" altLang="ja-JP" dirty="0" smtClean="0"/>
              <a:t> 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69908" b="38679"/>
          <a:stretch/>
        </p:blipFill>
        <p:spPr>
          <a:xfrm>
            <a:off x="6660232" y="2276872"/>
            <a:ext cx="2082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９．デジタル入力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50286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１０．アナログ入力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82976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１１．アナログ（ＰＷＭ）出力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89158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例のカタログ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7927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724128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3563888" y="5157192"/>
            <a:ext cx="1268462" cy="965200"/>
            <a:chOff x="3563888" y="5157192"/>
            <a:chExt cx="1268462" cy="965200"/>
          </a:xfrm>
        </p:grpSpPr>
        <p:grpSp>
          <p:nvGrpSpPr>
            <p:cNvPr id="28" name="図形グループ 27"/>
            <p:cNvGrpSpPr/>
            <p:nvPr/>
          </p:nvGrpSpPr>
          <p:grpSpPr>
            <a:xfrm>
              <a:off x="3563888" y="5157192"/>
              <a:ext cx="720080" cy="936104"/>
              <a:chOff x="4788024" y="4293096"/>
              <a:chExt cx="720080" cy="936104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148064" y="501317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フリーフォーム 55"/>
              <p:cNvSpPr/>
              <p:nvPr/>
            </p:nvSpPr>
            <p:spPr>
              <a:xfrm>
                <a:off x="4860032" y="4653136"/>
                <a:ext cx="576064" cy="216024"/>
              </a:xfrm>
              <a:custGeom>
                <a:avLst/>
                <a:gdLst>
                  <a:gd name="connsiteX0" fmla="*/ 0 w 965200"/>
                  <a:gd name="connsiteY0" fmla="*/ 16933 h 2463800"/>
                  <a:gd name="connsiteX1" fmla="*/ 0 w 965200"/>
                  <a:gd name="connsiteY1" fmla="*/ 2455333 h 2463800"/>
                  <a:gd name="connsiteX2" fmla="*/ 965200 w 965200"/>
                  <a:gd name="connsiteY2" fmla="*/ 2463800 h 2463800"/>
                  <a:gd name="connsiteX3" fmla="*/ 965200 w 965200"/>
                  <a:gd name="connsiteY3" fmla="*/ 0 h 2463800"/>
                  <a:gd name="connsiteX4" fmla="*/ 0 w 965200"/>
                  <a:gd name="connsiteY4" fmla="*/ 16933 h 2463800"/>
                  <a:gd name="connsiteX0" fmla="*/ 0 w 965200"/>
                  <a:gd name="connsiteY0" fmla="*/ 0 h 2446867"/>
                  <a:gd name="connsiteX1" fmla="*/ 0 w 965200"/>
                  <a:gd name="connsiteY1" fmla="*/ 2438400 h 2446867"/>
                  <a:gd name="connsiteX2" fmla="*/ 965200 w 965200"/>
                  <a:gd name="connsiteY2" fmla="*/ 2446867 h 2446867"/>
                  <a:gd name="connsiteX3" fmla="*/ 965200 w 965200"/>
                  <a:gd name="connsiteY3" fmla="*/ 8467 h 2446867"/>
                  <a:gd name="connsiteX4" fmla="*/ 0 w 965200"/>
                  <a:gd name="connsiteY4" fmla="*/ 0 h 2446867"/>
                  <a:gd name="connsiteX0" fmla="*/ 0 w 965200"/>
                  <a:gd name="connsiteY0" fmla="*/ 0 h 2438400"/>
                  <a:gd name="connsiteX1" fmla="*/ 0 w 965200"/>
                  <a:gd name="connsiteY1" fmla="*/ 2429933 h 2438400"/>
                  <a:gd name="connsiteX2" fmla="*/ 965200 w 965200"/>
                  <a:gd name="connsiteY2" fmla="*/ 2438400 h 2438400"/>
                  <a:gd name="connsiteX3" fmla="*/ 965200 w 965200"/>
                  <a:gd name="connsiteY3" fmla="*/ 0 h 2438400"/>
                  <a:gd name="connsiteX4" fmla="*/ 0 w 965200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0" h="2438400">
                    <a:moveTo>
                      <a:pt x="0" y="0"/>
                    </a:moveTo>
                    <a:lnTo>
                      <a:pt x="0" y="2429933"/>
                    </a:lnTo>
                    <a:lnTo>
                      <a:pt x="965200" y="2438400"/>
                    </a:lnTo>
                    <a:lnTo>
                      <a:pt x="9652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5148064" y="429309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4788024" y="4509120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4788024" y="5013176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フリーフォーム 28"/>
            <p:cNvSpPr/>
            <p:nvPr/>
          </p:nvSpPr>
          <p:spPr>
            <a:xfrm>
              <a:off x="4572000" y="5157192"/>
              <a:ext cx="260350" cy="965200"/>
            </a:xfrm>
            <a:custGeom>
              <a:avLst/>
              <a:gdLst>
                <a:gd name="connsiteX0" fmla="*/ 0 w 279400"/>
                <a:gd name="connsiteY0" fmla="*/ 304800 h 952500"/>
                <a:gd name="connsiteX1" fmla="*/ 279400 w 279400"/>
                <a:gd name="connsiteY1" fmla="*/ 0 h 952500"/>
                <a:gd name="connsiteX2" fmla="*/ 266700 w 279400"/>
                <a:gd name="connsiteY2" fmla="*/ 952500 h 952500"/>
                <a:gd name="connsiteX3" fmla="*/ 12700 w 279400"/>
                <a:gd name="connsiteY3" fmla="*/ 622300 h 952500"/>
                <a:gd name="connsiteX4" fmla="*/ 0 w 279400"/>
                <a:gd name="connsiteY4" fmla="*/ 304800 h 952500"/>
                <a:gd name="connsiteX0" fmla="*/ 0 w 273050"/>
                <a:gd name="connsiteY0" fmla="*/ 317500 h 965200"/>
                <a:gd name="connsiteX1" fmla="*/ 273050 w 273050"/>
                <a:gd name="connsiteY1" fmla="*/ 0 h 965200"/>
                <a:gd name="connsiteX2" fmla="*/ 266700 w 273050"/>
                <a:gd name="connsiteY2" fmla="*/ 965200 h 965200"/>
                <a:gd name="connsiteX3" fmla="*/ 12700 w 273050"/>
                <a:gd name="connsiteY3" fmla="*/ 635000 h 965200"/>
                <a:gd name="connsiteX4" fmla="*/ 0 w 273050"/>
                <a:gd name="connsiteY4" fmla="*/ 317500 h 965200"/>
                <a:gd name="connsiteX0" fmla="*/ 6350 w 260350"/>
                <a:gd name="connsiteY0" fmla="*/ 30480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304800 h 965200"/>
                <a:gd name="connsiteX0" fmla="*/ 6350 w 260350"/>
                <a:gd name="connsiteY0" fmla="*/ 28575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28575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50" h="965200">
                  <a:moveTo>
                    <a:pt x="6350" y="285750"/>
                  </a:moveTo>
                  <a:lnTo>
                    <a:pt x="260350" y="0"/>
                  </a:lnTo>
                  <a:cubicBezTo>
                    <a:pt x="258233" y="321733"/>
                    <a:pt x="256117" y="643467"/>
                    <a:pt x="254000" y="965200"/>
                  </a:cubicBezTo>
                  <a:lnTo>
                    <a:pt x="0" y="635000"/>
                  </a:lnTo>
                  <a:lnTo>
                    <a:pt x="6350" y="28575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55976" y="5445224"/>
              <a:ext cx="216024" cy="360040"/>
            </a:xfrm>
            <a:prstGeom prst="rect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番号</a:t>
            </a:r>
            <a:r>
              <a:rPr kumimoji="1" lang="en-US" altLang="ja-JP" dirty="0"/>
              <a:t>??</a:t>
            </a:r>
            <a:r>
              <a:rPr kumimoji="1" lang="ja-JP" altLang="en-US" dirty="0"/>
              <a:t>は決まっていないので、</a:t>
            </a:r>
            <a:r>
              <a:rPr kumimoji="1" lang="ja-JP" altLang="en-US" dirty="0" smtClean="0"/>
              <a:t>接続後メニューにあらわれる番号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331640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317154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シリアルポートのリストからボードのＣＯＭポートを選ぶ．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スケッチを書く／開く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ボタンで、プログラムをボードに書き込む．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437112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プログラミング（２）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回路を変更：ＬＥＤのかわりに圧電（ピエゾ）スピーカを接続してみる．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音はするか．音階を出せるか．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LED </a:t>
            </a:r>
            <a:r>
              <a:rPr lang="ja-JP" altLang="en-US" dirty="0" smtClean="0"/>
              <a:t>発光ダイオード</a:t>
            </a:r>
            <a:r>
              <a:rPr kumimoji="1"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Arduino</a:t>
            </a:r>
            <a:r>
              <a:rPr lang="en-US" altLang="ja-JP" dirty="0" smtClean="0"/>
              <a:t> </a:t>
            </a:r>
            <a:r>
              <a:rPr lang="ja-JP" altLang="en-US" dirty="0" smtClean="0"/>
              <a:t>デジタルピンの接続：回路図</a:t>
            </a:r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619675" y="1988840"/>
            <a:ext cx="3038819" cy="4104456"/>
            <a:chOff x="4644011" y="1916832"/>
            <a:chExt cx="3038819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716016" y="1916832"/>
              <a:ext cx="133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364091" y="1700808"/>
            <a:ext cx="3038819" cy="4248472"/>
            <a:chOff x="5364091" y="1844824"/>
            <a:chExt cx="3038819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364091" y="5661248"/>
              <a:ext cx="2160236" cy="432048"/>
              <a:chOff x="5580112" y="4509120"/>
              <a:chExt cx="2160236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436096" y="5661248"/>
              <a:ext cx="133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ボックス 37"/>
          <p:cNvSpPr txBox="1"/>
          <p:nvPr/>
        </p:nvSpPr>
        <p:spPr>
          <a:xfrm>
            <a:off x="2699792" y="558924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60232" y="155679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67944" y="2924944"/>
            <a:ext cx="119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276872"/>
            <a:ext cx="2235200" cy="3556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15299"/>
          <a:stretch/>
        </p:blipFill>
        <p:spPr>
          <a:xfrm>
            <a:off x="899592" y="1700808"/>
            <a:ext cx="5378500" cy="43434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LED </a:t>
            </a:r>
            <a:r>
              <a:rPr lang="ja-JP" altLang="en-US" dirty="0" smtClean="0"/>
              <a:t>発光ダイオード</a:t>
            </a:r>
            <a:r>
              <a:rPr kumimoji="1"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Arduino</a:t>
            </a:r>
            <a:r>
              <a:rPr lang="en-US" altLang="ja-JP" dirty="0" smtClean="0"/>
              <a:t> </a:t>
            </a:r>
            <a:r>
              <a:rPr lang="ja-JP" altLang="en-US" dirty="0" smtClean="0"/>
              <a:t>デジタルピンの接続：ブレッドボードでの配線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00500" y="191683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96444" y="1916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0620" y="3861048"/>
            <a:ext cx="1198691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609329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www.ladyada.net</a:t>
            </a:r>
            <a:r>
              <a:rPr lang="en-US" altLang="ja-JP" dirty="0"/>
              <a:t>/learn/</a:t>
            </a:r>
            <a:r>
              <a:rPr lang="en-US" altLang="ja-JP" dirty="0" err="1"/>
              <a:t>arduino</a:t>
            </a:r>
            <a:r>
              <a:rPr lang="en-US" altLang="ja-JP" dirty="0"/>
              <a:t>/lesson3.html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94426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ピエゾスピーカの接続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25144"/>
            <a:ext cx="2540000" cy="1187450"/>
          </a:xfrm>
          <a:prstGeom prst="rect">
            <a:avLst/>
          </a:prstGeom>
        </p:spPr>
      </p:pic>
      <p:grpSp>
        <p:nvGrpSpPr>
          <p:cNvPr id="8" name="図形グループ 7"/>
          <p:cNvGrpSpPr/>
          <p:nvPr/>
        </p:nvGrpSpPr>
        <p:grpSpPr>
          <a:xfrm>
            <a:off x="1187624" y="1844824"/>
            <a:ext cx="3068662" cy="2520280"/>
            <a:chOff x="1187624" y="1844824"/>
            <a:chExt cx="3068662" cy="2520280"/>
          </a:xfrm>
        </p:grpSpPr>
        <p:grpSp>
          <p:nvGrpSpPr>
            <p:cNvPr id="49" name="図形グループ 48"/>
            <p:cNvGrpSpPr/>
            <p:nvPr/>
          </p:nvGrpSpPr>
          <p:grpSpPr>
            <a:xfrm flipH="1">
              <a:off x="1187624" y="1844824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1259629" y="1844824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??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grpSp>
          <p:nvGrpSpPr>
            <p:cNvPr id="53" name="図形グループ 52"/>
            <p:cNvGrpSpPr/>
            <p:nvPr/>
          </p:nvGrpSpPr>
          <p:grpSpPr>
            <a:xfrm>
              <a:off x="3059829" y="3789040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テキスト ボックス 64"/>
            <p:cNvSpPr txBox="1"/>
            <p:nvPr/>
          </p:nvSpPr>
          <p:spPr>
            <a:xfrm>
              <a:off x="3491877" y="23488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491877" y="3284984"/>
              <a:ext cx="263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1F497D"/>
                  </a:solidFill>
                  <a:latin typeface="+mn-lt"/>
                </a:rPr>
                <a:t>-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47861" y="2060848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3347861" y="3501008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図形グループ 70"/>
            <p:cNvGrpSpPr/>
            <p:nvPr/>
          </p:nvGrpSpPr>
          <p:grpSpPr>
            <a:xfrm>
              <a:off x="2987824" y="2564904"/>
              <a:ext cx="1268462" cy="965200"/>
              <a:chOff x="3563888" y="5157192"/>
              <a:chExt cx="1268462" cy="965200"/>
            </a:xfrm>
          </p:grpSpPr>
          <p:grpSp>
            <p:nvGrpSpPr>
              <p:cNvPr id="72" name="図形グループ 71"/>
              <p:cNvGrpSpPr/>
              <p:nvPr/>
            </p:nvGrpSpPr>
            <p:grpSpPr>
              <a:xfrm>
                <a:off x="3563888" y="5157192"/>
                <a:ext cx="720080" cy="936104"/>
                <a:chOff x="4788024" y="4293096"/>
                <a:chExt cx="720080" cy="936104"/>
              </a:xfrm>
            </p:grpSpPr>
            <p:cxnSp>
              <p:nvCxnSpPr>
                <p:cNvPr id="79" name="直線コネクタ 78"/>
                <p:cNvCxnSpPr/>
                <p:nvPr/>
              </p:nvCxnSpPr>
              <p:spPr>
                <a:xfrm>
                  <a:off x="5148064" y="501317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フリーフォーム 84"/>
                <p:cNvSpPr/>
                <p:nvPr/>
              </p:nvSpPr>
              <p:spPr>
                <a:xfrm>
                  <a:off x="4860032" y="4653136"/>
                  <a:ext cx="576064" cy="216024"/>
                </a:xfrm>
                <a:custGeom>
                  <a:avLst/>
                  <a:gdLst>
                    <a:gd name="connsiteX0" fmla="*/ 0 w 965200"/>
                    <a:gd name="connsiteY0" fmla="*/ 16933 h 2463800"/>
                    <a:gd name="connsiteX1" fmla="*/ 0 w 965200"/>
                    <a:gd name="connsiteY1" fmla="*/ 2455333 h 2463800"/>
                    <a:gd name="connsiteX2" fmla="*/ 965200 w 965200"/>
                    <a:gd name="connsiteY2" fmla="*/ 2463800 h 2463800"/>
                    <a:gd name="connsiteX3" fmla="*/ 965200 w 965200"/>
                    <a:gd name="connsiteY3" fmla="*/ 0 h 2463800"/>
                    <a:gd name="connsiteX4" fmla="*/ 0 w 965200"/>
                    <a:gd name="connsiteY4" fmla="*/ 16933 h 2463800"/>
                    <a:gd name="connsiteX0" fmla="*/ 0 w 965200"/>
                    <a:gd name="connsiteY0" fmla="*/ 0 h 2446867"/>
                    <a:gd name="connsiteX1" fmla="*/ 0 w 965200"/>
                    <a:gd name="connsiteY1" fmla="*/ 2438400 h 2446867"/>
                    <a:gd name="connsiteX2" fmla="*/ 965200 w 965200"/>
                    <a:gd name="connsiteY2" fmla="*/ 2446867 h 2446867"/>
                    <a:gd name="connsiteX3" fmla="*/ 965200 w 965200"/>
                    <a:gd name="connsiteY3" fmla="*/ 8467 h 2446867"/>
                    <a:gd name="connsiteX4" fmla="*/ 0 w 965200"/>
                    <a:gd name="connsiteY4" fmla="*/ 0 h 2446867"/>
                    <a:gd name="connsiteX0" fmla="*/ 0 w 965200"/>
                    <a:gd name="connsiteY0" fmla="*/ 0 h 2438400"/>
                    <a:gd name="connsiteX1" fmla="*/ 0 w 965200"/>
                    <a:gd name="connsiteY1" fmla="*/ 2429933 h 2438400"/>
                    <a:gd name="connsiteX2" fmla="*/ 965200 w 965200"/>
                    <a:gd name="connsiteY2" fmla="*/ 2438400 h 2438400"/>
                    <a:gd name="connsiteX3" fmla="*/ 965200 w 965200"/>
                    <a:gd name="connsiteY3" fmla="*/ 0 h 2438400"/>
                    <a:gd name="connsiteX4" fmla="*/ 0 w 965200"/>
                    <a:gd name="connsiteY4" fmla="*/ 0 h 243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5200" h="2438400">
                      <a:moveTo>
                        <a:pt x="0" y="0"/>
                      </a:moveTo>
                      <a:lnTo>
                        <a:pt x="0" y="2429933"/>
                      </a:lnTo>
                      <a:lnTo>
                        <a:pt x="965200" y="2438400"/>
                      </a:lnTo>
                      <a:lnTo>
                        <a:pt x="965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5148064" y="429309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>
                  <a:off x="4788024" y="4509120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4788024" y="5013176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フリーフォーム 75"/>
              <p:cNvSpPr/>
              <p:nvPr/>
            </p:nvSpPr>
            <p:spPr>
              <a:xfrm>
                <a:off x="4572000" y="5157192"/>
                <a:ext cx="260350" cy="965200"/>
              </a:xfrm>
              <a:custGeom>
                <a:avLst/>
                <a:gdLst>
                  <a:gd name="connsiteX0" fmla="*/ 0 w 279400"/>
                  <a:gd name="connsiteY0" fmla="*/ 304800 h 952500"/>
                  <a:gd name="connsiteX1" fmla="*/ 279400 w 279400"/>
                  <a:gd name="connsiteY1" fmla="*/ 0 h 952500"/>
                  <a:gd name="connsiteX2" fmla="*/ 266700 w 279400"/>
                  <a:gd name="connsiteY2" fmla="*/ 952500 h 952500"/>
                  <a:gd name="connsiteX3" fmla="*/ 12700 w 279400"/>
                  <a:gd name="connsiteY3" fmla="*/ 622300 h 952500"/>
                  <a:gd name="connsiteX4" fmla="*/ 0 w 279400"/>
                  <a:gd name="connsiteY4" fmla="*/ 304800 h 952500"/>
                  <a:gd name="connsiteX0" fmla="*/ 0 w 273050"/>
                  <a:gd name="connsiteY0" fmla="*/ 317500 h 965200"/>
                  <a:gd name="connsiteX1" fmla="*/ 273050 w 273050"/>
                  <a:gd name="connsiteY1" fmla="*/ 0 h 965200"/>
                  <a:gd name="connsiteX2" fmla="*/ 266700 w 273050"/>
                  <a:gd name="connsiteY2" fmla="*/ 965200 h 965200"/>
                  <a:gd name="connsiteX3" fmla="*/ 12700 w 273050"/>
                  <a:gd name="connsiteY3" fmla="*/ 635000 h 965200"/>
                  <a:gd name="connsiteX4" fmla="*/ 0 w 273050"/>
                  <a:gd name="connsiteY4" fmla="*/ 317500 h 965200"/>
                  <a:gd name="connsiteX0" fmla="*/ 6350 w 260350"/>
                  <a:gd name="connsiteY0" fmla="*/ 30480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304800 h 965200"/>
                  <a:gd name="connsiteX0" fmla="*/ 6350 w 260350"/>
                  <a:gd name="connsiteY0" fmla="*/ 28575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2857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350" h="965200">
                    <a:moveTo>
                      <a:pt x="6350" y="285750"/>
                    </a:moveTo>
                    <a:lnTo>
                      <a:pt x="260350" y="0"/>
                    </a:lnTo>
                    <a:cubicBezTo>
                      <a:pt x="258233" y="321733"/>
                      <a:pt x="256117" y="643467"/>
                      <a:pt x="254000" y="965200"/>
                    </a:cubicBezTo>
                    <a:lnTo>
                      <a:pt x="0" y="635000"/>
                    </a:lnTo>
                    <a:lnTo>
                      <a:pt x="6350" y="28575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4355976" y="5445224"/>
                <a:ext cx="216024" cy="360040"/>
              </a:xfrm>
              <a:prstGeom prst="rect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25144"/>
            <a:ext cx="164465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５．デジタル出力１ビットでできること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850</Words>
  <Application>Microsoft Macintosh PowerPoint</Application>
  <PresentationFormat>画面に合わせる (4:3)</PresentationFormat>
  <Paragraphs>117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新入社員のトレーニング</vt:lpstr>
      <vt:lpstr>１．ＰＣのソフトウェアを確認</vt:lpstr>
      <vt:lpstr>２．Arduino ボードの接続テスト</vt:lpstr>
      <vt:lpstr>３．接続、スケッチ作成、アップロード</vt:lpstr>
      <vt:lpstr>自分のＰＣでうまくいかない場合</vt:lpstr>
      <vt:lpstr>４．Arduino プログラミング（２）</vt:lpstr>
      <vt:lpstr>LED 発光ダイオードと Arduino デジタルピンの接続：回路図</vt:lpstr>
      <vt:lpstr>LED 発光ダイオードと Arduino デジタルピンの接続：ブレッドボードでの配線</vt:lpstr>
      <vt:lpstr>ピエゾスピーカの接続</vt:lpstr>
      <vt:lpstr>５．デジタル出力１ビットでできること</vt:lpstr>
      <vt:lpstr>６．シリアルポートで文字通信</vt:lpstr>
      <vt:lpstr>７．シリアルポートの使い方</vt:lpstr>
      <vt:lpstr>８．シリアルポートを使ったプログラム</vt:lpstr>
      <vt:lpstr>９．デジタル入力</vt:lpstr>
      <vt:lpstr>１０．アナログ入力</vt:lpstr>
      <vt:lpstr>１１．アナログ（ＰＷＭ）出力</vt:lpstr>
      <vt:lpstr>例のカタログ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2013-01-17T08:12:13Z</dcterms:modified>
</cp:coreProperties>
</file>