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0" r:id="rId3"/>
    <p:sldId id="291" r:id="rId4"/>
    <p:sldId id="258" r:id="rId5"/>
    <p:sldId id="292" r:id="rId6"/>
    <p:sldId id="281" r:id="rId7"/>
    <p:sldId id="288" r:id="rId8"/>
    <p:sldId id="271" r:id="rId9"/>
    <p:sldId id="272" r:id="rId10"/>
    <p:sldId id="273" r:id="rId11"/>
    <p:sldId id="278" r:id="rId12"/>
    <p:sldId id="285" r:id="rId13"/>
    <p:sldId id="274" r:id="rId14"/>
    <p:sldId id="282" r:id="rId15"/>
    <p:sldId id="283" r:id="rId16"/>
    <p:sldId id="284" r:id="rId17"/>
    <p:sldId id="275" r:id="rId18"/>
    <p:sldId id="279" r:id="rId19"/>
    <p:sldId id="287" r:id="rId20"/>
    <p:sldId id="276" r:id="rId21"/>
    <p:sldId id="293" r:id="rId22"/>
    <p:sldId id="294" r:id="rId23"/>
    <p:sldId id="295" r:id="rId24"/>
    <p:sldId id="270" r:id="rId25"/>
    <p:sldId id="280" r:id="rId2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577" autoAdjust="0"/>
  </p:normalViewPr>
  <p:slideViewPr>
    <p:cSldViewPr snapToGrid="0">
      <p:cViewPr varScale="1">
        <p:scale>
          <a:sx n="152" d="100"/>
          <a:sy n="152" d="100"/>
        </p:scale>
        <p:origin x="139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t>
            </a:r>
            <a:r>
              <a:rPr lang="en-US" dirty="0" err="1" smtClean="0"/>
              <a:t>Vektet</a:t>
            </a:r>
            <a:r>
              <a:rPr lang="en-US" dirty="0" smtClean="0"/>
              <a:t> </a:t>
            </a:r>
            <a:r>
              <a:rPr lang="en-US" dirty="0" err="1" smtClean="0"/>
              <a:t>roulettehjul</a:t>
            </a:r>
            <a:r>
              <a:rPr lang="en-US" dirty="0" smtClean="0"/>
              <a:t>" for fire </a:t>
            </a:r>
            <a:r>
              <a:rPr lang="en-US" dirty="0" err="1" smtClean="0"/>
              <a:t>individer</a:t>
            </a:r>
            <a:r>
              <a:rPr lang="en-US" baseline="0" dirty="0" smtClean="0"/>
              <a:t> med </a:t>
            </a:r>
            <a:r>
              <a:rPr lang="en-US" baseline="0" dirty="0" err="1" smtClean="0"/>
              <a:t>ulik</a:t>
            </a:r>
            <a:r>
              <a:rPr lang="en-US" baseline="0" dirty="0" smtClean="0"/>
              <a:t> fitness</a:t>
            </a:r>
            <a:endParaRPr lang="en-US" dirty="0"/>
          </a:p>
        </c:rich>
      </c:tx>
      <c:layout>
        <c:manualLayout>
          <c:xMode val="edge"/>
          <c:yMode val="edge"/>
          <c:x val="0.10255542102436406"/>
          <c:y val="0.8898144517057514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b-NO"/>
        </a:p>
      </c:txPr>
    </c:title>
    <c:autoTitleDeleted val="0"/>
    <c:plotArea>
      <c:layout>
        <c:manualLayout>
          <c:layoutTarget val="inner"/>
          <c:xMode val="edge"/>
          <c:yMode val="edge"/>
          <c:x val="0.28711955654897248"/>
          <c:y val="0.13159743097871188"/>
          <c:w val="0.38701316179545259"/>
          <c:h val="0.7699079086727566"/>
        </c:manualLayout>
      </c:layout>
      <c:doughnutChart>
        <c:varyColors val="1"/>
        <c:ser>
          <c:idx val="0"/>
          <c:order val="0"/>
          <c:tx>
            <c:strRef>
              <c:f>Sheet1!$B$1</c:f>
              <c:strCache>
                <c:ptCount val="1"/>
                <c:pt idx="0">
                  <c:v>Fitness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nb-N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59D93-CB71-45F3-B158-91D9CE59A4B2}" type="datetimeFigureOut">
              <a:rPr lang="nb-NO" smtClean="0"/>
              <a:t>26.04.2017</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9AB42-44F4-4F47-9458-7DF3D2C0D8B7}" type="slidenum">
              <a:rPr lang="nb-NO" smtClean="0"/>
              <a:t>‹#›</a:t>
            </a:fld>
            <a:endParaRPr lang="nb-NO"/>
          </a:p>
        </p:txBody>
      </p:sp>
    </p:spTree>
    <p:extLst>
      <p:ext uri="{BB962C8B-B14F-4D97-AF65-F5344CB8AC3E}">
        <p14:creationId xmlns:p14="http://schemas.microsoft.com/office/powerpoint/2010/main" val="307914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a:t>
            </a:fld>
            <a:endParaRPr lang="nb-NO"/>
          </a:p>
        </p:txBody>
      </p:sp>
    </p:spTree>
    <p:extLst>
      <p:ext uri="{BB962C8B-B14F-4D97-AF65-F5344CB8AC3E}">
        <p14:creationId xmlns:p14="http://schemas.microsoft.com/office/powerpoint/2010/main" val="2355877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Neste steg er å velge hvilke</a:t>
            </a:r>
            <a:r>
              <a:rPr lang="nb-NO" baseline="0" dirty="0" smtClean="0"/>
              <a:t> individer </a:t>
            </a:r>
            <a:r>
              <a:rPr lang="nb-NO" dirty="0" smtClean="0"/>
              <a:t>som får lov</a:t>
            </a:r>
            <a:r>
              <a:rPr lang="nb-NO" baseline="0" dirty="0" smtClean="0"/>
              <a:t> til</a:t>
            </a:r>
            <a:r>
              <a:rPr lang="nb-NO" dirty="0" smtClean="0"/>
              <a:t> å føre genene sine videre.</a:t>
            </a:r>
          </a:p>
          <a:p>
            <a:endParaRPr lang="nb-NO" dirty="0" smtClean="0"/>
          </a:p>
          <a:p>
            <a:r>
              <a:rPr lang="nb-NO" dirty="0" smtClean="0"/>
              <a:t>Dette er basert på hvor</a:t>
            </a:r>
            <a:r>
              <a:rPr lang="nb-NO" baseline="0" dirty="0" smtClean="0"/>
              <a:t> bra fitness-verdi individene har.</a:t>
            </a:r>
          </a:p>
          <a:p>
            <a:r>
              <a:rPr lang="nb-NO" baseline="0" dirty="0" smtClean="0"/>
              <a:t>Bedre fitness betyr høyere sannsynlighet for å bli utvalgt for reproduksjon.</a:t>
            </a:r>
          </a:p>
          <a:p>
            <a:endParaRPr lang="nb-NO" baseline="0" dirty="0" smtClean="0"/>
          </a:p>
          <a:p>
            <a:r>
              <a:rPr lang="nb-NO" baseline="0" dirty="0" smtClean="0"/>
              <a:t>Ønsker å ikke bare alltid ta de med høyest fitness, fordi dette vil føre til mindre variasjon i populasjonen vår, som kan bety at vi mister egenskaper tidlig i prosessen som kan komme til nytte i en senere generasjon (opprettholde genetisk mangfold/variasjon</a:t>
            </a:r>
            <a:r>
              <a:rPr lang="nb-NO" baseline="0" dirty="0" smtClean="0"/>
              <a:t>).</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10</a:t>
            </a:fld>
            <a:endParaRPr lang="nb-NO"/>
          </a:p>
        </p:txBody>
      </p:sp>
    </p:spTree>
    <p:extLst>
      <p:ext uri="{BB962C8B-B14F-4D97-AF65-F5344CB8AC3E}">
        <p14:creationId xmlns:p14="http://schemas.microsoft.com/office/powerpoint/2010/main" val="92972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Fitness-proportionate</a:t>
            </a:r>
            <a:r>
              <a:rPr lang="nb-NO" baseline="0" dirty="0" smtClean="0"/>
              <a:t> selection, også kalt roulette-wheel </a:t>
            </a:r>
            <a:r>
              <a:rPr lang="nb-NO" baseline="0" dirty="0" smtClean="0"/>
              <a:t>selection.</a:t>
            </a:r>
            <a:endParaRPr lang="nb-NO" baseline="0" dirty="0" smtClean="0"/>
          </a:p>
          <a:p>
            <a:r>
              <a:rPr lang="nb-NO" baseline="0" dirty="0" smtClean="0"/>
              <a:t>Som i alle strategier for naturlig utvelgelse, er sannsynligheten for å velge ut et individ større jo høyere fitness-verdi individet har.</a:t>
            </a:r>
          </a:p>
          <a:p>
            <a:endParaRPr lang="nb-NO" baseline="0" dirty="0" smtClean="0"/>
          </a:p>
          <a:p>
            <a:r>
              <a:rPr lang="nb-NO" baseline="0" dirty="0" smtClean="0"/>
              <a:t>Fremgangsmåte:</a:t>
            </a:r>
          </a:p>
          <a:p>
            <a:pPr marL="228600" indent="-228600">
              <a:buAutoNum type="arabicPeriod"/>
            </a:pPr>
            <a:r>
              <a:rPr lang="nb-NO" baseline="0" dirty="0" smtClean="0"/>
              <a:t>Normaliser fitness-verdiene til individene (slik at fitness-verdiene for alle individer summerer til 1)</a:t>
            </a:r>
          </a:p>
          <a:p>
            <a:pPr marL="228600" indent="-228600">
              <a:buAutoNum type="arabicPeriod"/>
            </a:pPr>
            <a:r>
              <a:rPr lang="nb-NO" baseline="0" dirty="0" smtClean="0"/>
              <a:t>Lag et array ("Roulettehjul") med verdier fra 0 til 1, der hvert individ blir tildelt like stor del av arrayet som den normaliserte fitnessen deres tilsvarer:</a:t>
            </a:r>
          </a:p>
          <a:p>
            <a:pPr marL="457200" lvl="1" indent="0">
              <a:buNone/>
            </a:pPr>
            <a:r>
              <a:rPr lang="nb-NO" baseline="0" dirty="0" smtClean="0"/>
              <a:t>rouletteWheel[i] = rouletteWheel[</a:t>
            </a:r>
            <a:r>
              <a:rPr lang="nb-NO" i="1" baseline="0" dirty="0" smtClean="0"/>
              <a:t>i -1] + </a:t>
            </a:r>
            <a:r>
              <a:rPr lang="nb-NO" i="0" baseline="0" dirty="0" smtClean="0"/>
              <a:t>[</a:t>
            </a:r>
            <a:r>
              <a:rPr lang="nb-NO" i="1" baseline="0" dirty="0" smtClean="0"/>
              <a:t>normalisert fitness-verdi for individ i</a:t>
            </a:r>
            <a:r>
              <a:rPr lang="nb-NO" i="0" baseline="0" dirty="0" smtClean="0"/>
              <a:t>]</a:t>
            </a:r>
            <a:endParaRPr lang="nb-NO" baseline="0" dirty="0" smtClean="0"/>
          </a:p>
          <a:p>
            <a:pPr marL="228600" indent="-228600">
              <a:buAutoNum type="arabicPeriod"/>
            </a:pPr>
            <a:r>
              <a:rPr lang="nb-NO" baseline="0" dirty="0" smtClean="0"/>
              <a:t>Spinn roulettehjulet gjentatte ganger til du har skaffet nok foreldre. (Lag et tilfeldig tall </a:t>
            </a:r>
            <a:r>
              <a:rPr lang="nb-NO" i="1" baseline="0" dirty="0" smtClean="0"/>
              <a:t>X</a:t>
            </a:r>
            <a:r>
              <a:rPr lang="nb-NO" baseline="0" dirty="0" smtClean="0"/>
              <a:t> mellom 0 og 1. Iterer over arrayet og velg individet som befinner seg i første index </a:t>
            </a:r>
            <a:r>
              <a:rPr lang="nb-NO" i="1" baseline="0" dirty="0" smtClean="0"/>
              <a:t>i</a:t>
            </a:r>
            <a:r>
              <a:rPr lang="nb-NO" baseline="0" dirty="0" smtClean="0"/>
              <a:t> hvor </a:t>
            </a:r>
            <a:r>
              <a:rPr lang="nb-NO" i="0" baseline="0" dirty="0" smtClean="0"/>
              <a:t>rouletteWheel[</a:t>
            </a:r>
            <a:r>
              <a:rPr lang="nb-NO" i="1" baseline="0" dirty="0" smtClean="0"/>
              <a:t>i</a:t>
            </a:r>
            <a:r>
              <a:rPr lang="nb-NO" i="0" baseline="0" dirty="0" smtClean="0"/>
              <a:t>]</a:t>
            </a:r>
            <a:r>
              <a:rPr lang="nb-NO" baseline="0" dirty="0" smtClean="0"/>
              <a:t> &gt; </a:t>
            </a:r>
            <a:r>
              <a:rPr lang="nb-NO" i="1" baseline="0" dirty="0" smtClean="0"/>
              <a:t>X</a:t>
            </a:r>
            <a:r>
              <a:rPr lang="nb-NO" i="0" baseline="0" dirty="0" smtClean="0"/>
              <a:t>)</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11</a:t>
            </a:fld>
            <a:endParaRPr lang="nb-NO"/>
          </a:p>
        </p:txBody>
      </p:sp>
    </p:spTree>
    <p:extLst>
      <p:ext uri="{BB962C8B-B14F-4D97-AF65-F5344CB8AC3E}">
        <p14:creationId xmlns:p14="http://schemas.microsoft.com/office/powerpoint/2010/main" val="81956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Tar inn to argumenter, </a:t>
            </a:r>
            <a:r>
              <a:rPr lang="nb-NO" i="1" dirty="0" smtClean="0"/>
              <a:t>k</a:t>
            </a:r>
            <a:r>
              <a:rPr lang="nb-NO" dirty="0" smtClean="0"/>
              <a:t> og </a:t>
            </a:r>
            <a:r>
              <a:rPr lang="nb-NO" i="1" dirty="0" smtClean="0"/>
              <a:t>p</a:t>
            </a:r>
          </a:p>
          <a:p>
            <a:r>
              <a:rPr lang="nb-NO" dirty="0" smtClean="0"/>
              <a:t>1. Velg ut </a:t>
            </a:r>
            <a:r>
              <a:rPr lang="nb-NO" i="1" dirty="0" smtClean="0"/>
              <a:t>k</a:t>
            </a:r>
            <a:r>
              <a:rPr lang="nb-NO" dirty="0" smtClean="0"/>
              <a:t> individer tilfeldig fra populasjonen</a:t>
            </a:r>
          </a:p>
          <a:p>
            <a:r>
              <a:rPr lang="nb-NO" dirty="0" smtClean="0"/>
              <a:t>2. </a:t>
            </a:r>
            <a:r>
              <a:rPr lang="nb-NO" dirty="0" smtClean="0"/>
              <a:t>La </a:t>
            </a:r>
            <a:r>
              <a:rPr lang="nb-NO" dirty="0" smtClean="0"/>
              <a:t>disse ha en turnering der individet med best </a:t>
            </a:r>
            <a:r>
              <a:rPr lang="nb-NO" dirty="0" smtClean="0"/>
              <a:t>fitness har størst</a:t>
            </a:r>
            <a:r>
              <a:rPr lang="nb-NO" baseline="0" dirty="0" smtClean="0"/>
              <a:t> sannsynlighet for å </a:t>
            </a:r>
            <a:r>
              <a:rPr lang="nb-NO" dirty="0" smtClean="0"/>
              <a:t>vinne</a:t>
            </a:r>
            <a:endParaRPr lang="nb-NO" dirty="0" smtClean="0"/>
          </a:p>
          <a:p>
            <a:r>
              <a:rPr lang="nb-NO" dirty="0" smtClean="0"/>
              <a:t>3.</a:t>
            </a:r>
            <a:r>
              <a:rPr lang="nb-NO" baseline="0" dirty="0" smtClean="0"/>
              <a:t> </a:t>
            </a:r>
            <a:r>
              <a:rPr lang="nb-NO" baseline="0" dirty="0" smtClean="0"/>
              <a:t>Returner vinneren</a:t>
            </a:r>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12</a:t>
            </a:fld>
            <a:endParaRPr lang="nb-NO"/>
          </a:p>
        </p:txBody>
      </p:sp>
    </p:spTree>
    <p:extLst>
      <p:ext uri="{BB962C8B-B14F-4D97-AF65-F5344CB8AC3E}">
        <p14:creationId xmlns:p14="http://schemas.microsoft.com/office/powerpoint/2010/main" val="1512293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Individene som ble valgt ut til reproduksjon i parent selection skal nå få lov til å lage barn.</a:t>
            </a:r>
          </a:p>
          <a:p>
            <a:endParaRPr lang="nb-NO" baseline="0" dirty="0" smtClean="0"/>
          </a:p>
          <a:p>
            <a:r>
              <a:rPr lang="nb-NO" baseline="0" dirty="0" smtClean="0"/>
              <a:t>Det gjøres på en av to måter:</a:t>
            </a:r>
          </a:p>
          <a:p>
            <a:pPr marL="228600" indent="-228600">
              <a:buAutoNum type="arabicPeriod"/>
            </a:pPr>
            <a:r>
              <a:rPr lang="nb-NO" baseline="0" dirty="0" smtClean="0"/>
              <a:t>Ved å kopiere genene fra en forelder direkte til et barn</a:t>
            </a:r>
          </a:p>
          <a:p>
            <a:pPr marL="228600" indent="-228600">
              <a:buAutoNum type="arabicPeriod"/>
            </a:pPr>
            <a:r>
              <a:rPr lang="nb-NO" baseline="0" dirty="0" smtClean="0"/>
              <a:t>Ved hjelp av en crossover-funksjon, som er en funksjon som kombinerer genene til to (eller flere) av foreldrene for å lage nye løsninger.</a:t>
            </a:r>
          </a:p>
          <a:p>
            <a:endParaRPr lang="nb-NO" baseline="0" dirty="0" smtClean="0"/>
          </a:p>
          <a:p>
            <a:r>
              <a:rPr lang="nb-NO" baseline="0" dirty="0" smtClean="0"/>
              <a:t>Et parameter, </a:t>
            </a:r>
            <a:r>
              <a:rPr lang="nb-NO" baseline="0" dirty="0" smtClean="0"/>
              <a:t>kalt crossover </a:t>
            </a:r>
            <a:r>
              <a:rPr lang="nb-NO" baseline="0" dirty="0" smtClean="0"/>
              <a:t>rate, sendes inn til algoritmen </a:t>
            </a:r>
            <a:r>
              <a:rPr lang="nb-NO" baseline="0" dirty="0" smtClean="0"/>
              <a:t>og bestemmer </a:t>
            </a:r>
            <a:r>
              <a:rPr lang="nb-NO" baseline="0" dirty="0" smtClean="0"/>
              <a:t>hvor ofte man skal kopiere foreldrenes gener direkte, og hvor ofte man skal kjøre crossover</a:t>
            </a:r>
            <a:r>
              <a:rPr lang="nb-NO" baseline="0" dirty="0" smtClean="0"/>
              <a:t>.</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13</a:t>
            </a:fld>
            <a:endParaRPr lang="nb-NO"/>
          </a:p>
        </p:txBody>
      </p:sp>
    </p:spTree>
    <p:extLst>
      <p:ext uri="{BB962C8B-B14F-4D97-AF65-F5344CB8AC3E}">
        <p14:creationId xmlns:p14="http://schemas.microsoft.com/office/powerpoint/2010/main" val="169761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 eksemplene her er genotyper </a:t>
            </a:r>
            <a:r>
              <a:rPr lang="nb-NO" baseline="0" dirty="0" smtClean="0"/>
              <a:t>representert </a:t>
            </a:r>
            <a:r>
              <a:rPr lang="nb-NO" baseline="0" dirty="0" smtClean="0"/>
              <a:t>ved et </a:t>
            </a:r>
            <a:r>
              <a:rPr lang="nb-NO" baseline="0" dirty="0" smtClean="0"/>
              <a:t>array av bits. Fungerer på samme måte for </a:t>
            </a:r>
            <a:r>
              <a:rPr lang="nb-NO" baseline="0" dirty="0" smtClean="0"/>
              <a:t>andre genotyper som har en fast lengde.</a:t>
            </a:r>
            <a:endParaRPr lang="nb-NO" baseline="0" dirty="0" smtClean="0"/>
          </a:p>
          <a:p>
            <a:endParaRPr lang="nb-NO" baseline="0" dirty="0" smtClean="0"/>
          </a:p>
          <a:p>
            <a:r>
              <a:rPr lang="nb-NO" baseline="0" dirty="0" smtClean="0"/>
              <a:t>Single point crossover: Splitt genotypen til to foreldre på et punkt. Lag to barn der delene fra de to foreldrene kombineres, som vist i figuren.</a:t>
            </a:r>
          </a:p>
        </p:txBody>
      </p:sp>
      <p:sp>
        <p:nvSpPr>
          <p:cNvPr id="4" name="Slide Number Placeholder 3"/>
          <p:cNvSpPr>
            <a:spLocks noGrp="1"/>
          </p:cNvSpPr>
          <p:nvPr>
            <p:ph type="sldNum" sz="quarter" idx="10"/>
          </p:nvPr>
        </p:nvSpPr>
        <p:spPr/>
        <p:txBody>
          <a:bodyPr/>
          <a:lstStyle/>
          <a:p>
            <a:fld id="{9119AB42-44F4-4F47-9458-7DF3D2C0D8B7}" type="slidenum">
              <a:rPr lang="nb-NO" smtClean="0"/>
              <a:t>14</a:t>
            </a:fld>
            <a:endParaRPr lang="nb-NO"/>
          </a:p>
        </p:txBody>
      </p:sp>
    </p:spTree>
    <p:extLst>
      <p:ext uri="{BB962C8B-B14F-4D97-AF65-F5344CB8AC3E}">
        <p14:creationId xmlns:p14="http://schemas.microsoft.com/office/powerpoint/2010/main" val="3315904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Two-point crossover: Samme som single-point crossover, men med to punkter der vi splitter genotypene.</a:t>
            </a:r>
          </a:p>
        </p:txBody>
      </p:sp>
      <p:sp>
        <p:nvSpPr>
          <p:cNvPr id="4" name="Slide Number Placeholder 3"/>
          <p:cNvSpPr>
            <a:spLocks noGrp="1"/>
          </p:cNvSpPr>
          <p:nvPr>
            <p:ph type="sldNum" sz="quarter" idx="10"/>
          </p:nvPr>
        </p:nvSpPr>
        <p:spPr/>
        <p:txBody>
          <a:bodyPr/>
          <a:lstStyle/>
          <a:p>
            <a:fld id="{9119AB42-44F4-4F47-9458-7DF3D2C0D8B7}" type="slidenum">
              <a:rPr lang="nb-NO" smtClean="0"/>
              <a:t>15</a:t>
            </a:fld>
            <a:endParaRPr lang="nb-NO"/>
          </a:p>
        </p:txBody>
      </p:sp>
    </p:spTree>
    <p:extLst>
      <p:ext uri="{BB962C8B-B14F-4D97-AF65-F5344CB8AC3E}">
        <p14:creationId xmlns:p14="http://schemas.microsoft.com/office/powerpoint/2010/main" val="150157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Uniform crossover: 50% sannsynlighet for at barn arver et gen fra forelder 1 eller forelder 2</a:t>
            </a:r>
            <a:r>
              <a:rPr lang="nb-NO" baseline="0" dirty="0" smtClean="0"/>
              <a:t>.</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16</a:t>
            </a:fld>
            <a:endParaRPr lang="nb-NO"/>
          </a:p>
        </p:txBody>
      </p:sp>
    </p:spTree>
    <p:extLst>
      <p:ext uri="{BB962C8B-B14F-4D97-AF65-F5344CB8AC3E}">
        <p14:creationId xmlns:p14="http://schemas.microsoft.com/office/powerpoint/2010/main" val="18984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Mutasjon vil si å endre litt på genotypen til et individ.</a:t>
            </a:r>
          </a:p>
          <a:p>
            <a:endParaRPr lang="nb-NO" baseline="0" dirty="0" smtClean="0"/>
          </a:p>
          <a:p>
            <a:r>
              <a:rPr lang="nb-NO" baseline="0" dirty="0" smtClean="0"/>
              <a:t>Mutasjon har som oppgave å sikre variasjon/genetisk mangfold i populasjonen </a:t>
            </a:r>
            <a:r>
              <a:rPr lang="nb-NO" baseline="0" dirty="0" smtClean="0"/>
              <a:t>vår ved å gi noen individer helt nye egenskaper.</a:t>
            </a:r>
            <a:endParaRPr lang="nb-NO" baseline="0" dirty="0" smtClean="0"/>
          </a:p>
          <a:p>
            <a:endParaRPr lang="nb-NO" baseline="0" dirty="0" smtClean="0"/>
          </a:p>
          <a:p>
            <a:r>
              <a:rPr lang="nb-NO" baseline="0" dirty="0" smtClean="0"/>
              <a:t>Algoritmen vil ta inn et parameter som definerer sannsynligheten for hvor ofte man ønsker å </a:t>
            </a:r>
            <a:r>
              <a:rPr lang="nb-NO" baseline="0" dirty="0" smtClean="0"/>
              <a:t>mutere.</a:t>
            </a:r>
          </a:p>
          <a:p>
            <a:endParaRPr lang="nb-NO" baseline="0" dirty="0" smtClean="0"/>
          </a:p>
          <a:p>
            <a:r>
              <a:rPr lang="nb-NO" baseline="0" dirty="0" smtClean="0"/>
              <a:t>Kan gjøres på to måter: En </a:t>
            </a:r>
            <a:r>
              <a:rPr lang="nb-NO" baseline="0" dirty="0" smtClean="0"/>
              <a:t>mutasjonssannsynlighet på 5% </a:t>
            </a:r>
            <a:r>
              <a:rPr lang="nb-NO" baseline="0" dirty="0" smtClean="0"/>
              <a:t>kan </a:t>
            </a:r>
            <a:r>
              <a:rPr lang="nb-NO" baseline="0" dirty="0" smtClean="0"/>
              <a:t>bety at man muterer genotypen hos 5% av </a:t>
            </a:r>
            <a:r>
              <a:rPr lang="nb-NO" baseline="0" dirty="0" smtClean="0"/>
              <a:t>barna, eller at man muterer 5% av genene til alle barna.</a:t>
            </a:r>
            <a:endParaRPr lang="nb-NO" baseline="0" dirty="0" smtClean="0"/>
          </a:p>
          <a:p>
            <a:endParaRPr lang="nb-NO" baseline="0" dirty="0" smtClean="0"/>
          </a:p>
          <a:p>
            <a:r>
              <a:rPr lang="nb-NO" baseline="0" dirty="0" smtClean="0"/>
              <a:t>Eksempler følger.</a:t>
            </a:r>
          </a:p>
        </p:txBody>
      </p:sp>
      <p:sp>
        <p:nvSpPr>
          <p:cNvPr id="4" name="Slide Number Placeholder 3"/>
          <p:cNvSpPr>
            <a:spLocks noGrp="1"/>
          </p:cNvSpPr>
          <p:nvPr>
            <p:ph type="sldNum" sz="quarter" idx="10"/>
          </p:nvPr>
        </p:nvSpPr>
        <p:spPr/>
        <p:txBody>
          <a:bodyPr/>
          <a:lstStyle/>
          <a:p>
            <a:fld id="{9119AB42-44F4-4F47-9458-7DF3D2C0D8B7}" type="slidenum">
              <a:rPr lang="nb-NO" smtClean="0"/>
              <a:t>17</a:t>
            </a:fld>
            <a:endParaRPr lang="nb-NO"/>
          </a:p>
        </p:txBody>
      </p:sp>
    </p:spTree>
    <p:extLst>
      <p:ext uri="{BB962C8B-B14F-4D97-AF65-F5344CB8AC3E}">
        <p14:creationId xmlns:p14="http://schemas.microsoft.com/office/powerpoint/2010/main" val="284847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Vist </a:t>
            </a:r>
            <a:r>
              <a:rPr lang="nb-NO" baseline="0" dirty="0" smtClean="0"/>
              <a:t>i eksempelet over </a:t>
            </a:r>
            <a:r>
              <a:rPr lang="nb-NO" baseline="0" dirty="0" smtClean="0"/>
              <a:t>er </a:t>
            </a:r>
            <a:r>
              <a:rPr lang="nb-NO" baseline="0" dirty="0" smtClean="0"/>
              <a:t>genotypen er et array av </a:t>
            </a:r>
            <a:r>
              <a:rPr lang="nb-NO" baseline="0" dirty="0" smtClean="0"/>
              <a:t>bits. Her k</a:t>
            </a:r>
            <a:r>
              <a:rPr lang="nb-NO" dirty="0" smtClean="0"/>
              <a:t>an </a:t>
            </a:r>
            <a:r>
              <a:rPr lang="nb-NO" dirty="0" smtClean="0"/>
              <a:t>mutasjon gjøres så enkelt som å flippe</a:t>
            </a:r>
            <a:r>
              <a:rPr lang="nb-NO" baseline="0" dirty="0" smtClean="0"/>
              <a:t> </a:t>
            </a:r>
            <a:r>
              <a:rPr lang="nb-NO" baseline="0" dirty="0" smtClean="0"/>
              <a:t>et tilfeldig bit.</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18</a:t>
            </a:fld>
            <a:endParaRPr lang="nb-NO"/>
          </a:p>
        </p:txBody>
      </p:sp>
    </p:spTree>
    <p:extLst>
      <p:ext uri="{BB962C8B-B14F-4D97-AF65-F5344CB8AC3E}">
        <p14:creationId xmlns:p14="http://schemas.microsoft.com/office/powerpoint/2010/main" val="195001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Dersom genotypen et array av flyttall, kan man endre litt på verdien i en av indeksene.</a:t>
            </a:r>
          </a:p>
          <a:p>
            <a:endParaRPr lang="nb-NO" baseline="0" dirty="0" smtClean="0"/>
          </a:p>
          <a:p>
            <a:r>
              <a:rPr lang="nb-NO" baseline="0" dirty="0" smtClean="0"/>
              <a:t>En enkel måte å gjøre dette på er å generere et nytt tilfeldig flyttall som erstatter det gamle</a:t>
            </a:r>
            <a:r>
              <a:rPr lang="nb-NO" baseline="0" dirty="0" smtClean="0"/>
              <a:t>. På denne måten kan genet endre seg drastisk.</a:t>
            </a:r>
          </a:p>
          <a:p>
            <a:endParaRPr lang="nb-NO" baseline="0" dirty="0" smtClean="0"/>
          </a:p>
          <a:p>
            <a:r>
              <a:rPr lang="nb-NO" baseline="0" dirty="0" smtClean="0"/>
              <a:t>Dersom </a:t>
            </a:r>
            <a:r>
              <a:rPr lang="nb-NO" baseline="0" dirty="0" smtClean="0"/>
              <a:t>man ikke vil at mutasjonen skal gjøre drastiske endringer på et gen, kan man generere et lite tall og plusse dette til den opprinnelige verdien for genet. I vårt tilfelle vil genene være verdier mellom 0 og 1, så da kan man f.eks generere et lite tall </a:t>
            </a:r>
            <a:r>
              <a:rPr lang="nb-NO" baseline="0" dirty="0" smtClean="0"/>
              <a:t>(nært 0), f.eks trukket fra en normalfordeling rundt 0.</a:t>
            </a:r>
          </a:p>
          <a:p>
            <a:endParaRPr lang="nb-NO" baseline="0" dirty="0" smtClean="0"/>
          </a:p>
          <a:p>
            <a:r>
              <a:rPr lang="nb-NO" baseline="0" dirty="0" smtClean="0"/>
              <a:t>Hvor ofte man muterer kommer an på problemet. Dersom man f.eks har en parent selection som er elitistisk (velger kun de beste individene), kan det være nødvendig med mer mutasjon for å opprettholde genetisk variasjon i populasjonen.</a:t>
            </a:r>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19</a:t>
            </a:fld>
            <a:endParaRPr lang="nb-NO"/>
          </a:p>
        </p:txBody>
      </p:sp>
    </p:spTree>
    <p:extLst>
      <p:ext uri="{BB962C8B-B14F-4D97-AF65-F5344CB8AC3E}">
        <p14:creationId xmlns:p14="http://schemas.microsoft.com/office/powerpoint/2010/main" val="161814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2</a:t>
            </a:fld>
            <a:endParaRPr lang="nb-NO"/>
          </a:p>
        </p:txBody>
      </p:sp>
    </p:spTree>
    <p:extLst>
      <p:ext uri="{BB962C8B-B14F-4D97-AF65-F5344CB8AC3E}">
        <p14:creationId xmlns:p14="http://schemas.microsoft.com/office/powerpoint/2010/main" val="392883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 adult selection skal det lages en ny populasjon basert på forrige generasjon og barna vi nettopp har laget.</a:t>
            </a:r>
          </a:p>
        </p:txBody>
      </p:sp>
      <p:sp>
        <p:nvSpPr>
          <p:cNvPr id="4" name="Slide Number Placeholder 3"/>
          <p:cNvSpPr>
            <a:spLocks noGrp="1"/>
          </p:cNvSpPr>
          <p:nvPr>
            <p:ph type="sldNum" sz="quarter" idx="10"/>
          </p:nvPr>
        </p:nvSpPr>
        <p:spPr/>
        <p:txBody>
          <a:bodyPr/>
          <a:lstStyle/>
          <a:p>
            <a:fld id="{9119AB42-44F4-4F47-9458-7DF3D2C0D8B7}" type="slidenum">
              <a:rPr lang="nb-NO" smtClean="0"/>
              <a:t>20</a:t>
            </a:fld>
            <a:endParaRPr lang="nb-NO"/>
          </a:p>
        </p:txBody>
      </p:sp>
    </p:spTree>
    <p:extLst>
      <p:ext uri="{BB962C8B-B14F-4D97-AF65-F5344CB8AC3E}">
        <p14:creationId xmlns:p14="http://schemas.microsoft.com/office/powerpoint/2010/main" val="127700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Enkleste versjon kalles </a:t>
            </a:r>
            <a:r>
              <a:rPr lang="nb-NO" b="1" baseline="0" dirty="0" smtClean="0"/>
              <a:t>full generational replacement</a:t>
            </a:r>
            <a:r>
              <a:rPr lang="nb-NO" baseline="0" dirty="0" smtClean="0"/>
              <a:t>, som vil si at vi lar barna erstatte alle foreldre inn i neste generasjon.</a:t>
            </a:r>
          </a:p>
        </p:txBody>
      </p:sp>
      <p:sp>
        <p:nvSpPr>
          <p:cNvPr id="4" name="Slide Number Placeholder 3"/>
          <p:cNvSpPr>
            <a:spLocks noGrp="1"/>
          </p:cNvSpPr>
          <p:nvPr>
            <p:ph type="sldNum" sz="quarter" idx="10"/>
          </p:nvPr>
        </p:nvSpPr>
        <p:spPr/>
        <p:txBody>
          <a:bodyPr/>
          <a:lstStyle/>
          <a:p>
            <a:fld id="{9119AB42-44F4-4F47-9458-7DF3D2C0D8B7}" type="slidenum">
              <a:rPr lang="nb-NO" smtClean="0"/>
              <a:t>21</a:t>
            </a:fld>
            <a:endParaRPr lang="nb-NO"/>
          </a:p>
        </p:txBody>
      </p:sp>
    </p:spTree>
    <p:extLst>
      <p:ext uri="{BB962C8B-B14F-4D97-AF65-F5344CB8AC3E}">
        <p14:creationId xmlns:p14="http://schemas.microsoft.com/office/powerpoint/2010/main" val="2930675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Man kan innføre </a:t>
            </a:r>
            <a:r>
              <a:rPr lang="nb-NO" b="1" baseline="0" dirty="0" smtClean="0"/>
              <a:t>elitisme</a:t>
            </a:r>
            <a:r>
              <a:rPr lang="nb-NO" baseline="0" dirty="0" smtClean="0"/>
              <a:t> i adult selection, som vil si at man f.eks alltid tar med seg det beste individet fra forrige generasjon over til neste. Dette sikrer at det beste individet i en generasjon ikke er dårligere enn det var i forrige generasjon, og at man ikke mister de beste genkombinasjonene man har produsert så langt.</a:t>
            </a:r>
          </a:p>
        </p:txBody>
      </p:sp>
      <p:sp>
        <p:nvSpPr>
          <p:cNvPr id="4" name="Slide Number Placeholder 3"/>
          <p:cNvSpPr>
            <a:spLocks noGrp="1"/>
          </p:cNvSpPr>
          <p:nvPr>
            <p:ph type="sldNum" sz="quarter" idx="10"/>
          </p:nvPr>
        </p:nvSpPr>
        <p:spPr/>
        <p:txBody>
          <a:bodyPr/>
          <a:lstStyle/>
          <a:p>
            <a:fld id="{9119AB42-44F4-4F47-9458-7DF3D2C0D8B7}" type="slidenum">
              <a:rPr lang="nb-NO" smtClean="0"/>
              <a:t>22</a:t>
            </a:fld>
            <a:endParaRPr lang="nb-NO"/>
          </a:p>
        </p:txBody>
      </p:sp>
    </p:spTree>
    <p:extLst>
      <p:ext uri="{BB962C8B-B14F-4D97-AF65-F5344CB8AC3E}">
        <p14:creationId xmlns:p14="http://schemas.microsoft.com/office/powerpoint/2010/main" val="675205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Kan også gjøres mer avansert, ved at man finner fitness-verdien til barna og bytter ut en del av den eksisterende populasjonen </a:t>
            </a:r>
            <a:r>
              <a:rPr lang="nb-NO" baseline="0" dirty="0" smtClean="0"/>
              <a:t>med en del av barna basert på fitnessverdier. </a:t>
            </a:r>
            <a:r>
              <a:rPr lang="nb-NO" baseline="0" dirty="0" smtClean="0"/>
              <a:t>Dette kalles </a:t>
            </a:r>
            <a:r>
              <a:rPr lang="nb-NO" b="1" baseline="0" dirty="0" smtClean="0"/>
              <a:t>generational mix</a:t>
            </a:r>
            <a:r>
              <a:rPr lang="nb-NO" baseline="0" dirty="0" smtClean="0"/>
              <a:t>. Dersom en slik strategi velges, vil ikke den evolusjonære loopen </a:t>
            </a:r>
            <a:r>
              <a:rPr lang="nb-NO" baseline="0" dirty="0" smtClean="0"/>
              <a:t>vist i denne presentasjonen lenger </a:t>
            </a:r>
            <a:r>
              <a:rPr lang="nb-NO" baseline="0" dirty="0" smtClean="0"/>
              <a:t>holde </a:t>
            </a:r>
            <a:r>
              <a:rPr lang="nb-NO" baseline="0" dirty="0" smtClean="0"/>
              <a:t>helt mål</a:t>
            </a:r>
            <a:r>
              <a:rPr lang="nb-NO" baseline="0" dirty="0" smtClean="0"/>
              <a:t>, for da må fitness-evalueringen gjøres før adult selection (for å ha en fitness-verdi å gjøre utvelgelsen med). </a:t>
            </a:r>
          </a:p>
          <a:p>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23</a:t>
            </a:fld>
            <a:endParaRPr lang="nb-NO"/>
          </a:p>
        </p:txBody>
      </p:sp>
    </p:spTree>
    <p:extLst>
      <p:ext uri="{BB962C8B-B14F-4D97-AF65-F5344CB8AC3E}">
        <p14:creationId xmlns:p14="http://schemas.microsoft.com/office/powerpoint/2010/main" val="1631018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nb-NO" dirty="0" smtClean="0"/>
              <a:t>Kjør steg 2-6 på nytt med den nye generasjonen, og gjør det samme mange ganger. Man</a:t>
            </a:r>
            <a:r>
              <a:rPr lang="nb-NO" baseline="0" dirty="0" smtClean="0"/>
              <a:t> kan stoppe loopen når man f.eks har funnet en god nok løsning eller etter et gitt antall generasjoner er kjørt</a:t>
            </a:r>
            <a:r>
              <a:rPr lang="nb-NO" baseline="0" dirty="0" smtClean="0"/>
              <a:t>.</a:t>
            </a:r>
            <a:endParaRPr lang="nb-NO"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24</a:t>
            </a:fld>
            <a:endParaRPr lang="nb-NO"/>
          </a:p>
        </p:txBody>
      </p:sp>
    </p:spTree>
    <p:extLst>
      <p:ext uri="{BB962C8B-B14F-4D97-AF65-F5344CB8AC3E}">
        <p14:creationId xmlns:p14="http://schemas.microsoft.com/office/powerpoint/2010/main" val="1384254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25</a:t>
            </a:fld>
            <a:endParaRPr lang="nb-NO"/>
          </a:p>
        </p:txBody>
      </p:sp>
    </p:spTree>
    <p:extLst>
      <p:ext uri="{BB962C8B-B14F-4D97-AF65-F5344CB8AC3E}">
        <p14:creationId xmlns:p14="http://schemas.microsoft.com/office/powerpoint/2010/main" val="93350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3</a:t>
            </a:fld>
            <a:endParaRPr lang="nb-NO"/>
          </a:p>
        </p:txBody>
      </p:sp>
    </p:spTree>
    <p:extLst>
      <p:ext uri="{BB962C8B-B14F-4D97-AF65-F5344CB8AC3E}">
        <p14:creationId xmlns:p14="http://schemas.microsoft.com/office/powerpoint/2010/main" val="32567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En evolusjonsalgoritme er en heuristisk optimeringsalgoritme basert på evolusjonære ideer som naturlig utvelgelse, reproduksjon og mutasjon.</a:t>
            </a:r>
            <a:endParaRPr lang="nb-NO" dirty="0" smtClean="0"/>
          </a:p>
          <a:p>
            <a:endParaRPr lang="nb-NO" dirty="0" smtClean="0"/>
          </a:p>
          <a:p>
            <a:r>
              <a:rPr lang="nb-NO" dirty="0" smtClean="0"/>
              <a:t>Kort fortalt:</a:t>
            </a:r>
          </a:p>
          <a:p>
            <a:r>
              <a:rPr lang="nb-NO" dirty="0" smtClean="0"/>
              <a:t>Starter med et sett av mulige løsninger på</a:t>
            </a:r>
            <a:r>
              <a:rPr lang="nb-NO" baseline="0" dirty="0" smtClean="0"/>
              <a:t> et problem. </a:t>
            </a:r>
          </a:p>
          <a:p>
            <a:r>
              <a:rPr lang="nb-NO" baseline="0" dirty="0" smtClean="0"/>
              <a:t>Mål hvor bra disse løsningene </a:t>
            </a:r>
            <a:r>
              <a:rPr lang="nb-NO" baseline="0" dirty="0" smtClean="0"/>
              <a:t>er, eller hvor tilpasningsdyktige.</a:t>
            </a:r>
            <a:endParaRPr lang="nb-NO" baseline="0" dirty="0" smtClean="0"/>
          </a:p>
          <a:p>
            <a:r>
              <a:rPr lang="nb-NO" baseline="0" dirty="0" smtClean="0"/>
              <a:t>Naturlig utvelgelse </a:t>
            </a:r>
            <a:r>
              <a:rPr lang="nb-NO" baseline="0" dirty="0" smtClean="0"/>
              <a:t>av de beste løsnignene, som reproduseres og muteres.</a:t>
            </a:r>
            <a:endParaRPr lang="nb-NO" dirty="0" smtClean="0"/>
          </a:p>
          <a:p>
            <a:r>
              <a:rPr lang="nb-NO" dirty="0" smtClean="0"/>
              <a:t>Mål på nytt, velg de beste på nytt osv</a:t>
            </a:r>
            <a:r>
              <a:rPr lang="nb-NO" baseline="0" dirty="0" smtClean="0"/>
              <a:t> osv.</a:t>
            </a:r>
            <a:endParaRPr lang="nb-NO" dirty="0" smtClean="0"/>
          </a:p>
          <a:p>
            <a:endParaRPr lang="nb-NO" baseline="0" dirty="0" smtClean="0"/>
          </a:p>
          <a:p>
            <a:r>
              <a:rPr lang="nb-NO" baseline="0" dirty="0" smtClean="0"/>
              <a:t>Man trenger som utvikler å vite </a:t>
            </a:r>
            <a:r>
              <a:rPr lang="nb-NO" b="1" baseline="0" dirty="0" smtClean="0"/>
              <a:t>hva</a:t>
            </a:r>
            <a:r>
              <a:rPr lang="nb-NO" b="0" baseline="0" dirty="0" smtClean="0"/>
              <a:t> som er en bra løsning på et </a:t>
            </a:r>
            <a:r>
              <a:rPr lang="nb-NO" b="0" baseline="0" dirty="0" smtClean="0"/>
              <a:t>problem (for å kunne måle tilpasningsdyktighet), </a:t>
            </a:r>
            <a:r>
              <a:rPr lang="nb-NO" b="0" baseline="0" dirty="0" smtClean="0"/>
              <a:t>og ikke </a:t>
            </a:r>
            <a:r>
              <a:rPr lang="nb-NO" b="1" baseline="0" dirty="0" smtClean="0"/>
              <a:t>hvordan </a:t>
            </a:r>
            <a:r>
              <a:rPr lang="nb-NO" b="0" baseline="0" dirty="0" smtClean="0"/>
              <a:t>man finner denne løsningen.</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4</a:t>
            </a:fld>
            <a:endParaRPr lang="nb-NO"/>
          </a:p>
        </p:txBody>
      </p:sp>
    </p:spTree>
    <p:extLst>
      <p:ext uri="{BB962C8B-B14F-4D97-AF65-F5344CB8AC3E}">
        <p14:creationId xmlns:p14="http://schemas.microsoft.com/office/powerpoint/2010/main" val="425443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5</a:t>
            </a:fld>
            <a:endParaRPr lang="nb-NO"/>
          </a:p>
        </p:txBody>
      </p:sp>
    </p:spTree>
    <p:extLst>
      <p:ext uri="{BB962C8B-B14F-4D97-AF65-F5344CB8AC3E}">
        <p14:creationId xmlns:p14="http://schemas.microsoft.com/office/powerpoint/2010/main" val="171514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0"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6</a:t>
            </a:fld>
            <a:endParaRPr lang="nb-NO"/>
          </a:p>
        </p:txBody>
      </p:sp>
    </p:spTree>
    <p:extLst>
      <p:ext uri="{BB962C8B-B14F-4D97-AF65-F5344CB8AC3E}">
        <p14:creationId xmlns:p14="http://schemas.microsoft.com/office/powerpoint/2010/main" val="428786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7</a:t>
            </a:fld>
            <a:endParaRPr lang="nb-NO"/>
          </a:p>
        </p:txBody>
      </p:sp>
    </p:spTree>
    <p:extLst>
      <p:ext uri="{BB962C8B-B14F-4D97-AF65-F5344CB8AC3E}">
        <p14:creationId xmlns:p14="http://schemas.microsoft.com/office/powerpoint/2010/main" val="55340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Det</a:t>
            </a:r>
            <a:r>
              <a:rPr lang="nb-NO" baseline="0" dirty="0" smtClean="0"/>
              <a:t> første man gjør er å generere en initiell populasjon av individer.</a:t>
            </a:r>
          </a:p>
          <a:p>
            <a:r>
              <a:rPr lang="nb-NO" baseline="0" dirty="0" smtClean="0"/>
              <a:t>Her trenger man bare å vite hvordan den genotypiske representasjonen for et individ ser ut.</a:t>
            </a:r>
          </a:p>
          <a:p>
            <a:r>
              <a:rPr lang="nb-NO" baseline="0" dirty="0" smtClean="0"/>
              <a:t>Den </a:t>
            </a:r>
            <a:r>
              <a:rPr lang="nb-NO" baseline="0" dirty="0" smtClean="0"/>
              <a:t>initielle populasjonen genereres vanligvis tilfeldig, og representerer </a:t>
            </a:r>
            <a:r>
              <a:rPr lang="nb-NO" baseline="0" dirty="0" smtClean="0"/>
              <a:t>med det et </a:t>
            </a:r>
            <a:r>
              <a:rPr lang="nb-NO" baseline="0" dirty="0" smtClean="0"/>
              <a:t>tilfeldig valgt subsett av løsningsrommet for problemet vårt.</a:t>
            </a:r>
          </a:p>
          <a:p>
            <a:endParaRPr lang="nb-NO" baseline="0" dirty="0" smtClean="0"/>
          </a:p>
          <a:p>
            <a:r>
              <a:rPr lang="nb-NO" baseline="0" dirty="0" smtClean="0"/>
              <a:t>I oppgaven som skal løses senere, vil den initielle populasjonen være ferdig generert. Der er hvert individ representert av et array med tilfeldig genererte flyttall.</a:t>
            </a:r>
          </a:p>
        </p:txBody>
      </p:sp>
      <p:sp>
        <p:nvSpPr>
          <p:cNvPr id="4" name="Slide Number Placeholder 3"/>
          <p:cNvSpPr>
            <a:spLocks noGrp="1"/>
          </p:cNvSpPr>
          <p:nvPr>
            <p:ph type="sldNum" sz="quarter" idx="10"/>
          </p:nvPr>
        </p:nvSpPr>
        <p:spPr/>
        <p:txBody>
          <a:bodyPr/>
          <a:lstStyle/>
          <a:p>
            <a:fld id="{9119AB42-44F4-4F47-9458-7DF3D2C0D8B7}" type="slidenum">
              <a:rPr lang="nb-NO" smtClean="0"/>
              <a:t>8</a:t>
            </a:fld>
            <a:endParaRPr lang="nb-NO"/>
          </a:p>
        </p:txBody>
      </p:sp>
    </p:spTree>
    <p:extLst>
      <p:ext uri="{BB962C8B-B14F-4D97-AF65-F5344CB8AC3E}">
        <p14:creationId xmlns:p14="http://schemas.microsoft.com/office/powerpoint/2010/main" val="294164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Det neste man gjør er å evaluere</a:t>
            </a:r>
            <a:r>
              <a:rPr lang="nb-NO" baseline="0" dirty="0" smtClean="0"/>
              <a:t> tilpasningsdyktigheten, eller fitnessen, til hvert individ ved hjelp av en fitness-funksjon.</a:t>
            </a:r>
          </a:p>
          <a:p>
            <a:endParaRPr lang="nb-NO" baseline="0" dirty="0" smtClean="0"/>
          </a:p>
          <a:p>
            <a:r>
              <a:rPr lang="nb-NO" baseline="0" dirty="0" smtClean="0"/>
              <a:t>Fitness-funksjonen tester hvor bra et individ er ved å faktisk prøve ut løsningen (phenotypen) på problemet. Individet tilegnes en rating, en fitness-verdi, på hvor bra løsningen er. Det er her utvikleren av algoritmen avgjør </a:t>
            </a:r>
            <a:r>
              <a:rPr lang="nb-NO" b="1" baseline="0" dirty="0" smtClean="0"/>
              <a:t>hva</a:t>
            </a:r>
            <a:r>
              <a:rPr lang="nb-NO" b="0" baseline="0" dirty="0" smtClean="0"/>
              <a:t> som er en bra løsning.</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9</a:t>
            </a:fld>
            <a:endParaRPr lang="nb-NO"/>
          </a:p>
        </p:txBody>
      </p:sp>
    </p:spTree>
    <p:extLst>
      <p:ext uri="{BB962C8B-B14F-4D97-AF65-F5344CB8AC3E}">
        <p14:creationId xmlns:p14="http://schemas.microsoft.com/office/powerpoint/2010/main" val="187367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b-N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26.04.2017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254813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26.04.2017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415935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26.04.2017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9594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26.04.2017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53902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b-N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A27CE-3AF2-40C1-B891-9CEEF925E57D}" type="datetimeFigureOut">
              <a:rPr lang="nb-NO" smtClean="0"/>
              <a:t>26.04.2017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20568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Date Placeholder 4"/>
          <p:cNvSpPr>
            <a:spLocks noGrp="1"/>
          </p:cNvSpPr>
          <p:nvPr>
            <p:ph type="dt" sz="half" idx="10"/>
          </p:nvPr>
        </p:nvSpPr>
        <p:spPr/>
        <p:txBody>
          <a:bodyPr/>
          <a:lstStyle/>
          <a:p>
            <a:fld id="{80BA27CE-3AF2-40C1-B891-9CEEF925E57D}" type="datetimeFigureOut">
              <a:rPr lang="nb-NO" smtClean="0"/>
              <a:t>26.04.2017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77948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b-N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Date Placeholder 6"/>
          <p:cNvSpPr>
            <a:spLocks noGrp="1"/>
          </p:cNvSpPr>
          <p:nvPr>
            <p:ph type="dt" sz="half" idx="10"/>
          </p:nvPr>
        </p:nvSpPr>
        <p:spPr/>
        <p:txBody>
          <a:bodyPr/>
          <a:lstStyle/>
          <a:p>
            <a:fld id="{80BA27CE-3AF2-40C1-B891-9CEEF925E57D}" type="datetimeFigureOut">
              <a:rPr lang="nb-NO" smtClean="0"/>
              <a:t>26.04.2017</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9046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Date Placeholder 2"/>
          <p:cNvSpPr>
            <a:spLocks noGrp="1"/>
          </p:cNvSpPr>
          <p:nvPr>
            <p:ph type="dt" sz="half" idx="10"/>
          </p:nvPr>
        </p:nvSpPr>
        <p:spPr/>
        <p:txBody>
          <a:bodyPr/>
          <a:lstStyle/>
          <a:p>
            <a:fld id="{80BA27CE-3AF2-40C1-B891-9CEEF925E57D}" type="datetimeFigureOut">
              <a:rPr lang="nb-NO" smtClean="0"/>
              <a:t>26.04.2017</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65594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A27CE-3AF2-40C1-B891-9CEEF925E57D}" type="datetimeFigureOut">
              <a:rPr lang="nb-NO" smtClean="0"/>
              <a:t>26.04.2017</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266185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b-N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A27CE-3AF2-40C1-B891-9CEEF925E57D}" type="datetimeFigureOut">
              <a:rPr lang="nb-NO" smtClean="0"/>
              <a:t>26.04.2017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76555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b-N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A27CE-3AF2-40C1-B891-9CEEF925E57D}" type="datetimeFigureOut">
              <a:rPr lang="nb-NO" smtClean="0"/>
              <a:t>26.04.2017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38443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b-N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A27CE-3AF2-40C1-B891-9CEEF925E57D}" type="datetimeFigureOut">
              <a:rPr lang="nb-NO" smtClean="0"/>
              <a:t>26.04.2017</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385FB-D4FA-4363-A116-D5F037778BF5}" type="slidenum">
              <a:rPr lang="nb-NO" smtClean="0"/>
              <a:t>‹#›</a:t>
            </a:fld>
            <a:endParaRPr lang="nb-NO"/>
          </a:p>
        </p:txBody>
      </p:sp>
    </p:spTree>
    <p:extLst>
      <p:ext uri="{BB962C8B-B14F-4D97-AF65-F5344CB8AC3E}">
        <p14:creationId xmlns:p14="http://schemas.microsoft.com/office/powerpoint/2010/main" val="211735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Evolusjonære algoritmer</a:t>
            </a:r>
            <a:endParaRPr lang="nb-NO" dirty="0"/>
          </a:p>
        </p:txBody>
      </p:sp>
      <p:sp>
        <p:nvSpPr>
          <p:cNvPr id="3" name="Subtitle 2"/>
          <p:cNvSpPr>
            <a:spLocks noGrp="1"/>
          </p:cNvSpPr>
          <p:nvPr>
            <p:ph type="subTitle" idx="1"/>
          </p:nvPr>
        </p:nvSpPr>
        <p:spPr/>
        <p:txBody>
          <a:bodyPr/>
          <a:lstStyle/>
          <a:p>
            <a:r>
              <a:rPr lang="nb-NO" dirty="0" smtClean="0"/>
              <a:t>Workshop</a:t>
            </a:r>
            <a:endParaRPr lang="nb-N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693" y="4218741"/>
            <a:ext cx="1852235" cy="20781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813" y="4646861"/>
            <a:ext cx="2522304" cy="1643101"/>
          </a:xfrm>
          <a:prstGeom prst="rect">
            <a:avLst/>
          </a:prstGeom>
        </p:spPr>
      </p:pic>
      <p:cxnSp>
        <p:nvCxnSpPr>
          <p:cNvPr id="8" name="Straight Connector 7"/>
          <p:cNvCxnSpPr/>
          <p:nvPr/>
        </p:nvCxnSpPr>
        <p:spPr>
          <a:xfrm flipV="1">
            <a:off x="2935238" y="6284861"/>
            <a:ext cx="6335379" cy="1199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9892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9"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3. Velg hvem som får bli foreldre</a:t>
            </a:r>
            <a:endParaRPr lang="nb-NO" dirty="0"/>
          </a:p>
        </p:txBody>
      </p:sp>
      <p:sp>
        <p:nvSpPr>
          <p:cNvPr id="19" name="Rounded Rectangle 18"/>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1958189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3. Velg hvem som får bli foreldre</a:t>
            </a:r>
            <a:endParaRPr lang="nb-NO" dirty="0"/>
          </a:p>
        </p:txBody>
      </p:sp>
      <p:sp>
        <p:nvSpPr>
          <p:cNvPr id="3" name="Content Placeholder 2"/>
          <p:cNvSpPr>
            <a:spLocks noGrp="1"/>
          </p:cNvSpPr>
          <p:nvPr>
            <p:ph idx="1"/>
          </p:nvPr>
        </p:nvSpPr>
        <p:spPr/>
        <p:txBody>
          <a:bodyPr/>
          <a:lstStyle/>
          <a:p>
            <a:r>
              <a:rPr lang="nb-NO" dirty="0" smtClean="0"/>
              <a:t>Fitness-proportionate selection</a:t>
            </a:r>
          </a:p>
          <a:p>
            <a:pPr lvl="1"/>
            <a:r>
              <a:rPr lang="nb-NO" dirty="0" smtClean="0"/>
              <a:t>Større sannsynlighet for å velge individer med god fitness</a:t>
            </a:r>
          </a:p>
          <a:p>
            <a:pPr lvl="1"/>
            <a:r>
              <a:rPr lang="nb-NO" dirty="0" smtClean="0"/>
              <a:t>Lag "vektet roulettehjul" – hvert hull i roulettehjulet representerer et individ</a:t>
            </a:r>
          </a:p>
          <a:p>
            <a:pPr lvl="1"/>
            <a:r>
              <a:rPr lang="nb-NO" dirty="0" smtClean="0"/>
              <a:t>Velg foreldre ved å spinne roulette-hjulet</a:t>
            </a:r>
          </a:p>
        </p:txBody>
      </p:sp>
      <p:graphicFrame>
        <p:nvGraphicFramePr>
          <p:cNvPr id="8" name="Chart 7"/>
          <p:cNvGraphicFramePr/>
          <p:nvPr>
            <p:extLst>
              <p:ext uri="{D42A27DB-BD31-4B8C-83A1-F6EECF244321}">
                <p14:modId xmlns:p14="http://schemas.microsoft.com/office/powerpoint/2010/main" val="2031821037"/>
              </p:ext>
            </p:extLst>
          </p:nvPr>
        </p:nvGraphicFramePr>
        <p:xfrm>
          <a:off x="5063836" y="3484119"/>
          <a:ext cx="6931891" cy="30344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8147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3. Velg hvem som får bli foreldre</a:t>
            </a:r>
            <a:endParaRPr lang="nb-NO" dirty="0"/>
          </a:p>
        </p:txBody>
      </p:sp>
      <p:sp>
        <p:nvSpPr>
          <p:cNvPr id="3" name="Content Placeholder 2"/>
          <p:cNvSpPr>
            <a:spLocks noGrp="1"/>
          </p:cNvSpPr>
          <p:nvPr>
            <p:ph idx="1"/>
          </p:nvPr>
        </p:nvSpPr>
        <p:spPr/>
        <p:txBody>
          <a:bodyPr/>
          <a:lstStyle/>
          <a:p>
            <a:r>
              <a:rPr lang="nb-NO" dirty="0" smtClean="0"/>
              <a:t>Tournament selection</a:t>
            </a:r>
          </a:p>
          <a:p>
            <a:pPr marL="457200" lvl="1" indent="0">
              <a:buNone/>
            </a:pPr>
            <a:r>
              <a:rPr lang="nb-NO" dirty="0" smtClean="0"/>
              <a:t>Velg ut k individer tilfeldig fra populasjonen</a:t>
            </a:r>
          </a:p>
          <a:p>
            <a:pPr marL="457200" lvl="1" indent="0">
              <a:buNone/>
            </a:pPr>
            <a:r>
              <a:rPr lang="nb-NO" dirty="0" smtClean="0"/>
              <a:t>Med sannsynlighet </a:t>
            </a:r>
            <a:r>
              <a:rPr lang="nb-NO" i="1" dirty="0" smtClean="0"/>
              <a:t>p</a:t>
            </a:r>
            <a:r>
              <a:rPr lang="nb-NO" dirty="0" smtClean="0"/>
              <a:t>, returner individet med best fitness </a:t>
            </a:r>
          </a:p>
          <a:p>
            <a:pPr marL="457200" lvl="1" indent="0">
              <a:buNone/>
            </a:pPr>
            <a:r>
              <a:rPr lang="nb-NO" dirty="0" smtClean="0"/>
              <a:t>Med sannsynlighet p*(1-p), returner individet med nest best fitness</a:t>
            </a:r>
          </a:p>
          <a:p>
            <a:pPr marL="457200" lvl="1" indent="0">
              <a:buNone/>
            </a:pPr>
            <a:r>
              <a:rPr lang="nb-NO" dirty="0" smtClean="0"/>
              <a:t>...</a:t>
            </a:r>
          </a:p>
          <a:p>
            <a:pPr marL="457200" lvl="1" indent="0">
              <a:buNone/>
            </a:pPr>
            <a:r>
              <a:rPr lang="nb-NO" dirty="0" smtClean="0"/>
              <a:t>Med sannsynlighet p*(1-p)^(n-1), returner individet med n-te best fitness</a:t>
            </a:r>
          </a:p>
        </p:txBody>
      </p:sp>
    </p:spTree>
    <p:extLst>
      <p:ext uri="{BB962C8B-B14F-4D97-AF65-F5344CB8AC3E}">
        <p14:creationId xmlns:p14="http://schemas.microsoft.com/office/powerpoint/2010/main" val="1273990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9"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a:t>4</a:t>
            </a:r>
            <a:r>
              <a:rPr lang="nb-NO" dirty="0" smtClean="0"/>
              <a:t>. Lag barn</a:t>
            </a:r>
            <a:endParaRPr lang="nb-NO" dirty="0"/>
          </a:p>
        </p:txBody>
      </p:sp>
      <p:sp>
        <p:nvSpPr>
          <p:cNvPr id="19" name="Rounded Rectangle 18"/>
          <p:cNvSpPr/>
          <p:nvPr/>
        </p:nvSpPr>
        <p:spPr>
          <a:xfrm>
            <a:off x="7280564"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2639773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4. Lag barn - Crossover</a:t>
            </a:r>
            <a:endParaRPr lang="nb-NO" dirty="0"/>
          </a:p>
        </p:txBody>
      </p:sp>
      <p:graphicFrame>
        <p:nvGraphicFramePr>
          <p:cNvPr id="3" name="Table 2"/>
          <p:cNvGraphicFramePr>
            <a:graphicFrameLocks noGrp="1"/>
          </p:cNvGraphicFramePr>
          <p:nvPr>
            <p:extLst>
              <p:ext uri="{D42A27DB-BD31-4B8C-83A1-F6EECF244321}">
                <p14:modId xmlns:p14="http://schemas.microsoft.com/office/powerpoint/2010/main" val="2834959819"/>
              </p:ext>
            </p:extLst>
          </p:nvPr>
        </p:nvGraphicFramePr>
        <p:xfrm>
          <a:off x="3395520" y="2680518"/>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7" name="TextBox 6"/>
          <p:cNvSpPr txBox="1"/>
          <p:nvPr/>
        </p:nvSpPr>
        <p:spPr>
          <a:xfrm>
            <a:off x="3395520" y="2189452"/>
            <a:ext cx="5705760" cy="369332"/>
          </a:xfrm>
          <a:prstGeom prst="rect">
            <a:avLst/>
          </a:prstGeom>
          <a:noFill/>
        </p:spPr>
        <p:txBody>
          <a:bodyPr wrap="square" rtlCol="0">
            <a:spAutoFit/>
          </a:bodyPr>
          <a:lstStyle/>
          <a:p>
            <a:r>
              <a:rPr lang="nb-NO" dirty="0" smtClean="0"/>
              <a:t>Single-point crossover</a:t>
            </a:r>
            <a:endParaRPr lang="nb-NO" dirty="0"/>
          </a:p>
        </p:txBody>
      </p:sp>
      <p:graphicFrame>
        <p:nvGraphicFramePr>
          <p:cNvPr id="8" name="Table 7"/>
          <p:cNvGraphicFramePr>
            <a:graphicFrameLocks noGrp="1"/>
          </p:cNvGraphicFramePr>
          <p:nvPr>
            <p:extLst>
              <p:ext uri="{D42A27DB-BD31-4B8C-83A1-F6EECF244321}">
                <p14:modId xmlns:p14="http://schemas.microsoft.com/office/powerpoint/2010/main" val="834503585"/>
              </p:ext>
            </p:extLst>
          </p:nvPr>
        </p:nvGraphicFramePr>
        <p:xfrm>
          <a:off x="3395520" y="3947781"/>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bl>
          </a:graphicData>
        </a:graphic>
      </p:graphicFrame>
      <p:sp>
        <p:nvSpPr>
          <p:cNvPr id="4" name="TextBox 3"/>
          <p:cNvSpPr txBox="1"/>
          <p:nvPr/>
        </p:nvSpPr>
        <p:spPr>
          <a:xfrm>
            <a:off x="2189018" y="2866692"/>
            <a:ext cx="968983" cy="369332"/>
          </a:xfrm>
          <a:prstGeom prst="rect">
            <a:avLst/>
          </a:prstGeom>
          <a:noFill/>
        </p:spPr>
        <p:txBody>
          <a:bodyPr wrap="none" rtlCol="0">
            <a:spAutoFit/>
          </a:bodyPr>
          <a:lstStyle/>
          <a:p>
            <a:r>
              <a:rPr lang="nb-NO" dirty="0" smtClean="0"/>
              <a:t>Foreldre</a:t>
            </a:r>
            <a:endParaRPr lang="nb-NO" dirty="0"/>
          </a:p>
        </p:txBody>
      </p:sp>
      <p:sp>
        <p:nvSpPr>
          <p:cNvPr id="15" name="TextBox 14"/>
          <p:cNvSpPr txBox="1"/>
          <p:nvPr/>
        </p:nvSpPr>
        <p:spPr>
          <a:xfrm>
            <a:off x="2189018" y="4133955"/>
            <a:ext cx="622286" cy="369332"/>
          </a:xfrm>
          <a:prstGeom prst="rect">
            <a:avLst/>
          </a:prstGeom>
          <a:noFill/>
        </p:spPr>
        <p:txBody>
          <a:bodyPr wrap="none" rtlCol="0">
            <a:spAutoFit/>
          </a:bodyPr>
          <a:lstStyle/>
          <a:p>
            <a:r>
              <a:rPr lang="nb-NO" dirty="0" smtClean="0"/>
              <a:t>Barn</a:t>
            </a:r>
            <a:endParaRPr lang="nb-NO" dirty="0"/>
          </a:p>
        </p:txBody>
      </p:sp>
      <p:cxnSp>
        <p:nvCxnSpPr>
          <p:cNvPr id="12" name="Straight Connector 11"/>
          <p:cNvCxnSpPr/>
          <p:nvPr/>
        </p:nvCxnSpPr>
        <p:spPr>
          <a:xfrm>
            <a:off x="5680364" y="2558784"/>
            <a:ext cx="0" cy="2376000"/>
          </a:xfrm>
          <a:prstGeom prst="line">
            <a:avLst/>
          </a:prstGeom>
          <a:ln w="19050">
            <a:solidFill>
              <a:schemeClr val="dk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3045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4. Lag barn - Crossover</a:t>
            </a:r>
            <a:endParaRPr lang="nb-NO" dirty="0"/>
          </a:p>
        </p:txBody>
      </p:sp>
      <p:graphicFrame>
        <p:nvGraphicFramePr>
          <p:cNvPr id="3" name="Table 2"/>
          <p:cNvGraphicFramePr>
            <a:graphicFrameLocks noGrp="1"/>
          </p:cNvGraphicFramePr>
          <p:nvPr>
            <p:extLst>
              <p:ext uri="{D42A27DB-BD31-4B8C-83A1-F6EECF244321}">
                <p14:modId xmlns:p14="http://schemas.microsoft.com/office/powerpoint/2010/main" val="2834959819"/>
              </p:ext>
            </p:extLst>
          </p:nvPr>
        </p:nvGraphicFramePr>
        <p:xfrm>
          <a:off x="3395520" y="2680518"/>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7" name="TextBox 6"/>
          <p:cNvSpPr txBox="1"/>
          <p:nvPr/>
        </p:nvSpPr>
        <p:spPr>
          <a:xfrm>
            <a:off x="3395520" y="2189452"/>
            <a:ext cx="5705760" cy="369332"/>
          </a:xfrm>
          <a:prstGeom prst="rect">
            <a:avLst/>
          </a:prstGeom>
          <a:noFill/>
        </p:spPr>
        <p:txBody>
          <a:bodyPr wrap="square" rtlCol="0">
            <a:spAutoFit/>
          </a:bodyPr>
          <a:lstStyle/>
          <a:p>
            <a:r>
              <a:rPr lang="nb-NO" dirty="0" smtClean="0"/>
              <a:t>Two-point crossover</a:t>
            </a:r>
            <a:endParaRPr lang="nb-NO" dirty="0"/>
          </a:p>
        </p:txBody>
      </p:sp>
      <p:graphicFrame>
        <p:nvGraphicFramePr>
          <p:cNvPr id="8" name="Table 7"/>
          <p:cNvGraphicFramePr>
            <a:graphicFrameLocks noGrp="1"/>
          </p:cNvGraphicFramePr>
          <p:nvPr>
            <p:extLst>
              <p:ext uri="{D42A27DB-BD31-4B8C-83A1-F6EECF244321}">
                <p14:modId xmlns:p14="http://schemas.microsoft.com/office/powerpoint/2010/main" val="2051135501"/>
              </p:ext>
            </p:extLst>
          </p:nvPr>
        </p:nvGraphicFramePr>
        <p:xfrm>
          <a:off x="3395520" y="3947781"/>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4" name="TextBox 3"/>
          <p:cNvSpPr txBox="1"/>
          <p:nvPr/>
        </p:nvSpPr>
        <p:spPr>
          <a:xfrm>
            <a:off x="2189018" y="2866692"/>
            <a:ext cx="968983" cy="369332"/>
          </a:xfrm>
          <a:prstGeom prst="rect">
            <a:avLst/>
          </a:prstGeom>
          <a:noFill/>
        </p:spPr>
        <p:txBody>
          <a:bodyPr wrap="none" rtlCol="0">
            <a:spAutoFit/>
          </a:bodyPr>
          <a:lstStyle/>
          <a:p>
            <a:r>
              <a:rPr lang="nb-NO" dirty="0" smtClean="0"/>
              <a:t>Foreldre</a:t>
            </a:r>
            <a:endParaRPr lang="nb-NO" dirty="0"/>
          </a:p>
        </p:txBody>
      </p:sp>
      <p:sp>
        <p:nvSpPr>
          <p:cNvPr id="15" name="TextBox 14"/>
          <p:cNvSpPr txBox="1"/>
          <p:nvPr/>
        </p:nvSpPr>
        <p:spPr>
          <a:xfrm>
            <a:off x="2189018" y="4133955"/>
            <a:ext cx="622286" cy="369332"/>
          </a:xfrm>
          <a:prstGeom prst="rect">
            <a:avLst/>
          </a:prstGeom>
          <a:noFill/>
        </p:spPr>
        <p:txBody>
          <a:bodyPr wrap="none" rtlCol="0">
            <a:spAutoFit/>
          </a:bodyPr>
          <a:lstStyle/>
          <a:p>
            <a:r>
              <a:rPr lang="nb-NO" dirty="0" smtClean="0"/>
              <a:t>Barn</a:t>
            </a:r>
            <a:endParaRPr lang="nb-NO" dirty="0"/>
          </a:p>
        </p:txBody>
      </p:sp>
      <p:cxnSp>
        <p:nvCxnSpPr>
          <p:cNvPr id="12" name="Straight Connector 11"/>
          <p:cNvCxnSpPr/>
          <p:nvPr/>
        </p:nvCxnSpPr>
        <p:spPr>
          <a:xfrm>
            <a:off x="5680364" y="2558784"/>
            <a:ext cx="0" cy="2376000"/>
          </a:xfrm>
          <a:prstGeom prst="line">
            <a:avLst/>
          </a:prstGeom>
          <a:ln w="19050">
            <a:solidFill>
              <a:schemeClr val="dk1"/>
            </a:solidFill>
            <a:prstDash val="sysDash"/>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7384473" y="2558784"/>
            <a:ext cx="0" cy="2376000"/>
          </a:xfrm>
          <a:prstGeom prst="line">
            <a:avLst/>
          </a:prstGeom>
          <a:ln w="19050">
            <a:solidFill>
              <a:schemeClr val="dk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755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4. Lag barn - Crossover</a:t>
            </a:r>
            <a:endParaRPr lang="nb-NO" dirty="0"/>
          </a:p>
        </p:txBody>
      </p:sp>
      <p:graphicFrame>
        <p:nvGraphicFramePr>
          <p:cNvPr id="3" name="Table 2"/>
          <p:cNvGraphicFramePr>
            <a:graphicFrameLocks noGrp="1"/>
          </p:cNvGraphicFramePr>
          <p:nvPr>
            <p:extLst>
              <p:ext uri="{D42A27DB-BD31-4B8C-83A1-F6EECF244321}">
                <p14:modId xmlns:p14="http://schemas.microsoft.com/office/powerpoint/2010/main" val="2834959819"/>
              </p:ext>
            </p:extLst>
          </p:nvPr>
        </p:nvGraphicFramePr>
        <p:xfrm>
          <a:off x="3395520" y="2680518"/>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7" name="TextBox 6"/>
          <p:cNvSpPr txBox="1"/>
          <p:nvPr/>
        </p:nvSpPr>
        <p:spPr>
          <a:xfrm>
            <a:off x="3395520" y="2189452"/>
            <a:ext cx="5705760" cy="369332"/>
          </a:xfrm>
          <a:prstGeom prst="rect">
            <a:avLst/>
          </a:prstGeom>
          <a:noFill/>
        </p:spPr>
        <p:txBody>
          <a:bodyPr wrap="square" rtlCol="0">
            <a:spAutoFit/>
          </a:bodyPr>
          <a:lstStyle/>
          <a:p>
            <a:r>
              <a:rPr lang="nb-NO" dirty="0" smtClean="0"/>
              <a:t>Uniform crossover</a:t>
            </a:r>
            <a:endParaRPr lang="nb-NO" dirty="0"/>
          </a:p>
        </p:txBody>
      </p:sp>
      <p:sp>
        <p:nvSpPr>
          <p:cNvPr id="4" name="TextBox 3"/>
          <p:cNvSpPr txBox="1"/>
          <p:nvPr/>
        </p:nvSpPr>
        <p:spPr>
          <a:xfrm>
            <a:off x="2189018" y="2866692"/>
            <a:ext cx="968983" cy="369332"/>
          </a:xfrm>
          <a:prstGeom prst="rect">
            <a:avLst/>
          </a:prstGeom>
          <a:noFill/>
        </p:spPr>
        <p:txBody>
          <a:bodyPr wrap="none" rtlCol="0">
            <a:spAutoFit/>
          </a:bodyPr>
          <a:lstStyle/>
          <a:p>
            <a:r>
              <a:rPr lang="nb-NO" dirty="0" smtClean="0"/>
              <a:t>Foreldre</a:t>
            </a:r>
            <a:endParaRPr lang="nb-NO" dirty="0"/>
          </a:p>
        </p:txBody>
      </p:sp>
      <p:sp>
        <p:nvSpPr>
          <p:cNvPr id="15" name="TextBox 14"/>
          <p:cNvSpPr txBox="1"/>
          <p:nvPr/>
        </p:nvSpPr>
        <p:spPr>
          <a:xfrm>
            <a:off x="2189018" y="4133955"/>
            <a:ext cx="622286" cy="369332"/>
          </a:xfrm>
          <a:prstGeom prst="rect">
            <a:avLst/>
          </a:prstGeom>
          <a:noFill/>
        </p:spPr>
        <p:txBody>
          <a:bodyPr wrap="none" rtlCol="0">
            <a:spAutoFit/>
          </a:bodyPr>
          <a:lstStyle/>
          <a:p>
            <a:r>
              <a:rPr lang="nb-NO" dirty="0" smtClean="0"/>
              <a:t>Barn</a:t>
            </a:r>
            <a:endParaRPr lang="nb-NO" dirty="0"/>
          </a:p>
        </p:txBody>
      </p:sp>
      <p:graphicFrame>
        <p:nvGraphicFramePr>
          <p:cNvPr id="10" name="Table 9"/>
          <p:cNvGraphicFramePr>
            <a:graphicFrameLocks noGrp="1"/>
          </p:cNvGraphicFramePr>
          <p:nvPr>
            <p:extLst>
              <p:ext uri="{D42A27DB-BD31-4B8C-83A1-F6EECF244321}">
                <p14:modId xmlns:p14="http://schemas.microsoft.com/office/powerpoint/2010/main" val="3004010058"/>
              </p:ext>
            </p:extLst>
          </p:nvPr>
        </p:nvGraphicFramePr>
        <p:xfrm>
          <a:off x="3395520" y="3947781"/>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r>
            </a:tbl>
          </a:graphicData>
        </a:graphic>
      </p:graphicFrame>
    </p:spTree>
    <p:extLst>
      <p:ext uri="{BB962C8B-B14F-4D97-AF65-F5344CB8AC3E}">
        <p14:creationId xmlns:p14="http://schemas.microsoft.com/office/powerpoint/2010/main" val="3981148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9"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5. Mutér genene til barna</a:t>
            </a:r>
            <a:endParaRPr lang="nb-NO" dirty="0"/>
          </a:p>
        </p:txBody>
      </p:sp>
      <p:sp>
        <p:nvSpPr>
          <p:cNvPr id="19" name="Rounded Rectangle 18"/>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2137581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5. Mutér genene til barna</a:t>
            </a:r>
            <a:endParaRPr lang="nb-NO" dirty="0"/>
          </a:p>
        </p:txBody>
      </p:sp>
      <p:graphicFrame>
        <p:nvGraphicFramePr>
          <p:cNvPr id="4" name="Table 3"/>
          <p:cNvGraphicFramePr>
            <a:graphicFrameLocks noGrp="1"/>
          </p:cNvGraphicFramePr>
          <p:nvPr>
            <p:extLst>
              <p:ext uri="{D42A27DB-BD31-4B8C-83A1-F6EECF244321}">
                <p14:modId xmlns:p14="http://schemas.microsoft.com/office/powerpoint/2010/main" val="1259442414"/>
              </p:ext>
            </p:extLst>
          </p:nvPr>
        </p:nvGraphicFramePr>
        <p:xfrm>
          <a:off x="3094180" y="2752876"/>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0</a:t>
                      </a:r>
                      <a:endParaRPr lang="nb-NO" dirty="0"/>
                    </a:p>
                  </a:txBody>
                  <a:tcPr>
                    <a:solidFill>
                      <a:schemeClr val="accent2"/>
                    </a:solidFill>
                  </a:tcPr>
                </a:tc>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r>
            </a:tbl>
          </a:graphicData>
        </a:graphic>
      </p:graphicFrame>
      <p:cxnSp>
        <p:nvCxnSpPr>
          <p:cNvPr id="12" name="Straight Arrow Connector 11"/>
          <p:cNvCxnSpPr/>
          <p:nvPr/>
        </p:nvCxnSpPr>
        <p:spPr>
          <a:xfrm>
            <a:off x="6975764" y="3123716"/>
            <a:ext cx="0" cy="969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48596015"/>
              </p:ext>
            </p:extLst>
          </p:nvPr>
        </p:nvGraphicFramePr>
        <p:xfrm>
          <a:off x="3094180" y="4093534"/>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solidFill>
                      <a:schemeClr val="accent2"/>
                    </a:solidFill>
                  </a:tcPr>
                </a:tc>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r>
            </a:tbl>
          </a:graphicData>
        </a:graphic>
      </p:graphicFrame>
      <p:sp>
        <p:nvSpPr>
          <p:cNvPr id="3" name="TextBox 2"/>
          <p:cNvSpPr txBox="1"/>
          <p:nvPr/>
        </p:nvSpPr>
        <p:spPr>
          <a:xfrm>
            <a:off x="3094180" y="2189018"/>
            <a:ext cx="4759573" cy="369332"/>
          </a:xfrm>
          <a:prstGeom prst="rect">
            <a:avLst/>
          </a:prstGeom>
          <a:noFill/>
        </p:spPr>
        <p:txBody>
          <a:bodyPr wrap="none" rtlCol="0">
            <a:spAutoFit/>
          </a:bodyPr>
          <a:lstStyle/>
          <a:p>
            <a:r>
              <a:rPr lang="nb-NO" dirty="0" smtClean="0"/>
              <a:t>Når genotypen er representert av et array av bits</a:t>
            </a:r>
            <a:endParaRPr lang="nb-NO" dirty="0"/>
          </a:p>
        </p:txBody>
      </p:sp>
    </p:spTree>
    <p:extLst>
      <p:ext uri="{BB962C8B-B14F-4D97-AF65-F5344CB8AC3E}">
        <p14:creationId xmlns:p14="http://schemas.microsoft.com/office/powerpoint/2010/main" val="332573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5. Mutér genene til barna</a:t>
            </a:r>
            <a:endParaRPr lang="nb-NO" dirty="0"/>
          </a:p>
        </p:txBody>
      </p:sp>
      <p:graphicFrame>
        <p:nvGraphicFramePr>
          <p:cNvPr id="4" name="Table 3"/>
          <p:cNvGraphicFramePr>
            <a:graphicFrameLocks noGrp="1"/>
          </p:cNvGraphicFramePr>
          <p:nvPr>
            <p:extLst>
              <p:ext uri="{D42A27DB-BD31-4B8C-83A1-F6EECF244321}">
                <p14:modId xmlns:p14="http://schemas.microsoft.com/office/powerpoint/2010/main" val="3400064835"/>
              </p:ext>
            </p:extLst>
          </p:nvPr>
        </p:nvGraphicFramePr>
        <p:xfrm>
          <a:off x="3094180" y="2752876"/>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0.32</a:t>
                      </a:r>
                      <a:endParaRPr lang="nb-NO" dirty="0"/>
                    </a:p>
                  </a:txBody>
                  <a:tcPr/>
                </a:tc>
                <a:tc>
                  <a:txBody>
                    <a:bodyPr/>
                    <a:lstStyle/>
                    <a:p>
                      <a:r>
                        <a:rPr lang="nb-NO" dirty="0" smtClean="0"/>
                        <a:t>0.45</a:t>
                      </a:r>
                      <a:endParaRPr lang="nb-NO" dirty="0"/>
                    </a:p>
                  </a:txBody>
                  <a:tcPr/>
                </a:tc>
                <a:tc>
                  <a:txBody>
                    <a:bodyPr/>
                    <a:lstStyle/>
                    <a:p>
                      <a:r>
                        <a:rPr lang="nb-NO" dirty="0" smtClean="0"/>
                        <a:t>0.22</a:t>
                      </a:r>
                      <a:endParaRPr lang="nb-NO" dirty="0"/>
                    </a:p>
                  </a:txBody>
                  <a:tcPr/>
                </a:tc>
                <a:tc>
                  <a:txBody>
                    <a:bodyPr/>
                    <a:lstStyle/>
                    <a:p>
                      <a:r>
                        <a:rPr lang="nb-NO" dirty="0" smtClean="0"/>
                        <a:t>0.83</a:t>
                      </a:r>
                      <a:endParaRPr lang="nb-NO" dirty="0"/>
                    </a:p>
                  </a:txBody>
                  <a:tcPr/>
                </a:tc>
                <a:tc>
                  <a:txBody>
                    <a:bodyPr/>
                    <a:lstStyle/>
                    <a:p>
                      <a:r>
                        <a:rPr lang="nb-NO" dirty="0" smtClean="0"/>
                        <a:t>1.0</a:t>
                      </a:r>
                      <a:endParaRPr lang="nb-NO" dirty="0"/>
                    </a:p>
                  </a:txBody>
                  <a:tcPr/>
                </a:tc>
                <a:tc>
                  <a:txBody>
                    <a:bodyPr/>
                    <a:lstStyle/>
                    <a:p>
                      <a:r>
                        <a:rPr lang="nb-NO" dirty="0" smtClean="0"/>
                        <a:t>0.93</a:t>
                      </a:r>
                      <a:endParaRPr lang="nb-NO" dirty="0"/>
                    </a:p>
                  </a:txBody>
                  <a:tcPr/>
                </a:tc>
                <a:tc>
                  <a:txBody>
                    <a:bodyPr/>
                    <a:lstStyle/>
                    <a:p>
                      <a:r>
                        <a:rPr lang="nb-NO" dirty="0" smtClean="0"/>
                        <a:t>0.57</a:t>
                      </a:r>
                      <a:endParaRPr lang="nb-NO" dirty="0"/>
                    </a:p>
                  </a:txBody>
                  <a:tcPr>
                    <a:solidFill>
                      <a:schemeClr val="accent2"/>
                    </a:solidFill>
                  </a:tcPr>
                </a:tc>
                <a:tc>
                  <a:txBody>
                    <a:bodyPr/>
                    <a:lstStyle/>
                    <a:p>
                      <a:r>
                        <a:rPr lang="nb-NO" dirty="0" smtClean="0"/>
                        <a:t>0.36</a:t>
                      </a:r>
                      <a:endParaRPr lang="nb-NO" dirty="0"/>
                    </a:p>
                  </a:txBody>
                  <a:tcPr/>
                </a:tc>
                <a:tc>
                  <a:txBody>
                    <a:bodyPr/>
                    <a:lstStyle/>
                    <a:p>
                      <a:r>
                        <a:rPr lang="nb-NO" dirty="0" smtClean="0"/>
                        <a:t>0.24</a:t>
                      </a:r>
                      <a:endParaRPr lang="nb-NO" dirty="0"/>
                    </a:p>
                  </a:txBody>
                  <a:tcPr/>
                </a:tc>
                <a:tc>
                  <a:txBody>
                    <a:bodyPr/>
                    <a:lstStyle/>
                    <a:p>
                      <a:r>
                        <a:rPr lang="nb-NO" dirty="0" smtClean="0"/>
                        <a:t>0.69</a:t>
                      </a:r>
                      <a:endParaRPr lang="nb-NO" dirty="0"/>
                    </a:p>
                  </a:txBody>
                  <a:tcPr/>
                </a:tc>
              </a:tr>
            </a:tbl>
          </a:graphicData>
        </a:graphic>
      </p:graphicFrame>
      <p:cxnSp>
        <p:nvCxnSpPr>
          <p:cNvPr id="12" name="Straight Arrow Connector 11"/>
          <p:cNvCxnSpPr/>
          <p:nvPr/>
        </p:nvCxnSpPr>
        <p:spPr>
          <a:xfrm>
            <a:off x="6975764" y="3123716"/>
            <a:ext cx="0" cy="969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3094180" y="2189018"/>
            <a:ext cx="5011115" cy="369332"/>
          </a:xfrm>
          <a:prstGeom prst="rect">
            <a:avLst/>
          </a:prstGeom>
          <a:noFill/>
        </p:spPr>
        <p:txBody>
          <a:bodyPr wrap="none" rtlCol="0">
            <a:spAutoFit/>
          </a:bodyPr>
          <a:lstStyle/>
          <a:p>
            <a:r>
              <a:rPr lang="nb-NO" dirty="0" smtClean="0"/>
              <a:t>Når genotypen er representert av et array av flyttall</a:t>
            </a:r>
            <a:endParaRPr lang="nb-NO" dirty="0"/>
          </a:p>
        </p:txBody>
      </p:sp>
      <p:graphicFrame>
        <p:nvGraphicFramePr>
          <p:cNvPr id="8" name="Table 7"/>
          <p:cNvGraphicFramePr>
            <a:graphicFrameLocks noGrp="1"/>
          </p:cNvGraphicFramePr>
          <p:nvPr>
            <p:extLst>
              <p:ext uri="{D42A27DB-BD31-4B8C-83A1-F6EECF244321}">
                <p14:modId xmlns:p14="http://schemas.microsoft.com/office/powerpoint/2010/main" val="1012785504"/>
              </p:ext>
            </p:extLst>
          </p:nvPr>
        </p:nvGraphicFramePr>
        <p:xfrm>
          <a:off x="3094180" y="4093534"/>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0.32</a:t>
                      </a:r>
                      <a:endParaRPr lang="nb-NO" dirty="0"/>
                    </a:p>
                  </a:txBody>
                  <a:tcPr/>
                </a:tc>
                <a:tc>
                  <a:txBody>
                    <a:bodyPr/>
                    <a:lstStyle/>
                    <a:p>
                      <a:r>
                        <a:rPr lang="nb-NO" dirty="0" smtClean="0"/>
                        <a:t>0.45</a:t>
                      </a:r>
                      <a:endParaRPr lang="nb-NO" dirty="0"/>
                    </a:p>
                  </a:txBody>
                  <a:tcPr/>
                </a:tc>
                <a:tc>
                  <a:txBody>
                    <a:bodyPr/>
                    <a:lstStyle/>
                    <a:p>
                      <a:r>
                        <a:rPr lang="nb-NO" dirty="0" smtClean="0"/>
                        <a:t>0.22</a:t>
                      </a:r>
                      <a:endParaRPr lang="nb-NO" dirty="0"/>
                    </a:p>
                  </a:txBody>
                  <a:tcPr/>
                </a:tc>
                <a:tc>
                  <a:txBody>
                    <a:bodyPr/>
                    <a:lstStyle/>
                    <a:p>
                      <a:r>
                        <a:rPr lang="nb-NO" dirty="0" smtClean="0"/>
                        <a:t>0.83</a:t>
                      </a:r>
                      <a:endParaRPr lang="nb-NO" dirty="0"/>
                    </a:p>
                  </a:txBody>
                  <a:tcPr/>
                </a:tc>
                <a:tc>
                  <a:txBody>
                    <a:bodyPr/>
                    <a:lstStyle/>
                    <a:p>
                      <a:r>
                        <a:rPr lang="nb-NO" dirty="0" smtClean="0"/>
                        <a:t>1.0</a:t>
                      </a:r>
                      <a:endParaRPr lang="nb-NO" dirty="0"/>
                    </a:p>
                  </a:txBody>
                  <a:tcPr/>
                </a:tc>
                <a:tc>
                  <a:txBody>
                    <a:bodyPr/>
                    <a:lstStyle/>
                    <a:p>
                      <a:r>
                        <a:rPr lang="nb-NO" dirty="0" smtClean="0"/>
                        <a:t>0.93</a:t>
                      </a:r>
                      <a:endParaRPr lang="nb-NO" dirty="0"/>
                    </a:p>
                  </a:txBody>
                  <a:tcPr/>
                </a:tc>
                <a:tc>
                  <a:txBody>
                    <a:bodyPr/>
                    <a:lstStyle/>
                    <a:p>
                      <a:r>
                        <a:rPr lang="nb-NO" dirty="0" smtClean="0"/>
                        <a:t>0.63</a:t>
                      </a:r>
                      <a:endParaRPr lang="nb-NO" dirty="0"/>
                    </a:p>
                  </a:txBody>
                  <a:tcPr>
                    <a:solidFill>
                      <a:schemeClr val="accent2"/>
                    </a:solidFill>
                  </a:tcPr>
                </a:tc>
                <a:tc>
                  <a:txBody>
                    <a:bodyPr/>
                    <a:lstStyle/>
                    <a:p>
                      <a:r>
                        <a:rPr lang="nb-NO" dirty="0" smtClean="0"/>
                        <a:t>0.36</a:t>
                      </a:r>
                      <a:endParaRPr lang="nb-NO" dirty="0"/>
                    </a:p>
                  </a:txBody>
                  <a:tcPr/>
                </a:tc>
                <a:tc>
                  <a:txBody>
                    <a:bodyPr/>
                    <a:lstStyle/>
                    <a:p>
                      <a:r>
                        <a:rPr lang="nb-NO" dirty="0" smtClean="0"/>
                        <a:t>0.24</a:t>
                      </a:r>
                      <a:endParaRPr lang="nb-NO" dirty="0"/>
                    </a:p>
                  </a:txBody>
                  <a:tcPr/>
                </a:tc>
                <a:tc>
                  <a:txBody>
                    <a:bodyPr/>
                    <a:lstStyle/>
                    <a:p>
                      <a:r>
                        <a:rPr lang="nb-NO" dirty="0" smtClean="0"/>
                        <a:t>0.69</a:t>
                      </a:r>
                      <a:endParaRPr lang="nb-NO" dirty="0"/>
                    </a:p>
                  </a:txBody>
                  <a:tcPr/>
                </a:tc>
              </a:tr>
            </a:tbl>
          </a:graphicData>
        </a:graphic>
      </p:graphicFrame>
    </p:spTree>
    <p:extLst>
      <p:ext uri="{BB962C8B-B14F-4D97-AF65-F5344CB8AC3E}">
        <p14:creationId xmlns:p14="http://schemas.microsoft.com/office/powerpoint/2010/main" val="4143822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Evolusjon</a:t>
            </a:r>
            <a:endParaRPr lang="nb-NO" dirty="0"/>
          </a:p>
        </p:txBody>
      </p:sp>
      <p:sp>
        <p:nvSpPr>
          <p:cNvPr id="4" name="TextBox 3"/>
          <p:cNvSpPr txBox="1"/>
          <p:nvPr/>
        </p:nvSpPr>
        <p:spPr>
          <a:xfrm>
            <a:off x="4693226" y="3151909"/>
            <a:ext cx="2805547" cy="3939540"/>
          </a:xfrm>
          <a:prstGeom prst="rect">
            <a:avLst/>
          </a:prstGeom>
          <a:noFill/>
        </p:spPr>
        <p:txBody>
          <a:bodyPr wrap="square" rtlCol="0">
            <a:spAutoFit/>
          </a:bodyPr>
          <a:lstStyle/>
          <a:p>
            <a:pPr algn="ctr"/>
            <a:r>
              <a:rPr lang="nb-NO" sz="25000" dirty="0" smtClean="0">
                <a:sym typeface="Wingdings" panose="05000000000000000000" pitchFamily="2" charset="2"/>
              </a:rPr>
              <a:t></a:t>
            </a:r>
            <a:endParaRPr lang="nb-NO" sz="25000" dirty="0"/>
          </a:p>
        </p:txBody>
      </p:sp>
      <p:sp>
        <p:nvSpPr>
          <p:cNvPr id="5" name="Oval 4"/>
          <p:cNvSpPr/>
          <p:nvPr/>
        </p:nvSpPr>
        <p:spPr>
          <a:xfrm>
            <a:off x="5910599" y="4412672"/>
            <a:ext cx="370800" cy="370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837868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9"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6. Velg individer til neste generasjon</a:t>
            </a:r>
            <a:endParaRPr lang="nb-NO" dirty="0"/>
          </a:p>
        </p:txBody>
      </p:sp>
      <p:sp>
        <p:nvSpPr>
          <p:cNvPr id="19" name="Rounded Rectangle 18"/>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2197705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dirty="0"/>
              <a:t>6. Velg individer til neste generasjon</a:t>
            </a:r>
          </a:p>
        </p:txBody>
      </p:sp>
      <p:sp>
        <p:nvSpPr>
          <p:cNvPr id="4" name="Content Placeholder 3"/>
          <p:cNvSpPr>
            <a:spLocks noGrp="1"/>
          </p:cNvSpPr>
          <p:nvPr>
            <p:ph idx="1"/>
          </p:nvPr>
        </p:nvSpPr>
        <p:spPr/>
        <p:txBody>
          <a:bodyPr/>
          <a:lstStyle/>
          <a:p>
            <a:r>
              <a:rPr lang="nb-NO" dirty="0" smtClean="0"/>
              <a:t>Full generational replacement</a:t>
            </a:r>
          </a:p>
        </p:txBody>
      </p:sp>
    </p:spTree>
    <p:extLst>
      <p:ext uri="{BB962C8B-B14F-4D97-AF65-F5344CB8AC3E}">
        <p14:creationId xmlns:p14="http://schemas.microsoft.com/office/powerpoint/2010/main" val="2034629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dirty="0"/>
              <a:t>6. Velg individer til neste generasjon</a:t>
            </a:r>
          </a:p>
        </p:txBody>
      </p:sp>
      <p:sp>
        <p:nvSpPr>
          <p:cNvPr id="4" name="Content Placeholder 3"/>
          <p:cNvSpPr>
            <a:spLocks noGrp="1"/>
          </p:cNvSpPr>
          <p:nvPr>
            <p:ph idx="1"/>
          </p:nvPr>
        </p:nvSpPr>
        <p:spPr/>
        <p:txBody>
          <a:bodyPr/>
          <a:lstStyle/>
          <a:p>
            <a:r>
              <a:rPr lang="nb-NO" dirty="0" smtClean="0"/>
              <a:t>Full generational replacement</a:t>
            </a:r>
          </a:p>
          <a:p>
            <a:r>
              <a:rPr lang="nb-NO" dirty="0" smtClean="0"/>
              <a:t>Elitisme</a:t>
            </a:r>
            <a:endParaRPr lang="nb-NO" dirty="0"/>
          </a:p>
        </p:txBody>
      </p:sp>
    </p:spTree>
    <p:extLst>
      <p:ext uri="{BB962C8B-B14F-4D97-AF65-F5344CB8AC3E}">
        <p14:creationId xmlns:p14="http://schemas.microsoft.com/office/powerpoint/2010/main" val="1039984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dirty="0"/>
              <a:t>6. Velg individer til neste generasjon</a:t>
            </a:r>
          </a:p>
        </p:txBody>
      </p:sp>
      <p:sp>
        <p:nvSpPr>
          <p:cNvPr id="4" name="Content Placeholder 3"/>
          <p:cNvSpPr>
            <a:spLocks noGrp="1"/>
          </p:cNvSpPr>
          <p:nvPr>
            <p:ph idx="1"/>
          </p:nvPr>
        </p:nvSpPr>
        <p:spPr/>
        <p:txBody>
          <a:bodyPr/>
          <a:lstStyle/>
          <a:p>
            <a:r>
              <a:rPr lang="nb-NO" dirty="0" smtClean="0"/>
              <a:t>Full generational replacement</a:t>
            </a:r>
          </a:p>
          <a:p>
            <a:r>
              <a:rPr lang="nb-NO" dirty="0" smtClean="0"/>
              <a:t>Elitisme</a:t>
            </a:r>
          </a:p>
          <a:p>
            <a:r>
              <a:rPr lang="nb-NO" dirty="0" smtClean="0"/>
              <a:t>Generational mix</a:t>
            </a:r>
            <a:endParaRPr lang="nb-NO" dirty="0"/>
          </a:p>
        </p:txBody>
      </p:sp>
    </p:spTree>
    <p:extLst>
      <p:ext uri="{BB962C8B-B14F-4D97-AF65-F5344CB8AC3E}">
        <p14:creationId xmlns:p14="http://schemas.microsoft.com/office/powerpoint/2010/main" val="2481767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Evalute fitness</a:t>
            </a:r>
            <a:endParaRPr lang="nb-NO" dirty="0"/>
          </a:p>
        </p:txBody>
      </p:sp>
      <p:sp>
        <p:nvSpPr>
          <p:cNvPr id="6" name="Rounded Rectangle 5"/>
          <p:cNvSpPr/>
          <p:nvPr/>
        </p:nvSpPr>
        <p:spPr>
          <a:xfrm>
            <a:off x="5029200" y="1925780"/>
            <a:ext cx="2251364" cy="436418"/>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sp>
        <p:nvSpPr>
          <p:cNvPr id="12" name="Rounded Rectangle 11"/>
          <p:cNvSpPr/>
          <p:nvPr/>
        </p:nvSpPr>
        <p:spPr>
          <a:xfrm>
            <a:off x="8406246" y="2259674"/>
            <a:ext cx="2251364" cy="436418"/>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Stop?</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21"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1"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12" idx="1"/>
          </p:cNvCxnSpPr>
          <p:nvPr/>
        </p:nvCxnSpPr>
        <p:spPr>
          <a:xfrm flipV="1">
            <a:off x="7280564" y="2477883"/>
            <a:ext cx="1125682" cy="8728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a:t>Steg 2-6 kjøres så i iterasjoner</a:t>
            </a:r>
          </a:p>
        </p:txBody>
      </p:sp>
      <p:sp>
        <p:nvSpPr>
          <p:cNvPr id="21" name="Rounded Rectangle 20"/>
          <p:cNvSpPr/>
          <p:nvPr/>
        </p:nvSpPr>
        <p:spPr>
          <a:xfrm>
            <a:off x="7280564"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1190660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Oppgaver</a:t>
            </a:r>
            <a:endParaRPr lang="nb-NO" dirty="0"/>
          </a:p>
        </p:txBody>
      </p:sp>
      <p:sp>
        <p:nvSpPr>
          <p:cNvPr id="3" name="Content Placeholder 2"/>
          <p:cNvSpPr>
            <a:spLocks noGrp="1"/>
          </p:cNvSpPr>
          <p:nvPr>
            <p:ph idx="1"/>
          </p:nvPr>
        </p:nvSpPr>
        <p:spPr/>
        <p:txBody>
          <a:bodyPr/>
          <a:lstStyle/>
          <a:p>
            <a:pPr marL="0" indent="0">
              <a:buNone/>
            </a:pPr>
            <a:r>
              <a:rPr lang="nb-NO" dirty="0"/>
              <a:t>https://github.com/Matsemann/walkingea</a:t>
            </a:r>
            <a:endParaRPr lang="nb-NO" dirty="0" smtClean="0"/>
          </a:p>
        </p:txBody>
      </p:sp>
    </p:spTree>
    <p:extLst>
      <p:ext uri="{BB962C8B-B14F-4D97-AF65-F5344CB8AC3E}">
        <p14:creationId xmlns:p14="http://schemas.microsoft.com/office/powerpoint/2010/main" val="3038653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nb-NO" sz="4800" dirty="0" smtClean="0"/>
              <a:t>Variasjon, arv og </a:t>
            </a:r>
            <a:r>
              <a:rPr lang="nb-NO" sz="4800" dirty="0" smtClean="0"/>
              <a:t>naturlig utvelgelse</a:t>
            </a:r>
            <a:endParaRPr lang="nb-NO" sz="4800" dirty="0"/>
          </a:p>
        </p:txBody>
      </p:sp>
    </p:spTree>
    <p:extLst>
      <p:ext uri="{BB962C8B-B14F-4D97-AF65-F5344CB8AC3E}">
        <p14:creationId xmlns:p14="http://schemas.microsoft.com/office/powerpoint/2010/main" val="2880196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Evolusjonær algoritme – kort fortalt</a:t>
            </a:r>
            <a:endParaRPr lang="nb-NO" dirty="0"/>
          </a:p>
        </p:txBody>
      </p:sp>
      <p:sp>
        <p:nvSpPr>
          <p:cNvPr id="3" name="Content Placeholder 2"/>
          <p:cNvSpPr>
            <a:spLocks noGrp="1"/>
          </p:cNvSpPr>
          <p:nvPr>
            <p:ph idx="1"/>
          </p:nvPr>
        </p:nvSpPr>
        <p:spPr/>
        <p:txBody>
          <a:bodyPr/>
          <a:lstStyle/>
          <a:p>
            <a:r>
              <a:rPr lang="nb-NO" dirty="0" smtClean="0"/>
              <a:t>Heuristisk optimeringsalgoritme inspirert av ideer fra </a:t>
            </a:r>
            <a:r>
              <a:rPr lang="nb-NO" dirty="0" smtClean="0"/>
              <a:t>evolusjon, </a:t>
            </a:r>
            <a:r>
              <a:rPr lang="nb-NO" dirty="0" smtClean="0"/>
              <a:t>som naturlig utvelgelse, reproduksjon og mutasjon</a:t>
            </a:r>
          </a:p>
        </p:txBody>
      </p:sp>
    </p:spTree>
    <p:extLst>
      <p:ext uri="{BB962C8B-B14F-4D97-AF65-F5344CB8AC3E}">
        <p14:creationId xmlns:p14="http://schemas.microsoft.com/office/powerpoint/2010/main" val="3210033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Evolusjonær algoritme – kort fortalt</a:t>
            </a:r>
            <a:endParaRPr lang="nb-NO" dirty="0"/>
          </a:p>
        </p:txBody>
      </p:sp>
      <p:sp>
        <p:nvSpPr>
          <p:cNvPr id="3" name="Content Placeholder 2"/>
          <p:cNvSpPr>
            <a:spLocks noGrp="1"/>
          </p:cNvSpPr>
          <p:nvPr>
            <p:ph idx="1"/>
          </p:nvPr>
        </p:nvSpPr>
        <p:spPr/>
        <p:txBody>
          <a:bodyPr/>
          <a:lstStyle/>
          <a:p>
            <a:r>
              <a:rPr lang="nb-NO" dirty="0" smtClean="0"/>
              <a:t>Heuristisk optimeringsalgoritme inspirert av ideer fra evolusjon, som </a:t>
            </a:r>
            <a:r>
              <a:rPr lang="nb-NO" dirty="0" smtClean="0"/>
              <a:t>naturlig utvelgelse</a:t>
            </a:r>
            <a:r>
              <a:rPr lang="nb-NO" dirty="0" smtClean="0"/>
              <a:t>, reproduksjon og mutasjon</a:t>
            </a:r>
          </a:p>
          <a:p>
            <a:endParaRPr lang="nb-NO" dirty="0"/>
          </a:p>
          <a:p>
            <a:r>
              <a:rPr lang="nb-NO" dirty="0" smtClean="0"/>
              <a:t>Kommer i dag til å snakke om </a:t>
            </a:r>
            <a:r>
              <a:rPr lang="nb-NO" b="1" dirty="0" smtClean="0"/>
              <a:t>genetiske algoritmer</a:t>
            </a:r>
            <a:r>
              <a:rPr lang="nb-NO" dirty="0" smtClean="0"/>
              <a:t>, som er en type evolusjonær algoritme</a:t>
            </a:r>
          </a:p>
          <a:p>
            <a:pPr marL="0" indent="0">
              <a:buNone/>
            </a:pPr>
            <a:endParaRPr lang="nb-NO" dirty="0" smtClean="0"/>
          </a:p>
        </p:txBody>
      </p:sp>
    </p:spTree>
    <p:extLst>
      <p:ext uri="{BB962C8B-B14F-4D97-AF65-F5344CB8AC3E}">
        <p14:creationId xmlns:p14="http://schemas.microsoft.com/office/powerpoint/2010/main" val="1716405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Populasjon, individ, genotyper og phenotyper</a:t>
            </a:r>
            <a:endParaRPr lang="nb-NO" dirty="0"/>
          </a:p>
        </p:txBody>
      </p:sp>
      <p:sp>
        <p:nvSpPr>
          <p:cNvPr id="3" name="Content Placeholder 2"/>
          <p:cNvSpPr>
            <a:spLocks noGrp="1"/>
          </p:cNvSpPr>
          <p:nvPr>
            <p:ph idx="1"/>
          </p:nvPr>
        </p:nvSpPr>
        <p:spPr/>
        <p:txBody>
          <a:bodyPr/>
          <a:lstStyle/>
          <a:p>
            <a:r>
              <a:rPr lang="nb-NO" dirty="0" smtClean="0"/>
              <a:t>En </a:t>
            </a:r>
            <a:r>
              <a:rPr lang="nb-NO" b="1" dirty="0" smtClean="0"/>
              <a:t>populasjon</a:t>
            </a:r>
            <a:r>
              <a:rPr lang="nb-NO" dirty="0" smtClean="0"/>
              <a:t> er et sett med individer</a:t>
            </a:r>
          </a:p>
          <a:p>
            <a:r>
              <a:rPr lang="nb-NO" dirty="0" smtClean="0"/>
              <a:t>Et </a:t>
            </a:r>
            <a:r>
              <a:rPr lang="nb-NO" b="1" dirty="0" smtClean="0"/>
              <a:t>individ</a:t>
            </a:r>
            <a:r>
              <a:rPr lang="nb-NO" dirty="0" smtClean="0"/>
              <a:t> representerer en mulig løsning av problemet</a:t>
            </a:r>
          </a:p>
          <a:p>
            <a:r>
              <a:rPr lang="nb-NO" b="1" dirty="0" smtClean="0"/>
              <a:t>Genotypen</a:t>
            </a:r>
            <a:r>
              <a:rPr lang="nb-NO" dirty="0" smtClean="0"/>
              <a:t> til et individ er en enkel representasjon av løsningen, f.eks en bit string</a:t>
            </a:r>
          </a:p>
          <a:p>
            <a:r>
              <a:rPr lang="nb-NO" b="1" dirty="0" smtClean="0"/>
              <a:t>Phenotypen</a:t>
            </a:r>
            <a:r>
              <a:rPr lang="nb-NO" dirty="0" smtClean="0"/>
              <a:t> er en transformert versjon av genotypen som ekplisitt representerer løsningen</a:t>
            </a:r>
          </a:p>
          <a:p>
            <a:endParaRPr lang="nb-NO" dirty="0" smtClean="0"/>
          </a:p>
          <a:p>
            <a:r>
              <a:rPr lang="nb-NO" dirty="0" smtClean="0"/>
              <a:t>Ikke alltid nødvendig å skille mellom genotyper og phenotyper</a:t>
            </a:r>
            <a:endParaRPr lang="nb-NO" dirty="0"/>
          </a:p>
        </p:txBody>
      </p:sp>
    </p:spTree>
    <p:extLst>
      <p:ext uri="{BB962C8B-B14F-4D97-AF65-F5344CB8AC3E}">
        <p14:creationId xmlns:p14="http://schemas.microsoft.com/office/powerpoint/2010/main" val="2360547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23"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3"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Hvordan evolusjonsalgoritmen fungerer i dagens oppgave</a:t>
            </a:r>
            <a:endParaRPr lang="nb-NO" dirty="0"/>
          </a:p>
        </p:txBody>
      </p:sp>
      <p:sp>
        <p:nvSpPr>
          <p:cNvPr id="23" name="Rounded Rectangle 22"/>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2641436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9"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1. Generer første generasjon individer</a:t>
            </a:r>
            <a:endParaRPr lang="nb-NO" dirty="0"/>
          </a:p>
        </p:txBody>
      </p:sp>
      <p:sp>
        <p:nvSpPr>
          <p:cNvPr id="19" name="Rounded Rectangle 18"/>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2583752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9"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2. Evaluer fitness for hvert individ</a:t>
            </a:r>
            <a:endParaRPr lang="nb-NO" dirty="0"/>
          </a:p>
        </p:txBody>
      </p:sp>
      <p:sp>
        <p:nvSpPr>
          <p:cNvPr id="19" name="Rounded Rectangle 18"/>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Tree>
    <p:extLst>
      <p:ext uri="{BB962C8B-B14F-4D97-AF65-F5344CB8AC3E}">
        <p14:creationId xmlns:p14="http://schemas.microsoft.com/office/powerpoint/2010/main" val="3689511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8488</TotalTime>
  <Words>1805</Words>
  <Application>Microsoft Office PowerPoint</Application>
  <PresentationFormat>Widescreen</PresentationFormat>
  <Paragraphs>369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Evolusjonære algoritmer</vt:lpstr>
      <vt:lpstr>Evolusjon</vt:lpstr>
      <vt:lpstr>Variasjon, arv og naturlig utvelgelse</vt:lpstr>
      <vt:lpstr>Evolusjonær algoritme – kort fortalt</vt:lpstr>
      <vt:lpstr>Evolusjonær algoritme – kort fortalt</vt:lpstr>
      <vt:lpstr>Populasjon, individ, genotyper og phenotyper</vt:lpstr>
      <vt:lpstr>Hvordan evolusjonsalgoritmen fungerer i dagens oppgave</vt:lpstr>
      <vt:lpstr>1. Generer første generasjon individer</vt:lpstr>
      <vt:lpstr>2. Evaluer fitness for hvert individ</vt:lpstr>
      <vt:lpstr>3. Velg hvem som får bli foreldre</vt:lpstr>
      <vt:lpstr>3. Velg hvem som får bli foreldre</vt:lpstr>
      <vt:lpstr>3. Velg hvem som får bli foreldre</vt:lpstr>
      <vt:lpstr>4. Lag barn</vt:lpstr>
      <vt:lpstr>4. Lag barn - Crossover</vt:lpstr>
      <vt:lpstr>4. Lag barn - Crossover</vt:lpstr>
      <vt:lpstr>4. Lag barn - Crossover</vt:lpstr>
      <vt:lpstr>5. Mutér genene til barna</vt:lpstr>
      <vt:lpstr>5. Mutér genene til barna</vt:lpstr>
      <vt:lpstr>5. Mutér genene til barna</vt:lpstr>
      <vt:lpstr>6. Velg individer til neste generasjon</vt:lpstr>
      <vt:lpstr>6. Velg individer til neste generasjon</vt:lpstr>
      <vt:lpstr>6. Velg individer til neste generasjon</vt:lpstr>
      <vt:lpstr>6. Velg individer til neste generasjon</vt:lpstr>
      <vt:lpstr>Steg 2-6 kjøres så i iterasjoner</vt:lpstr>
      <vt:lpstr>Oppgaver</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Evolusjonsalgoritmer</dc:title>
  <dc:creator>Marius Løkketangen</dc:creator>
  <cp:lastModifiedBy>Marius Løkketangen</cp:lastModifiedBy>
  <cp:revision>138</cp:revision>
  <dcterms:created xsi:type="dcterms:W3CDTF">2017-02-03T13:58:09Z</dcterms:created>
  <dcterms:modified xsi:type="dcterms:W3CDTF">2017-04-26T11:41:33Z</dcterms:modified>
</cp:coreProperties>
</file>