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81" r:id="rId4"/>
    <p:sldId id="269" r:id="rId5"/>
    <p:sldId id="271" r:id="rId6"/>
    <p:sldId id="272" r:id="rId7"/>
    <p:sldId id="273" r:id="rId8"/>
    <p:sldId id="278" r:id="rId9"/>
    <p:sldId id="285" r:id="rId10"/>
    <p:sldId id="274" r:id="rId11"/>
    <p:sldId id="282" r:id="rId12"/>
    <p:sldId id="283" r:id="rId13"/>
    <p:sldId id="284" r:id="rId14"/>
    <p:sldId id="275" r:id="rId15"/>
    <p:sldId id="279" r:id="rId16"/>
    <p:sldId id="287" r:id="rId17"/>
    <p:sldId id="276" r:id="rId18"/>
    <p:sldId id="270" r:id="rId19"/>
    <p:sldId id="280" r:id="rId20"/>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1577" autoAdjust="0"/>
  </p:normalViewPr>
  <p:slideViewPr>
    <p:cSldViewPr snapToGrid="0">
      <p:cViewPr varScale="1">
        <p:scale>
          <a:sx n="72" d="100"/>
          <a:sy n="72" d="100"/>
        </p:scale>
        <p:origin x="93"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a:t>
            </a:r>
            <a:r>
              <a:rPr lang="en-US" dirty="0" err="1" smtClean="0"/>
              <a:t>Vektet</a:t>
            </a:r>
            <a:r>
              <a:rPr lang="en-US" dirty="0" smtClean="0"/>
              <a:t> </a:t>
            </a:r>
            <a:r>
              <a:rPr lang="en-US" dirty="0" err="1" smtClean="0"/>
              <a:t>roulettehjul</a:t>
            </a:r>
            <a:r>
              <a:rPr lang="en-US" dirty="0" smtClean="0"/>
              <a:t>"</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nb-NO"/>
        </a:p>
      </c:txPr>
    </c:title>
    <c:autoTitleDeleted val="0"/>
    <c:plotArea>
      <c:layout>
        <c:manualLayout>
          <c:layoutTarget val="inner"/>
          <c:xMode val="edge"/>
          <c:yMode val="edge"/>
          <c:x val="0.28711955654897248"/>
          <c:y val="0.13159743097871188"/>
          <c:w val="0.38701316179545259"/>
          <c:h val="0.7699079086727566"/>
        </c:manualLayout>
      </c:layout>
      <c:doughnutChart>
        <c:varyColors val="1"/>
        <c:ser>
          <c:idx val="0"/>
          <c:order val="0"/>
          <c:tx>
            <c:strRef>
              <c:f>Sheet1!$B$1</c:f>
              <c:strCache>
                <c:ptCount val="1"/>
                <c:pt idx="0">
                  <c:v>Fitness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nb-N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59D93-CB71-45F3-B158-91D9CE59A4B2}" type="datetimeFigureOut">
              <a:rPr lang="nb-NO" smtClean="0"/>
              <a:t>22.04.2017</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19AB42-44F4-4F47-9458-7DF3D2C0D8B7}" type="slidenum">
              <a:rPr lang="nb-NO" smtClean="0"/>
              <a:t>‹#›</a:t>
            </a:fld>
            <a:endParaRPr lang="nb-NO"/>
          </a:p>
        </p:txBody>
      </p:sp>
    </p:spTree>
    <p:extLst>
      <p:ext uri="{BB962C8B-B14F-4D97-AF65-F5344CB8AC3E}">
        <p14:creationId xmlns:p14="http://schemas.microsoft.com/office/powerpoint/2010/main" val="3079144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baseline="0" dirty="0" smtClean="0"/>
              <a:t>En evolusjonsalgoritme er en heuristisk optimeringsalgoritme basert på evolusjonære ideer som naturlig utvelgelse, reproduksjon og mutasjon.</a:t>
            </a:r>
            <a:endParaRPr lang="nb-NO" dirty="0" smtClean="0"/>
          </a:p>
          <a:p>
            <a:endParaRPr lang="nb-NO" dirty="0" smtClean="0"/>
          </a:p>
          <a:p>
            <a:r>
              <a:rPr lang="nb-NO" dirty="0" smtClean="0"/>
              <a:t>Man</a:t>
            </a:r>
            <a:r>
              <a:rPr lang="nb-NO" baseline="0" dirty="0" smtClean="0"/>
              <a:t> starter</a:t>
            </a:r>
            <a:r>
              <a:rPr lang="nb-NO" dirty="0" smtClean="0"/>
              <a:t> </a:t>
            </a:r>
            <a:r>
              <a:rPr lang="nb-NO" dirty="0" smtClean="0"/>
              <a:t>med en populasjon </a:t>
            </a:r>
            <a:r>
              <a:rPr lang="nb-NO" dirty="0" smtClean="0"/>
              <a:t>av mulige løsninger på problemet, også kalt individer</a:t>
            </a:r>
            <a:r>
              <a:rPr lang="nb-NO" baseline="0" dirty="0" smtClean="0"/>
              <a:t>.</a:t>
            </a:r>
          </a:p>
          <a:p>
            <a:r>
              <a:rPr lang="nb-NO" baseline="0" dirty="0" smtClean="0"/>
              <a:t>Så måler man </a:t>
            </a:r>
            <a:r>
              <a:rPr lang="nb-NO" baseline="0" dirty="0" smtClean="0"/>
              <a:t>hvor bra </a:t>
            </a:r>
            <a:r>
              <a:rPr lang="nb-NO" baseline="0" dirty="0" smtClean="0"/>
              <a:t>individene er ved å måle deres tilpasningsdyktighet (fitness) til problemet, altså hvor gode løsninger de representerer.</a:t>
            </a:r>
          </a:p>
          <a:p>
            <a:r>
              <a:rPr lang="nb-NO" baseline="0" dirty="0" smtClean="0"/>
              <a:t>De beste individene kombineres så til nye individer som skal inngå i en ny populasjon/neste generasjon.</a:t>
            </a:r>
          </a:p>
          <a:p>
            <a:endParaRPr lang="nb-NO" baseline="0" dirty="0" smtClean="0"/>
          </a:p>
          <a:p>
            <a:r>
              <a:rPr lang="nb-NO" baseline="0" dirty="0" smtClean="0"/>
              <a:t>Prosessen gjentas så ved at tilpasningsdyktigheten til de nye individene måles og kombineres til nye løsninger. Hver iterasjon kalles en generasjon, og man stopper prosessen etter et gitt antall iterasjoner eller når en god nok løsning er funnet.</a:t>
            </a:r>
          </a:p>
          <a:p>
            <a:endParaRPr lang="nb-NO" baseline="0" dirty="0" smtClean="0"/>
          </a:p>
          <a:p>
            <a:r>
              <a:rPr lang="nb-NO" baseline="0" dirty="0" smtClean="0"/>
              <a:t>Det finnes flere varianter av evolusjonære algoritmer, og i denne workshoppen skal vi konsentrere oss om genetiske algoritmer, som er den mest populære formen for evolusjonsalgoritmer.</a:t>
            </a:r>
          </a:p>
          <a:p>
            <a:endParaRPr lang="nb-NO" baseline="0" dirty="0" smtClean="0"/>
          </a:p>
          <a:p>
            <a:r>
              <a:rPr lang="nb-NO" baseline="0" dirty="0" smtClean="0"/>
              <a:t>Andre typer: </a:t>
            </a:r>
            <a:endParaRPr lang="nb-NO" dirty="0" smtClean="0"/>
          </a:p>
        </p:txBody>
      </p:sp>
      <p:sp>
        <p:nvSpPr>
          <p:cNvPr id="4" name="Slide Number Placeholder 3"/>
          <p:cNvSpPr>
            <a:spLocks noGrp="1"/>
          </p:cNvSpPr>
          <p:nvPr>
            <p:ph type="sldNum" sz="quarter" idx="10"/>
          </p:nvPr>
        </p:nvSpPr>
        <p:spPr/>
        <p:txBody>
          <a:bodyPr/>
          <a:lstStyle/>
          <a:p>
            <a:fld id="{9119AB42-44F4-4F47-9458-7DF3D2C0D8B7}" type="slidenum">
              <a:rPr lang="nb-NO" smtClean="0"/>
              <a:t>2</a:t>
            </a:fld>
            <a:endParaRPr lang="nb-NO"/>
          </a:p>
        </p:txBody>
      </p:sp>
    </p:spTree>
    <p:extLst>
      <p:ext uri="{BB962C8B-B14F-4D97-AF65-F5344CB8AC3E}">
        <p14:creationId xmlns:p14="http://schemas.microsoft.com/office/powerpoint/2010/main" val="4254439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baseline="0" dirty="0" smtClean="0"/>
              <a:t>Viser eksempler der genotyper er representert ved array av bits. Fungerer på samme måte for arrays med flyttall.</a:t>
            </a:r>
          </a:p>
          <a:p>
            <a:endParaRPr lang="nb-NO" baseline="0" dirty="0" smtClean="0"/>
          </a:p>
          <a:p>
            <a:r>
              <a:rPr lang="nb-NO" baseline="0" dirty="0" smtClean="0"/>
              <a:t>Single </a:t>
            </a:r>
            <a:r>
              <a:rPr lang="nb-NO" baseline="0" dirty="0" smtClean="0"/>
              <a:t>point crossover: Splitt genstrengene til to foreldre på et punkt, lag to barn der delene fra de to foreldrene </a:t>
            </a:r>
            <a:r>
              <a:rPr lang="nb-NO" baseline="0" dirty="0" smtClean="0"/>
              <a:t>kombineres, som vist i figuren.</a:t>
            </a:r>
            <a:endParaRPr lang="nb-NO" baseline="0" dirty="0" smtClean="0"/>
          </a:p>
        </p:txBody>
      </p:sp>
      <p:sp>
        <p:nvSpPr>
          <p:cNvPr id="4" name="Slide Number Placeholder 3"/>
          <p:cNvSpPr>
            <a:spLocks noGrp="1"/>
          </p:cNvSpPr>
          <p:nvPr>
            <p:ph type="sldNum" sz="quarter" idx="10"/>
          </p:nvPr>
        </p:nvSpPr>
        <p:spPr/>
        <p:txBody>
          <a:bodyPr/>
          <a:lstStyle/>
          <a:p>
            <a:fld id="{9119AB42-44F4-4F47-9458-7DF3D2C0D8B7}" type="slidenum">
              <a:rPr lang="nb-NO" smtClean="0"/>
              <a:t>11</a:t>
            </a:fld>
            <a:endParaRPr lang="nb-NO"/>
          </a:p>
        </p:txBody>
      </p:sp>
    </p:spTree>
    <p:extLst>
      <p:ext uri="{BB962C8B-B14F-4D97-AF65-F5344CB8AC3E}">
        <p14:creationId xmlns:p14="http://schemas.microsoft.com/office/powerpoint/2010/main" val="3315904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baseline="0" dirty="0" smtClean="0"/>
              <a:t>Two-point </a:t>
            </a:r>
            <a:r>
              <a:rPr lang="nb-NO" baseline="0" dirty="0" smtClean="0"/>
              <a:t>crossover: </a:t>
            </a:r>
            <a:r>
              <a:rPr lang="nb-NO" baseline="0" dirty="0" smtClean="0"/>
              <a:t>Samme som single-point crossover, </a:t>
            </a:r>
            <a:r>
              <a:rPr lang="nb-NO" baseline="0" dirty="0" smtClean="0"/>
              <a:t>men med to </a:t>
            </a:r>
            <a:r>
              <a:rPr lang="nb-NO" baseline="0" dirty="0" smtClean="0"/>
              <a:t>punkter der vi splitter genstrengene.</a:t>
            </a:r>
            <a:endParaRPr lang="nb-NO" baseline="0" dirty="0" smtClean="0"/>
          </a:p>
        </p:txBody>
      </p:sp>
      <p:sp>
        <p:nvSpPr>
          <p:cNvPr id="4" name="Slide Number Placeholder 3"/>
          <p:cNvSpPr>
            <a:spLocks noGrp="1"/>
          </p:cNvSpPr>
          <p:nvPr>
            <p:ph type="sldNum" sz="quarter" idx="10"/>
          </p:nvPr>
        </p:nvSpPr>
        <p:spPr/>
        <p:txBody>
          <a:bodyPr/>
          <a:lstStyle/>
          <a:p>
            <a:fld id="{9119AB42-44F4-4F47-9458-7DF3D2C0D8B7}" type="slidenum">
              <a:rPr lang="nb-NO" smtClean="0"/>
              <a:t>12</a:t>
            </a:fld>
            <a:endParaRPr lang="nb-NO"/>
          </a:p>
        </p:txBody>
      </p:sp>
    </p:spTree>
    <p:extLst>
      <p:ext uri="{BB962C8B-B14F-4D97-AF65-F5344CB8AC3E}">
        <p14:creationId xmlns:p14="http://schemas.microsoft.com/office/powerpoint/2010/main" val="1501576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baseline="0" dirty="0" smtClean="0"/>
              <a:t>Uniform crossover: F.eks 50% sannsynlighet for at barn arver et gen fra forelder 1 eller forelder 2.</a:t>
            </a:r>
          </a:p>
          <a:p>
            <a:endParaRPr lang="nb-NO" baseline="0" dirty="0" smtClean="0"/>
          </a:p>
          <a:p>
            <a:r>
              <a:rPr lang="nb-NO" baseline="0" dirty="0" smtClean="0"/>
              <a:t>Så crossover er rett og slett bare en måte å kombinere gener fra foreldre på.</a:t>
            </a:r>
          </a:p>
          <a:p>
            <a:r>
              <a:rPr lang="nb-NO" baseline="0" dirty="0" smtClean="0"/>
              <a:t>Finnes flere måter å gjøre dette på, f.eks der man bruker genene fra flere enn to foreldre til å lage barn.</a:t>
            </a:r>
          </a:p>
          <a:p>
            <a:endParaRPr lang="nb-NO" baseline="0" dirty="0" smtClean="0"/>
          </a:p>
          <a:p>
            <a:r>
              <a:rPr lang="nb-NO" baseline="0" dirty="0" smtClean="0"/>
              <a:t>Det er vanlig å sende inn et parameter til den evolusjonære algoritmen som definerer sannsynligheten for hvor ofte ønsker å bruke crossover. F.eks dersom crossover-sannsynligheten er 90%, vil man i 10% av tilfellene ikke kjøre crossover, men bare kopiere genene til foreldrene som de er for å lage nye individer.</a:t>
            </a:r>
            <a:endParaRPr lang="nb-NO" dirty="0"/>
          </a:p>
        </p:txBody>
      </p:sp>
      <p:sp>
        <p:nvSpPr>
          <p:cNvPr id="4" name="Slide Number Placeholder 3"/>
          <p:cNvSpPr>
            <a:spLocks noGrp="1"/>
          </p:cNvSpPr>
          <p:nvPr>
            <p:ph type="sldNum" sz="quarter" idx="10"/>
          </p:nvPr>
        </p:nvSpPr>
        <p:spPr/>
        <p:txBody>
          <a:bodyPr/>
          <a:lstStyle/>
          <a:p>
            <a:fld id="{9119AB42-44F4-4F47-9458-7DF3D2C0D8B7}" type="slidenum">
              <a:rPr lang="nb-NO" smtClean="0"/>
              <a:t>13</a:t>
            </a:fld>
            <a:endParaRPr lang="nb-NO"/>
          </a:p>
        </p:txBody>
      </p:sp>
    </p:spTree>
    <p:extLst>
      <p:ext uri="{BB962C8B-B14F-4D97-AF65-F5344CB8AC3E}">
        <p14:creationId xmlns:p14="http://schemas.microsoft.com/office/powerpoint/2010/main" val="18984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baseline="0" dirty="0" smtClean="0"/>
              <a:t>Mutasjon vil si å endre litt på et gen i et individ.</a:t>
            </a:r>
          </a:p>
          <a:p>
            <a:endParaRPr lang="nb-NO" baseline="0" dirty="0" smtClean="0"/>
          </a:p>
          <a:p>
            <a:r>
              <a:rPr lang="nb-NO" baseline="0" dirty="0" smtClean="0"/>
              <a:t>På samme måte som naturlig utvelgelse (parent selection) og reproduksjon (crossover), har mutasjon som oppgave å sikre genetisk mangfold i populasjonen vår.</a:t>
            </a:r>
          </a:p>
          <a:p>
            <a:endParaRPr lang="nb-NO" baseline="0" dirty="0" smtClean="0"/>
          </a:p>
          <a:p>
            <a:r>
              <a:rPr lang="nb-NO" baseline="0" dirty="0" smtClean="0"/>
              <a:t>En EA vil typisk ta inn et parameter som definerer sannsynligheten for hvor ofte man ønsker å mutere. Man kan f.eks sende inn en mutasjonssannsynlighet på 5%, og da vil man mutere genene til 5% av alle barna.</a:t>
            </a:r>
          </a:p>
          <a:p>
            <a:endParaRPr lang="nb-NO" baseline="0" dirty="0" smtClean="0"/>
          </a:p>
          <a:p>
            <a:r>
              <a:rPr lang="nb-NO" baseline="0" dirty="0" smtClean="0"/>
              <a:t>Eksempler følger.</a:t>
            </a:r>
          </a:p>
        </p:txBody>
      </p:sp>
      <p:sp>
        <p:nvSpPr>
          <p:cNvPr id="4" name="Slide Number Placeholder 3"/>
          <p:cNvSpPr>
            <a:spLocks noGrp="1"/>
          </p:cNvSpPr>
          <p:nvPr>
            <p:ph type="sldNum" sz="quarter" idx="10"/>
          </p:nvPr>
        </p:nvSpPr>
        <p:spPr/>
        <p:txBody>
          <a:bodyPr/>
          <a:lstStyle/>
          <a:p>
            <a:fld id="{9119AB42-44F4-4F47-9458-7DF3D2C0D8B7}" type="slidenum">
              <a:rPr lang="nb-NO" smtClean="0"/>
              <a:t>14</a:t>
            </a:fld>
            <a:endParaRPr lang="nb-NO"/>
          </a:p>
        </p:txBody>
      </p:sp>
    </p:spTree>
    <p:extLst>
      <p:ext uri="{BB962C8B-B14F-4D97-AF65-F5344CB8AC3E}">
        <p14:creationId xmlns:p14="http://schemas.microsoft.com/office/powerpoint/2010/main" val="2848474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Mutasjon er å gjøre en</a:t>
            </a:r>
            <a:r>
              <a:rPr lang="nb-NO" baseline="0" dirty="0" smtClean="0"/>
              <a:t> endring</a:t>
            </a:r>
            <a:r>
              <a:rPr lang="nb-NO" dirty="0" smtClean="0"/>
              <a:t> på et av genene i en genstreng. </a:t>
            </a:r>
            <a:endParaRPr lang="nb-NO" dirty="0" smtClean="0"/>
          </a:p>
          <a:p>
            <a:r>
              <a:rPr lang="nb-NO" dirty="0" smtClean="0"/>
              <a:t>Som</a:t>
            </a:r>
            <a:r>
              <a:rPr lang="nb-NO" baseline="0" dirty="0" smtClean="0"/>
              <a:t> vist i eksempelet over der genotypen er et array av bits, k</a:t>
            </a:r>
            <a:r>
              <a:rPr lang="nb-NO" dirty="0" smtClean="0"/>
              <a:t>an mutasjon gjøres </a:t>
            </a:r>
            <a:r>
              <a:rPr lang="nb-NO" dirty="0" smtClean="0"/>
              <a:t>så enkelt som å flippe</a:t>
            </a:r>
            <a:r>
              <a:rPr lang="nb-NO" baseline="0" dirty="0" smtClean="0"/>
              <a:t> et bit</a:t>
            </a:r>
            <a:r>
              <a:rPr lang="nb-NO" baseline="0" dirty="0" smtClean="0"/>
              <a:t>.</a:t>
            </a:r>
          </a:p>
        </p:txBody>
      </p:sp>
      <p:sp>
        <p:nvSpPr>
          <p:cNvPr id="4" name="Slide Number Placeholder 3"/>
          <p:cNvSpPr>
            <a:spLocks noGrp="1"/>
          </p:cNvSpPr>
          <p:nvPr>
            <p:ph type="sldNum" sz="quarter" idx="10"/>
          </p:nvPr>
        </p:nvSpPr>
        <p:spPr/>
        <p:txBody>
          <a:bodyPr/>
          <a:lstStyle/>
          <a:p>
            <a:fld id="{9119AB42-44F4-4F47-9458-7DF3D2C0D8B7}" type="slidenum">
              <a:rPr lang="nb-NO" smtClean="0"/>
              <a:t>15</a:t>
            </a:fld>
            <a:endParaRPr lang="nb-NO"/>
          </a:p>
        </p:txBody>
      </p:sp>
    </p:spTree>
    <p:extLst>
      <p:ext uri="{BB962C8B-B14F-4D97-AF65-F5344CB8AC3E}">
        <p14:creationId xmlns:p14="http://schemas.microsoft.com/office/powerpoint/2010/main" val="1950012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baseline="0" dirty="0" smtClean="0"/>
              <a:t>Dersom genotypen et array av flyttall, kan man endre litt på verdien i en av indeksene.</a:t>
            </a:r>
          </a:p>
          <a:p>
            <a:endParaRPr lang="nb-NO" baseline="0" dirty="0" smtClean="0"/>
          </a:p>
          <a:p>
            <a:r>
              <a:rPr lang="nb-NO" baseline="0" dirty="0" smtClean="0"/>
              <a:t>En enkel måte å gjøre dette på er å generere et nytt tilfeldig flyttall som erstatter det gamle. På denne måten kan genet endre seg drastisk.</a:t>
            </a:r>
          </a:p>
          <a:p>
            <a:endParaRPr lang="nb-NO" baseline="0" dirty="0" smtClean="0"/>
          </a:p>
          <a:p>
            <a:r>
              <a:rPr lang="nb-NO" baseline="0" dirty="0" smtClean="0"/>
              <a:t>Dersom man ikke vil at mutasjonen skal gjøre drastiske endringer på et gen, kan man generere et lite tall og plusse dette til den opprinnelige verdien for genet. I vårt tilfelle vil genene være verdier mellom 0 og 1, så da kan man f.eks generere et lite tall mellom -0.5 og 0.5 som har høy sannsynlighet for å være nær 0.</a:t>
            </a:r>
          </a:p>
          <a:p>
            <a:endParaRPr lang="nb-NO" baseline="0" dirty="0" smtClean="0"/>
          </a:p>
          <a:p>
            <a:r>
              <a:rPr lang="nb-NO" baseline="0" dirty="0" smtClean="0"/>
              <a:t>Hvor ofte man muterer kommer an på problemet. Man tar sannsynligheten for mutasjon som input til algoritmen og prøver seg fram litt. </a:t>
            </a:r>
          </a:p>
          <a:p>
            <a:r>
              <a:rPr lang="nb-NO" baseline="0" dirty="0" smtClean="0"/>
              <a:t>Dersom man f.eks har en </a:t>
            </a:r>
            <a:r>
              <a:rPr lang="nb-NO" baseline="0" dirty="0" smtClean="0"/>
              <a:t>parent selection som er elitistisk (vektlegger fitnessen til individene tungt ved utvelgelse), </a:t>
            </a:r>
            <a:r>
              <a:rPr lang="nb-NO" baseline="0" dirty="0" smtClean="0"/>
              <a:t>kan det være nødvendig med mer mutasjon for å </a:t>
            </a:r>
            <a:r>
              <a:rPr lang="nb-NO" baseline="0" dirty="0" smtClean="0"/>
              <a:t>opprettholde genetisk mangfold </a:t>
            </a:r>
            <a:r>
              <a:rPr lang="nb-NO" baseline="0" dirty="0" smtClean="0"/>
              <a:t>og unngå </a:t>
            </a:r>
            <a:r>
              <a:rPr lang="nb-NO" baseline="0" dirty="0" smtClean="0"/>
              <a:t>at algoritmen konvergerer for tidlig.</a:t>
            </a:r>
            <a:endParaRPr lang="nb-NO" dirty="0"/>
          </a:p>
        </p:txBody>
      </p:sp>
      <p:sp>
        <p:nvSpPr>
          <p:cNvPr id="4" name="Slide Number Placeholder 3"/>
          <p:cNvSpPr>
            <a:spLocks noGrp="1"/>
          </p:cNvSpPr>
          <p:nvPr>
            <p:ph type="sldNum" sz="quarter" idx="10"/>
          </p:nvPr>
        </p:nvSpPr>
        <p:spPr/>
        <p:txBody>
          <a:bodyPr/>
          <a:lstStyle/>
          <a:p>
            <a:fld id="{9119AB42-44F4-4F47-9458-7DF3D2C0D8B7}" type="slidenum">
              <a:rPr lang="nb-NO" smtClean="0"/>
              <a:t>16</a:t>
            </a:fld>
            <a:endParaRPr lang="nb-NO"/>
          </a:p>
        </p:txBody>
      </p:sp>
    </p:spTree>
    <p:extLst>
      <p:ext uri="{BB962C8B-B14F-4D97-AF65-F5344CB8AC3E}">
        <p14:creationId xmlns:p14="http://schemas.microsoft.com/office/powerpoint/2010/main" val="16181417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baseline="0" dirty="0" smtClean="0"/>
              <a:t>Velg hvem som får være med i neste generasjon</a:t>
            </a:r>
            <a:r>
              <a:rPr lang="nb-NO" baseline="0" dirty="0" smtClean="0"/>
              <a:t>.</a:t>
            </a:r>
          </a:p>
          <a:p>
            <a:endParaRPr lang="nb-NO" baseline="0" dirty="0" smtClean="0"/>
          </a:p>
          <a:p>
            <a:r>
              <a:rPr lang="nb-NO" baseline="0" dirty="0" smtClean="0"/>
              <a:t>Enkleste versjon er </a:t>
            </a:r>
            <a:r>
              <a:rPr lang="nb-NO" baseline="0" dirty="0" smtClean="0"/>
              <a:t>full generational replacement, som vil si at vi lar barna erstatte alle foreldre inn i neste generasjon</a:t>
            </a:r>
            <a:r>
              <a:rPr lang="nb-NO" baseline="0" dirty="0" smtClean="0"/>
              <a:t>.</a:t>
            </a:r>
          </a:p>
          <a:p>
            <a:endParaRPr lang="nb-NO" baseline="0" dirty="0" smtClean="0"/>
          </a:p>
          <a:p>
            <a:r>
              <a:rPr lang="nb-NO" baseline="0" dirty="0" smtClean="0"/>
              <a:t>Man kan også innføre elitisme på dette steget, som vil si at man f.eks alltid tar med seg det beste individet fra forrige generasjon over til neste. Dette sikrer at det beste individet i en generasjon ikke er dårligere enn det var i forrige generasjon, og at man ikke mister de beste genkombinasjonene man har produsert så langt.</a:t>
            </a:r>
          </a:p>
          <a:p>
            <a:endParaRPr lang="nb-NO" baseline="0" dirty="0" smtClean="0"/>
          </a:p>
          <a:p>
            <a:r>
              <a:rPr lang="nb-NO" baseline="0" dirty="0" smtClean="0"/>
              <a:t>Kan også gjøres mer avansert, ved at man finner fitness-verdien til barna og bytter ut en del av den eksisterende populasjonen med barn som har god fitness.</a:t>
            </a:r>
          </a:p>
        </p:txBody>
      </p:sp>
      <p:sp>
        <p:nvSpPr>
          <p:cNvPr id="4" name="Slide Number Placeholder 3"/>
          <p:cNvSpPr>
            <a:spLocks noGrp="1"/>
          </p:cNvSpPr>
          <p:nvPr>
            <p:ph type="sldNum" sz="quarter" idx="10"/>
          </p:nvPr>
        </p:nvSpPr>
        <p:spPr/>
        <p:txBody>
          <a:bodyPr/>
          <a:lstStyle/>
          <a:p>
            <a:fld id="{9119AB42-44F4-4F47-9458-7DF3D2C0D8B7}" type="slidenum">
              <a:rPr lang="nb-NO" smtClean="0"/>
              <a:t>17</a:t>
            </a:fld>
            <a:endParaRPr lang="nb-NO"/>
          </a:p>
        </p:txBody>
      </p:sp>
    </p:spTree>
    <p:extLst>
      <p:ext uri="{BB962C8B-B14F-4D97-AF65-F5344CB8AC3E}">
        <p14:creationId xmlns:p14="http://schemas.microsoft.com/office/powerpoint/2010/main" val="1277007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nb-NO" dirty="0" smtClean="0"/>
              <a:t>Kjør steg 2-6 på </a:t>
            </a:r>
            <a:r>
              <a:rPr lang="nb-NO" dirty="0" smtClean="0"/>
              <a:t>nytt med den nye generasjonen, og gjør det samme mange ganger. Man</a:t>
            </a:r>
            <a:r>
              <a:rPr lang="nb-NO" baseline="0" dirty="0" smtClean="0"/>
              <a:t> kan stoppe loopen når man f.eks har funnet en god nok løsning eller etter et gitt antall generasjoner er kjørt.</a:t>
            </a:r>
            <a:endParaRPr lang="nb-NO" dirty="0" smtClean="0"/>
          </a:p>
          <a:p>
            <a:endParaRPr lang="nb-NO" dirty="0"/>
          </a:p>
        </p:txBody>
      </p:sp>
      <p:sp>
        <p:nvSpPr>
          <p:cNvPr id="4" name="Slide Number Placeholder 3"/>
          <p:cNvSpPr>
            <a:spLocks noGrp="1"/>
          </p:cNvSpPr>
          <p:nvPr>
            <p:ph type="sldNum" sz="quarter" idx="10"/>
          </p:nvPr>
        </p:nvSpPr>
        <p:spPr/>
        <p:txBody>
          <a:bodyPr/>
          <a:lstStyle/>
          <a:p>
            <a:fld id="{9119AB42-44F4-4F47-9458-7DF3D2C0D8B7}" type="slidenum">
              <a:rPr lang="nb-NO" smtClean="0"/>
              <a:t>18</a:t>
            </a:fld>
            <a:endParaRPr lang="nb-NO"/>
          </a:p>
        </p:txBody>
      </p:sp>
    </p:spTree>
    <p:extLst>
      <p:ext uri="{BB962C8B-B14F-4D97-AF65-F5344CB8AC3E}">
        <p14:creationId xmlns:p14="http://schemas.microsoft.com/office/powerpoint/2010/main" val="1384254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9119AB42-44F4-4F47-9458-7DF3D2C0D8B7}" type="slidenum">
              <a:rPr lang="nb-NO" smtClean="0"/>
              <a:t>19</a:t>
            </a:fld>
            <a:endParaRPr lang="nb-NO"/>
          </a:p>
        </p:txBody>
      </p:sp>
    </p:spTree>
    <p:extLst>
      <p:ext uri="{BB962C8B-B14F-4D97-AF65-F5344CB8AC3E}">
        <p14:creationId xmlns:p14="http://schemas.microsoft.com/office/powerpoint/2010/main" val="933502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baseline="0" dirty="0" smtClean="0"/>
              <a:t>I en </a:t>
            </a:r>
            <a:r>
              <a:rPr lang="nb-NO" b="1" baseline="0" dirty="0" smtClean="0"/>
              <a:t>genetisk</a:t>
            </a:r>
            <a:r>
              <a:rPr lang="nb-NO" baseline="0" dirty="0" smtClean="0"/>
              <a:t> algoritme representeres de mulige løsningene av en genstreng, som rett og slett er et array av tall. Tradisjonelt sett representert av bits, men ofte er det like greit å  bruke tall direkte dersom dette kan representere løsningen på en bedre måte.</a:t>
            </a:r>
          </a:p>
          <a:p>
            <a:endParaRPr lang="nb-NO" baseline="0" dirty="0" smtClean="0"/>
          </a:p>
          <a:p>
            <a:r>
              <a:rPr lang="nb-NO" baseline="0" dirty="0" smtClean="0"/>
              <a:t>Dersom genotypen i seg selv ikke er tilstrekkelig for å representere løsningen på problemet, må den transformeres til en phenotype.</a:t>
            </a:r>
          </a:p>
          <a:p>
            <a:r>
              <a:rPr lang="nb-NO" baseline="0" dirty="0" smtClean="0"/>
              <a:t>I dag forholder vi oss til tilfeller der genotypen og phenotypen er samme representasjon for å gjør ting litt enklere.</a:t>
            </a:r>
            <a:endParaRPr lang="nb-NO" dirty="0"/>
          </a:p>
        </p:txBody>
      </p:sp>
      <p:sp>
        <p:nvSpPr>
          <p:cNvPr id="4" name="Slide Number Placeholder 3"/>
          <p:cNvSpPr>
            <a:spLocks noGrp="1"/>
          </p:cNvSpPr>
          <p:nvPr>
            <p:ph type="sldNum" sz="quarter" idx="10"/>
          </p:nvPr>
        </p:nvSpPr>
        <p:spPr/>
        <p:txBody>
          <a:bodyPr/>
          <a:lstStyle/>
          <a:p>
            <a:fld id="{9119AB42-44F4-4F47-9458-7DF3D2C0D8B7}" type="slidenum">
              <a:rPr lang="nb-NO" smtClean="0"/>
              <a:t>3</a:t>
            </a:fld>
            <a:endParaRPr lang="nb-NO"/>
          </a:p>
        </p:txBody>
      </p:sp>
    </p:spTree>
    <p:extLst>
      <p:ext uri="{BB962C8B-B14F-4D97-AF65-F5344CB8AC3E}">
        <p14:creationId xmlns:p14="http://schemas.microsoft.com/office/powerpoint/2010/main" val="4287868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9119AB42-44F4-4F47-9458-7DF3D2C0D8B7}" type="slidenum">
              <a:rPr lang="nb-NO" smtClean="0"/>
              <a:t>4</a:t>
            </a:fld>
            <a:endParaRPr lang="nb-NO"/>
          </a:p>
        </p:txBody>
      </p:sp>
    </p:spTree>
    <p:extLst>
      <p:ext uri="{BB962C8B-B14F-4D97-AF65-F5344CB8AC3E}">
        <p14:creationId xmlns:p14="http://schemas.microsoft.com/office/powerpoint/2010/main" val="1972282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Det</a:t>
            </a:r>
            <a:r>
              <a:rPr lang="nb-NO" baseline="0" dirty="0" smtClean="0"/>
              <a:t> første </a:t>
            </a:r>
            <a:r>
              <a:rPr lang="nb-NO" baseline="0" dirty="0" smtClean="0"/>
              <a:t>man gjør </a:t>
            </a:r>
            <a:r>
              <a:rPr lang="nb-NO" baseline="0" dirty="0" smtClean="0"/>
              <a:t>er å generere en initiell populasjon av individer</a:t>
            </a:r>
            <a:r>
              <a:rPr lang="nb-NO" baseline="0" dirty="0" smtClean="0"/>
              <a:t>.</a:t>
            </a:r>
          </a:p>
          <a:p>
            <a:r>
              <a:rPr lang="nb-NO" baseline="0" dirty="0" smtClean="0"/>
              <a:t>Den </a:t>
            </a:r>
            <a:r>
              <a:rPr lang="nb-NO" baseline="0" dirty="0" smtClean="0"/>
              <a:t>initielle populasjonen genereres vanligvis tilfeldig, og representerer </a:t>
            </a:r>
            <a:r>
              <a:rPr lang="nb-NO" baseline="0" dirty="0" smtClean="0"/>
              <a:t>dermed et </a:t>
            </a:r>
            <a:r>
              <a:rPr lang="nb-NO" baseline="0" dirty="0" smtClean="0"/>
              <a:t>tilfeldig valgt subsett av løsningsrommet for problemet vårt</a:t>
            </a:r>
            <a:r>
              <a:rPr lang="nb-NO" baseline="0" dirty="0" smtClean="0"/>
              <a:t>.</a:t>
            </a:r>
          </a:p>
          <a:p>
            <a:endParaRPr lang="nb-NO" baseline="0" dirty="0" smtClean="0"/>
          </a:p>
          <a:p>
            <a:r>
              <a:rPr lang="nb-NO" baseline="0" dirty="0" smtClean="0"/>
              <a:t>I oppgaven som skal løses senere, vil den initielle populasjonen være ferdig generert. Der er hvert individ representert av et array med flyttall.</a:t>
            </a:r>
            <a:endParaRPr lang="nb-NO" baseline="0" dirty="0" smtClean="0"/>
          </a:p>
        </p:txBody>
      </p:sp>
      <p:sp>
        <p:nvSpPr>
          <p:cNvPr id="4" name="Slide Number Placeholder 3"/>
          <p:cNvSpPr>
            <a:spLocks noGrp="1"/>
          </p:cNvSpPr>
          <p:nvPr>
            <p:ph type="sldNum" sz="quarter" idx="10"/>
          </p:nvPr>
        </p:nvSpPr>
        <p:spPr/>
        <p:txBody>
          <a:bodyPr/>
          <a:lstStyle/>
          <a:p>
            <a:fld id="{9119AB42-44F4-4F47-9458-7DF3D2C0D8B7}" type="slidenum">
              <a:rPr lang="nb-NO" smtClean="0"/>
              <a:t>5</a:t>
            </a:fld>
            <a:endParaRPr lang="nb-NO"/>
          </a:p>
        </p:txBody>
      </p:sp>
    </p:spTree>
    <p:extLst>
      <p:ext uri="{BB962C8B-B14F-4D97-AF65-F5344CB8AC3E}">
        <p14:creationId xmlns:p14="http://schemas.microsoft.com/office/powerpoint/2010/main" val="2941648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Det neste man gjør er å evaluere</a:t>
            </a:r>
            <a:r>
              <a:rPr lang="nb-NO" baseline="0" dirty="0" smtClean="0"/>
              <a:t> tilpasningsdyktigheten til hvert individ ved hjelp av en </a:t>
            </a:r>
            <a:r>
              <a:rPr lang="nb-NO" baseline="0" dirty="0" smtClean="0"/>
              <a:t>fitness-funksjon.</a:t>
            </a:r>
          </a:p>
          <a:p>
            <a:endParaRPr lang="nb-NO" baseline="0" dirty="0" smtClean="0"/>
          </a:p>
          <a:p>
            <a:r>
              <a:rPr lang="nb-NO" baseline="0" dirty="0" smtClean="0"/>
              <a:t>Fitness-funksjonen tester hvor bra et individ er ved å faktisk prøve løsningen på problemet. Individet skal tileges en rating, en fitness-verdi, på hvor bra løsningen er. </a:t>
            </a:r>
            <a:endParaRPr lang="nb-NO" baseline="0" dirty="0" smtClean="0"/>
          </a:p>
        </p:txBody>
      </p:sp>
      <p:sp>
        <p:nvSpPr>
          <p:cNvPr id="4" name="Slide Number Placeholder 3"/>
          <p:cNvSpPr>
            <a:spLocks noGrp="1"/>
          </p:cNvSpPr>
          <p:nvPr>
            <p:ph type="sldNum" sz="quarter" idx="10"/>
          </p:nvPr>
        </p:nvSpPr>
        <p:spPr/>
        <p:txBody>
          <a:bodyPr/>
          <a:lstStyle/>
          <a:p>
            <a:fld id="{9119AB42-44F4-4F47-9458-7DF3D2C0D8B7}" type="slidenum">
              <a:rPr lang="nb-NO" smtClean="0"/>
              <a:t>6</a:t>
            </a:fld>
            <a:endParaRPr lang="nb-NO"/>
          </a:p>
        </p:txBody>
      </p:sp>
    </p:spTree>
    <p:extLst>
      <p:ext uri="{BB962C8B-B14F-4D97-AF65-F5344CB8AC3E}">
        <p14:creationId xmlns:p14="http://schemas.microsoft.com/office/powerpoint/2010/main" val="1873673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Neste steg er å velge hvilke</a:t>
            </a:r>
            <a:r>
              <a:rPr lang="nb-NO" baseline="0" dirty="0" smtClean="0"/>
              <a:t> individer </a:t>
            </a:r>
            <a:r>
              <a:rPr lang="nb-NO" dirty="0" smtClean="0"/>
              <a:t>som får æren av å føre genene sine videre. Dette gjøres ved å se på hvor</a:t>
            </a:r>
            <a:r>
              <a:rPr lang="nb-NO" baseline="0" dirty="0" smtClean="0"/>
              <a:t> bra </a:t>
            </a:r>
            <a:r>
              <a:rPr lang="nb-NO" baseline="0" dirty="0" smtClean="0"/>
              <a:t>fitness-verdi individene har, </a:t>
            </a:r>
            <a:r>
              <a:rPr lang="nb-NO" baseline="0" dirty="0" smtClean="0"/>
              <a:t>og trekke ut et representativt utvalg foreldre som skal få lov til å parre seg</a:t>
            </a:r>
            <a:r>
              <a:rPr lang="nb-NO" baseline="0" dirty="0" smtClean="0"/>
              <a:t>. Her er det ønskelig at det er de med bra fitness-verdi som skal få føre genene sine videre, men de fleste strategier for naturlig utvelgelse inkluderer også noen av individene med lav fitness-verdi. Dette for å sikre genetisk mangfold i populasjonen (for ikke å miste alle egenskapene til de som gjorde det dårlig, siden noen av deres gener kan komme til nytte i en senere generasjon).</a:t>
            </a:r>
            <a:endParaRPr lang="nb-NO" baseline="0" dirty="0" smtClean="0"/>
          </a:p>
        </p:txBody>
      </p:sp>
      <p:sp>
        <p:nvSpPr>
          <p:cNvPr id="4" name="Slide Number Placeholder 3"/>
          <p:cNvSpPr>
            <a:spLocks noGrp="1"/>
          </p:cNvSpPr>
          <p:nvPr>
            <p:ph type="sldNum" sz="quarter" idx="10"/>
          </p:nvPr>
        </p:nvSpPr>
        <p:spPr/>
        <p:txBody>
          <a:bodyPr/>
          <a:lstStyle/>
          <a:p>
            <a:fld id="{9119AB42-44F4-4F47-9458-7DF3D2C0D8B7}" type="slidenum">
              <a:rPr lang="nb-NO" smtClean="0"/>
              <a:t>7</a:t>
            </a:fld>
            <a:endParaRPr lang="nb-NO"/>
          </a:p>
        </p:txBody>
      </p:sp>
    </p:spTree>
    <p:extLst>
      <p:ext uri="{BB962C8B-B14F-4D97-AF65-F5344CB8AC3E}">
        <p14:creationId xmlns:p14="http://schemas.microsoft.com/office/powerpoint/2010/main" val="929725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Fitness-proportionate</a:t>
            </a:r>
            <a:r>
              <a:rPr lang="nb-NO" baseline="0" dirty="0" smtClean="0"/>
              <a:t> selection, også kalt roulette-wheel selection</a:t>
            </a:r>
          </a:p>
          <a:p>
            <a:r>
              <a:rPr lang="nb-NO" baseline="0" dirty="0" smtClean="0"/>
              <a:t>Som i alle strategier for naturlig utvelgelse, er sannsynligheten for å velge ut et individ avhengig av fitness-verdien individet har.</a:t>
            </a:r>
          </a:p>
          <a:p>
            <a:endParaRPr lang="nb-NO" baseline="0" dirty="0" smtClean="0"/>
          </a:p>
          <a:p>
            <a:r>
              <a:rPr lang="nb-NO" baseline="0" dirty="0" smtClean="0"/>
              <a:t>Fremgangsmåte:</a:t>
            </a:r>
          </a:p>
          <a:p>
            <a:pPr marL="228600" indent="-228600">
              <a:buAutoNum type="arabicPeriod"/>
            </a:pPr>
            <a:r>
              <a:rPr lang="nb-NO" baseline="0" dirty="0" smtClean="0"/>
              <a:t>Normaliser fitness-verdiene til individene (slik at fitness-verdiene for alle individer summerer til 1)</a:t>
            </a:r>
          </a:p>
          <a:p>
            <a:pPr marL="228600" indent="-228600">
              <a:buAutoNum type="arabicPeriod"/>
            </a:pPr>
            <a:r>
              <a:rPr lang="nb-NO" baseline="0" dirty="0" smtClean="0"/>
              <a:t>Lag et array ("Roulettehjul") med verdier fra 0 til 1, der hvert individ blir tildelt like stor del av arrayet som den normaliserte fitnessen deres tilsvarer. (rouletteWheel[i] = rouletteWheel[</a:t>
            </a:r>
            <a:r>
              <a:rPr lang="nb-NO" i="1" baseline="0" dirty="0" smtClean="0"/>
              <a:t>i -1] + </a:t>
            </a:r>
            <a:r>
              <a:rPr lang="nb-NO" i="0" baseline="0" dirty="0" smtClean="0"/>
              <a:t>[</a:t>
            </a:r>
            <a:r>
              <a:rPr lang="nb-NO" i="1" baseline="0" dirty="0" smtClean="0"/>
              <a:t>normalisert fitness-verdi for individ i</a:t>
            </a:r>
            <a:r>
              <a:rPr lang="nb-NO" i="0" baseline="0" dirty="0" smtClean="0"/>
              <a:t>]</a:t>
            </a:r>
            <a:endParaRPr lang="nb-NO" baseline="0" dirty="0" smtClean="0"/>
          </a:p>
          <a:p>
            <a:pPr marL="228600" indent="-228600">
              <a:buAutoNum type="arabicPeriod"/>
            </a:pPr>
            <a:r>
              <a:rPr lang="nb-NO" baseline="0" dirty="0" smtClean="0"/>
              <a:t>Spinn roulettehjulet for å velge et individ. (Lag et tilfeldig tall </a:t>
            </a:r>
            <a:r>
              <a:rPr lang="nb-NO" i="1" baseline="0" dirty="0" smtClean="0"/>
              <a:t>X</a:t>
            </a:r>
            <a:r>
              <a:rPr lang="nb-NO" baseline="0" dirty="0" smtClean="0"/>
              <a:t> mellom 0 og 1 og velg individet som befinner seg i rouletteWheel[i] &gt; </a:t>
            </a:r>
            <a:r>
              <a:rPr lang="nb-NO" i="1" baseline="0" dirty="0" smtClean="0"/>
              <a:t>X</a:t>
            </a:r>
            <a:r>
              <a:rPr lang="nb-NO" i="0" baseline="0" dirty="0" smtClean="0"/>
              <a:t>)</a:t>
            </a:r>
            <a:endParaRPr lang="nb-NO" baseline="0" dirty="0" smtClean="0"/>
          </a:p>
        </p:txBody>
      </p:sp>
      <p:sp>
        <p:nvSpPr>
          <p:cNvPr id="4" name="Slide Number Placeholder 3"/>
          <p:cNvSpPr>
            <a:spLocks noGrp="1"/>
          </p:cNvSpPr>
          <p:nvPr>
            <p:ph type="sldNum" sz="quarter" idx="10"/>
          </p:nvPr>
        </p:nvSpPr>
        <p:spPr/>
        <p:txBody>
          <a:bodyPr/>
          <a:lstStyle/>
          <a:p>
            <a:fld id="{9119AB42-44F4-4F47-9458-7DF3D2C0D8B7}" type="slidenum">
              <a:rPr lang="nb-NO" smtClean="0"/>
              <a:t>8</a:t>
            </a:fld>
            <a:endParaRPr lang="nb-NO"/>
          </a:p>
        </p:txBody>
      </p:sp>
    </p:spTree>
    <p:extLst>
      <p:ext uri="{BB962C8B-B14F-4D97-AF65-F5344CB8AC3E}">
        <p14:creationId xmlns:p14="http://schemas.microsoft.com/office/powerpoint/2010/main" val="819560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Tar inn to argumenter, </a:t>
            </a:r>
            <a:r>
              <a:rPr lang="nb-NO" i="1" dirty="0" smtClean="0"/>
              <a:t>k</a:t>
            </a:r>
            <a:r>
              <a:rPr lang="nb-NO" dirty="0" smtClean="0"/>
              <a:t> og </a:t>
            </a:r>
            <a:r>
              <a:rPr lang="nb-NO" i="1" dirty="0" smtClean="0"/>
              <a:t>p</a:t>
            </a:r>
          </a:p>
          <a:p>
            <a:r>
              <a:rPr lang="nb-NO" dirty="0" smtClean="0"/>
              <a:t>1. Velg ut </a:t>
            </a:r>
            <a:r>
              <a:rPr lang="nb-NO" i="1" dirty="0" smtClean="0"/>
              <a:t>k</a:t>
            </a:r>
            <a:r>
              <a:rPr lang="nb-NO" dirty="0" smtClean="0"/>
              <a:t> individer tilfeldig fra populasjonen</a:t>
            </a:r>
            <a:endParaRPr lang="nb-NO" dirty="0" smtClean="0"/>
          </a:p>
          <a:p>
            <a:r>
              <a:rPr lang="nb-NO" dirty="0" smtClean="0"/>
              <a:t>2. Lag disse ha en turnering der individet med best fitness vinner</a:t>
            </a:r>
          </a:p>
          <a:p>
            <a:r>
              <a:rPr lang="nb-NO" dirty="0" smtClean="0"/>
              <a:t>3.</a:t>
            </a:r>
            <a:r>
              <a:rPr lang="nb-NO" baseline="0" dirty="0" smtClean="0"/>
              <a:t> Returner et av individene, med høyest sannsynlighet for at vinneren av turneringen blir valgt ut</a:t>
            </a:r>
            <a:endParaRPr lang="nb-NO" dirty="0"/>
          </a:p>
        </p:txBody>
      </p:sp>
      <p:sp>
        <p:nvSpPr>
          <p:cNvPr id="4" name="Slide Number Placeholder 3"/>
          <p:cNvSpPr>
            <a:spLocks noGrp="1"/>
          </p:cNvSpPr>
          <p:nvPr>
            <p:ph type="sldNum" sz="quarter" idx="10"/>
          </p:nvPr>
        </p:nvSpPr>
        <p:spPr/>
        <p:txBody>
          <a:bodyPr/>
          <a:lstStyle/>
          <a:p>
            <a:fld id="{9119AB42-44F4-4F47-9458-7DF3D2C0D8B7}" type="slidenum">
              <a:rPr lang="nb-NO" smtClean="0"/>
              <a:t>9</a:t>
            </a:fld>
            <a:endParaRPr lang="nb-NO"/>
          </a:p>
        </p:txBody>
      </p:sp>
    </p:spTree>
    <p:extLst>
      <p:ext uri="{BB962C8B-B14F-4D97-AF65-F5344CB8AC3E}">
        <p14:creationId xmlns:p14="http://schemas.microsoft.com/office/powerpoint/2010/main" val="1512293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baseline="0" dirty="0" smtClean="0"/>
              <a:t>Individene som kom gjennom nåløyes i parent selection skal nå få lov til å reprodusere seg og lage barn.</a:t>
            </a:r>
          </a:p>
          <a:p>
            <a:r>
              <a:rPr lang="nb-NO" baseline="0" dirty="0" smtClean="0"/>
              <a:t>Det gjøres vha en crossover-funksjon, som er en funksjon som blander genene til to eller flere av foreldrene.</a:t>
            </a:r>
          </a:p>
          <a:p>
            <a:r>
              <a:rPr lang="nb-NO" baseline="0" dirty="0" smtClean="0"/>
              <a:t>Eksempler følger.</a:t>
            </a:r>
            <a:endParaRPr lang="nb-NO" baseline="0" dirty="0" smtClean="0"/>
          </a:p>
        </p:txBody>
      </p:sp>
      <p:sp>
        <p:nvSpPr>
          <p:cNvPr id="4" name="Slide Number Placeholder 3"/>
          <p:cNvSpPr>
            <a:spLocks noGrp="1"/>
          </p:cNvSpPr>
          <p:nvPr>
            <p:ph type="sldNum" sz="quarter" idx="10"/>
          </p:nvPr>
        </p:nvSpPr>
        <p:spPr/>
        <p:txBody>
          <a:bodyPr/>
          <a:lstStyle/>
          <a:p>
            <a:fld id="{9119AB42-44F4-4F47-9458-7DF3D2C0D8B7}" type="slidenum">
              <a:rPr lang="nb-NO" smtClean="0"/>
              <a:t>10</a:t>
            </a:fld>
            <a:endParaRPr lang="nb-NO"/>
          </a:p>
        </p:txBody>
      </p:sp>
    </p:spTree>
    <p:extLst>
      <p:ext uri="{BB962C8B-B14F-4D97-AF65-F5344CB8AC3E}">
        <p14:creationId xmlns:p14="http://schemas.microsoft.com/office/powerpoint/2010/main" val="1697616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nb-NO"/>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nb-NO"/>
          </a:p>
        </p:txBody>
      </p:sp>
      <p:sp>
        <p:nvSpPr>
          <p:cNvPr id="4" name="Date Placeholder 3"/>
          <p:cNvSpPr>
            <a:spLocks noGrp="1"/>
          </p:cNvSpPr>
          <p:nvPr>
            <p:ph type="dt" sz="half" idx="10"/>
          </p:nvPr>
        </p:nvSpPr>
        <p:spPr/>
        <p:txBody>
          <a:bodyPr/>
          <a:lstStyle/>
          <a:p>
            <a:fld id="{80BA27CE-3AF2-40C1-B891-9CEEF925E57D}" type="datetimeFigureOut">
              <a:rPr lang="nb-NO" smtClean="0"/>
              <a:t>22.04.2017</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738385FB-D4FA-4363-A116-D5F037778BF5}" type="slidenum">
              <a:rPr lang="nb-NO" smtClean="0"/>
              <a:t>‹#›</a:t>
            </a:fld>
            <a:endParaRPr lang="nb-NO"/>
          </a:p>
        </p:txBody>
      </p:sp>
    </p:spTree>
    <p:extLst>
      <p:ext uri="{BB962C8B-B14F-4D97-AF65-F5344CB8AC3E}">
        <p14:creationId xmlns:p14="http://schemas.microsoft.com/office/powerpoint/2010/main" val="2548136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b-NO"/>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4" name="Date Placeholder 3"/>
          <p:cNvSpPr>
            <a:spLocks noGrp="1"/>
          </p:cNvSpPr>
          <p:nvPr>
            <p:ph type="dt" sz="half" idx="10"/>
          </p:nvPr>
        </p:nvSpPr>
        <p:spPr/>
        <p:txBody>
          <a:bodyPr/>
          <a:lstStyle/>
          <a:p>
            <a:fld id="{80BA27CE-3AF2-40C1-B891-9CEEF925E57D}" type="datetimeFigureOut">
              <a:rPr lang="nb-NO" smtClean="0"/>
              <a:t>22.04.2017</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738385FB-D4FA-4363-A116-D5F037778BF5}" type="slidenum">
              <a:rPr lang="nb-NO" smtClean="0"/>
              <a:t>‹#›</a:t>
            </a:fld>
            <a:endParaRPr lang="nb-NO"/>
          </a:p>
        </p:txBody>
      </p:sp>
    </p:spTree>
    <p:extLst>
      <p:ext uri="{BB962C8B-B14F-4D97-AF65-F5344CB8AC3E}">
        <p14:creationId xmlns:p14="http://schemas.microsoft.com/office/powerpoint/2010/main" val="4159355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nb-NO"/>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4" name="Date Placeholder 3"/>
          <p:cNvSpPr>
            <a:spLocks noGrp="1"/>
          </p:cNvSpPr>
          <p:nvPr>
            <p:ph type="dt" sz="half" idx="10"/>
          </p:nvPr>
        </p:nvSpPr>
        <p:spPr/>
        <p:txBody>
          <a:bodyPr/>
          <a:lstStyle/>
          <a:p>
            <a:fld id="{80BA27CE-3AF2-40C1-B891-9CEEF925E57D}" type="datetimeFigureOut">
              <a:rPr lang="nb-NO" smtClean="0"/>
              <a:t>22.04.2017</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738385FB-D4FA-4363-A116-D5F037778BF5}" type="slidenum">
              <a:rPr lang="nb-NO" smtClean="0"/>
              <a:t>‹#›</a:t>
            </a:fld>
            <a:endParaRPr lang="nb-NO"/>
          </a:p>
        </p:txBody>
      </p:sp>
    </p:spTree>
    <p:extLst>
      <p:ext uri="{BB962C8B-B14F-4D97-AF65-F5344CB8AC3E}">
        <p14:creationId xmlns:p14="http://schemas.microsoft.com/office/powerpoint/2010/main" val="959436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b-NO"/>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4" name="Date Placeholder 3"/>
          <p:cNvSpPr>
            <a:spLocks noGrp="1"/>
          </p:cNvSpPr>
          <p:nvPr>
            <p:ph type="dt" sz="half" idx="10"/>
          </p:nvPr>
        </p:nvSpPr>
        <p:spPr/>
        <p:txBody>
          <a:bodyPr/>
          <a:lstStyle/>
          <a:p>
            <a:fld id="{80BA27CE-3AF2-40C1-B891-9CEEF925E57D}" type="datetimeFigureOut">
              <a:rPr lang="nb-NO" smtClean="0"/>
              <a:t>22.04.2017</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738385FB-D4FA-4363-A116-D5F037778BF5}" type="slidenum">
              <a:rPr lang="nb-NO" smtClean="0"/>
              <a:t>‹#›</a:t>
            </a:fld>
            <a:endParaRPr lang="nb-NO"/>
          </a:p>
        </p:txBody>
      </p:sp>
    </p:spTree>
    <p:extLst>
      <p:ext uri="{BB962C8B-B14F-4D97-AF65-F5344CB8AC3E}">
        <p14:creationId xmlns:p14="http://schemas.microsoft.com/office/powerpoint/2010/main" val="1539024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nb-NO"/>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BA27CE-3AF2-40C1-B891-9CEEF925E57D}" type="datetimeFigureOut">
              <a:rPr lang="nb-NO" smtClean="0"/>
              <a:t>22.04.2017</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738385FB-D4FA-4363-A116-D5F037778BF5}" type="slidenum">
              <a:rPr lang="nb-NO" smtClean="0"/>
              <a:t>‹#›</a:t>
            </a:fld>
            <a:endParaRPr lang="nb-NO"/>
          </a:p>
        </p:txBody>
      </p:sp>
    </p:spTree>
    <p:extLst>
      <p:ext uri="{BB962C8B-B14F-4D97-AF65-F5344CB8AC3E}">
        <p14:creationId xmlns:p14="http://schemas.microsoft.com/office/powerpoint/2010/main" val="1205683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b-NO"/>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5" name="Date Placeholder 4"/>
          <p:cNvSpPr>
            <a:spLocks noGrp="1"/>
          </p:cNvSpPr>
          <p:nvPr>
            <p:ph type="dt" sz="half" idx="10"/>
          </p:nvPr>
        </p:nvSpPr>
        <p:spPr/>
        <p:txBody>
          <a:bodyPr/>
          <a:lstStyle/>
          <a:p>
            <a:fld id="{80BA27CE-3AF2-40C1-B891-9CEEF925E57D}" type="datetimeFigureOut">
              <a:rPr lang="nb-NO" smtClean="0"/>
              <a:t>22.04.2017</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738385FB-D4FA-4363-A116-D5F037778BF5}" type="slidenum">
              <a:rPr lang="nb-NO" smtClean="0"/>
              <a:t>‹#›</a:t>
            </a:fld>
            <a:endParaRPr lang="nb-NO"/>
          </a:p>
        </p:txBody>
      </p:sp>
    </p:spTree>
    <p:extLst>
      <p:ext uri="{BB962C8B-B14F-4D97-AF65-F5344CB8AC3E}">
        <p14:creationId xmlns:p14="http://schemas.microsoft.com/office/powerpoint/2010/main" val="1779489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nb-NO"/>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7" name="Date Placeholder 6"/>
          <p:cNvSpPr>
            <a:spLocks noGrp="1"/>
          </p:cNvSpPr>
          <p:nvPr>
            <p:ph type="dt" sz="half" idx="10"/>
          </p:nvPr>
        </p:nvSpPr>
        <p:spPr/>
        <p:txBody>
          <a:bodyPr/>
          <a:lstStyle/>
          <a:p>
            <a:fld id="{80BA27CE-3AF2-40C1-B891-9CEEF925E57D}" type="datetimeFigureOut">
              <a:rPr lang="nb-NO" smtClean="0"/>
              <a:t>22.04.2017</a:t>
            </a:fld>
            <a:endParaRPr lang="nb-NO"/>
          </a:p>
        </p:txBody>
      </p:sp>
      <p:sp>
        <p:nvSpPr>
          <p:cNvPr id="8" name="Footer Placeholder 7"/>
          <p:cNvSpPr>
            <a:spLocks noGrp="1"/>
          </p:cNvSpPr>
          <p:nvPr>
            <p:ph type="ftr" sz="quarter" idx="11"/>
          </p:nvPr>
        </p:nvSpPr>
        <p:spPr/>
        <p:txBody>
          <a:bodyPr/>
          <a:lstStyle/>
          <a:p>
            <a:endParaRPr lang="nb-NO"/>
          </a:p>
        </p:txBody>
      </p:sp>
      <p:sp>
        <p:nvSpPr>
          <p:cNvPr id="9" name="Slide Number Placeholder 8"/>
          <p:cNvSpPr>
            <a:spLocks noGrp="1"/>
          </p:cNvSpPr>
          <p:nvPr>
            <p:ph type="sldNum" sz="quarter" idx="12"/>
          </p:nvPr>
        </p:nvSpPr>
        <p:spPr/>
        <p:txBody>
          <a:bodyPr/>
          <a:lstStyle/>
          <a:p>
            <a:fld id="{738385FB-D4FA-4363-A116-D5F037778BF5}" type="slidenum">
              <a:rPr lang="nb-NO" smtClean="0"/>
              <a:t>‹#›</a:t>
            </a:fld>
            <a:endParaRPr lang="nb-NO"/>
          </a:p>
        </p:txBody>
      </p:sp>
    </p:spTree>
    <p:extLst>
      <p:ext uri="{BB962C8B-B14F-4D97-AF65-F5344CB8AC3E}">
        <p14:creationId xmlns:p14="http://schemas.microsoft.com/office/powerpoint/2010/main" val="904672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b-NO"/>
          </a:p>
        </p:txBody>
      </p:sp>
      <p:sp>
        <p:nvSpPr>
          <p:cNvPr id="3" name="Date Placeholder 2"/>
          <p:cNvSpPr>
            <a:spLocks noGrp="1"/>
          </p:cNvSpPr>
          <p:nvPr>
            <p:ph type="dt" sz="half" idx="10"/>
          </p:nvPr>
        </p:nvSpPr>
        <p:spPr/>
        <p:txBody>
          <a:bodyPr/>
          <a:lstStyle/>
          <a:p>
            <a:fld id="{80BA27CE-3AF2-40C1-B891-9CEEF925E57D}" type="datetimeFigureOut">
              <a:rPr lang="nb-NO" smtClean="0"/>
              <a:t>22.04.2017</a:t>
            </a:fld>
            <a:endParaRPr lang="nb-NO"/>
          </a:p>
        </p:txBody>
      </p:sp>
      <p:sp>
        <p:nvSpPr>
          <p:cNvPr id="4" name="Footer Placeholder 3"/>
          <p:cNvSpPr>
            <a:spLocks noGrp="1"/>
          </p:cNvSpPr>
          <p:nvPr>
            <p:ph type="ftr" sz="quarter" idx="11"/>
          </p:nvPr>
        </p:nvSpPr>
        <p:spPr/>
        <p:txBody>
          <a:bodyPr/>
          <a:lstStyle/>
          <a:p>
            <a:endParaRPr lang="nb-NO"/>
          </a:p>
        </p:txBody>
      </p:sp>
      <p:sp>
        <p:nvSpPr>
          <p:cNvPr id="5" name="Slide Number Placeholder 4"/>
          <p:cNvSpPr>
            <a:spLocks noGrp="1"/>
          </p:cNvSpPr>
          <p:nvPr>
            <p:ph type="sldNum" sz="quarter" idx="12"/>
          </p:nvPr>
        </p:nvSpPr>
        <p:spPr/>
        <p:txBody>
          <a:bodyPr/>
          <a:lstStyle/>
          <a:p>
            <a:fld id="{738385FB-D4FA-4363-A116-D5F037778BF5}" type="slidenum">
              <a:rPr lang="nb-NO" smtClean="0"/>
              <a:t>‹#›</a:t>
            </a:fld>
            <a:endParaRPr lang="nb-NO"/>
          </a:p>
        </p:txBody>
      </p:sp>
    </p:spTree>
    <p:extLst>
      <p:ext uri="{BB962C8B-B14F-4D97-AF65-F5344CB8AC3E}">
        <p14:creationId xmlns:p14="http://schemas.microsoft.com/office/powerpoint/2010/main" val="1655944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BA27CE-3AF2-40C1-B891-9CEEF925E57D}" type="datetimeFigureOut">
              <a:rPr lang="nb-NO" smtClean="0"/>
              <a:t>22.04.2017</a:t>
            </a:fld>
            <a:endParaRPr lang="nb-NO"/>
          </a:p>
        </p:txBody>
      </p:sp>
      <p:sp>
        <p:nvSpPr>
          <p:cNvPr id="3" name="Footer Placeholder 2"/>
          <p:cNvSpPr>
            <a:spLocks noGrp="1"/>
          </p:cNvSpPr>
          <p:nvPr>
            <p:ph type="ftr" sz="quarter" idx="11"/>
          </p:nvPr>
        </p:nvSpPr>
        <p:spPr/>
        <p:txBody>
          <a:bodyPr/>
          <a:lstStyle/>
          <a:p>
            <a:endParaRPr lang="nb-NO"/>
          </a:p>
        </p:txBody>
      </p:sp>
      <p:sp>
        <p:nvSpPr>
          <p:cNvPr id="4" name="Slide Number Placeholder 3"/>
          <p:cNvSpPr>
            <a:spLocks noGrp="1"/>
          </p:cNvSpPr>
          <p:nvPr>
            <p:ph type="sldNum" sz="quarter" idx="12"/>
          </p:nvPr>
        </p:nvSpPr>
        <p:spPr/>
        <p:txBody>
          <a:bodyPr/>
          <a:lstStyle/>
          <a:p>
            <a:fld id="{738385FB-D4FA-4363-A116-D5F037778BF5}" type="slidenum">
              <a:rPr lang="nb-NO" smtClean="0"/>
              <a:t>‹#›</a:t>
            </a:fld>
            <a:endParaRPr lang="nb-NO"/>
          </a:p>
        </p:txBody>
      </p:sp>
    </p:spTree>
    <p:extLst>
      <p:ext uri="{BB962C8B-B14F-4D97-AF65-F5344CB8AC3E}">
        <p14:creationId xmlns:p14="http://schemas.microsoft.com/office/powerpoint/2010/main" val="2661851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b-NO"/>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BA27CE-3AF2-40C1-B891-9CEEF925E57D}" type="datetimeFigureOut">
              <a:rPr lang="nb-NO" smtClean="0"/>
              <a:t>22.04.2017</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738385FB-D4FA-4363-A116-D5F037778BF5}" type="slidenum">
              <a:rPr lang="nb-NO" smtClean="0"/>
              <a:t>‹#›</a:t>
            </a:fld>
            <a:endParaRPr lang="nb-NO"/>
          </a:p>
        </p:txBody>
      </p:sp>
    </p:spTree>
    <p:extLst>
      <p:ext uri="{BB962C8B-B14F-4D97-AF65-F5344CB8AC3E}">
        <p14:creationId xmlns:p14="http://schemas.microsoft.com/office/powerpoint/2010/main" val="765552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b-NO"/>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BA27CE-3AF2-40C1-B891-9CEEF925E57D}" type="datetimeFigureOut">
              <a:rPr lang="nb-NO" smtClean="0"/>
              <a:t>22.04.2017</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738385FB-D4FA-4363-A116-D5F037778BF5}" type="slidenum">
              <a:rPr lang="nb-NO" smtClean="0"/>
              <a:t>‹#›</a:t>
            </a:fld>
            <a:endParaRPr lang="nb-NO"/>
          </a:p>
        </p:txBody>
      </p:sp>
    </p:spTree>
    <p:extLst>
      <p:ext uri="{BB962C8B-B14F-4D97-AF65-F5344CB8AC3E}">
        <p14:creationId xmlns:p14="http://schemas.microsoft.com/office/powerpoint/2010/main" val="384439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nb-NO"/>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BA27CE-3AF2-40C1-B891-9CEEF925E57D}" type="datetimeFigureOut">
              <a:rPr lang="nb-NO" smtClean="0"/>
              <a:t>22.04.2017</a:t>
            </a:fld>
            <a:endParaRPr lang="nb-N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8385FB-D4FA-4363-A116-D5F037778BF5}" type="slidenum">
              <a:rPr lang="nb-NO" smtClean="0"/>
              <a:t>‹#›</a:t>
            </a:fld>
            <a:endParaRPr lang="nb-NO"/>
          </a:p>
        </p:txBody>
      </p:sp>
    </p:spTree>
    <p:extLst>
      <p:ext uri="{BB962C8B-B14F-4D97-AF65-F5344CB8AC3E}">
        <p14:creationId xmlns:p14="http://schemas.microsoft.com/office/powerpoint/2010/main" val="2117351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b-NO" dirty="0" smtClean="0"/>
              <a:t>Evolusjonsalgoritmer</a:t>
            </a:r>
            <a:endParaRPr lang="nb-NO" dirty="0"/>
          </a:p>
        </p:txBody>
      </p:sp>
      <p:sp>
        <p:nvSpPr>
          <p:cNvPr id="3" name="Subtitle 2"/>
          <p:cNvSpPr>
            <a:spLocks noGrp="1"/>
          </p:cNvSpPr>
          <p:nvPr>
            <p:ph type="subTitle" idx="1"/>
          </p:nvPr>
        </p:nvSpPr>
        <p:spPr/>
        <p:txBody>
          <a:bodyPr/>
          <a:lstStyle/>
          <a:p>
            <a:endParaRPr lang="nb-NO" dirty="0"/>
          </a:p>
        </p:txBody>
      </p:sp>
    </p:spTree>
    <p:extLst>
      <p:ext uri="{BB962C8B-B14F-4D97-AF65-F5344CB8AC3E}">
        <p14:creationId xmlns:p14="http://schemas.microsoft.com/office/powerpoint/2010/main" val="3769892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29200" y="3132511"/>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Evaluate fitness</a:t>
            </a:r>
            <a:endParaRPr lang="nb-NO" dirty="0"/>
          </a:p>
        </p:txBody>
      </p:sp>
      <p:sp>
        <p:nvSpPr>
          <p:cNvPr id="6" name="Rounded Rectangle 5"/>
          <p:cNvSpPr/>
          <p:nvPr/>
        </p:nvSpPr>
        <p:spPr>
          <a:xfrm>
            <a:off x="5029200" y="1925780"/>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Initial population</a:t>
            </a:r>
            <a:endParaRPr lang="nb-NO" dirty="0"/>
          </a:p>
        </p:txBody>
      </p:sp>
      <p:sp>
        <p:nvSpPr>
          <p:cNvPr id="7" name="Rounded Rectangle 6"/>
          <p:cNvSpPr/>
          <p:nvPr/>
        </p:nvSpPr>
        <p:spPr>
          <a:xfrm>
            <a:off x="8406246" y="4346863"/>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Parent selection</a:t>
            </a:r>
            <a:endParaRPr lang="nb-NO" dirty="0"/>
          </a:p>
        </p:txBody>
      </p:sp>
      <p:sp>
        <p:nvSpPr>
          <p:cNvPr id="8" name="Rounded Rectangle 7"/>
          <p:cNvSpPr/>
          <p:nvPr/>
        </p:nvSpPr>
        <p:spPr>
          <a:xfrm>
            <a:off x="7280564" y="5810596"/>
            <a:ext cx="2251364" cy="436418"/>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Crossover</a:t>
            </a:r>
            <a:endParaRPr lang="nb-NO" dirty="0"/>
          </a:p>
        </p:txBody>
      </p:sp>
      <p:sp>
        <p:nvSpPr>
          <p:cNvPr id="9" name="Rounded Rectangle 8"/>
          <p:cNvSpPr/>
          <p:nvPr/>
        </p:nvSpPr>
        <p:spPr>
          <a:xfrm>
            <a:off x="2777836" y="5810596"/>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Mutation</a:t>
            </a:r>
            <a:endParaRPr lang="nb-NO" dirty="0"/>
          </a:p>
        </p:txBody>
      </p:sp>
      <p:sp>
        <p:nvSpPr>
          <p:cNvPr id="10" name="Rounded Rectangle 9"/>
          <p:cNvSpPr/>
          <p:nvPr/>
        </p:nvSpPr>
        <p:spPr>
          <a:xfrm>
            <a:off x="1711037" y="4346863"/>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Adult selection</a:t>
            </a:r>
            <a:endParaRPr lang="nb-NO" dirty="0"/>
          </a:p>
        </p:txBody>
      </p:sp>
      <p:cxnSp>
        <p:nvCxnSpPr>
          <p:cNvPr id="14" name="Straight Arrow Connector 13"/>
          <p:cNvCxnSpPr>
            <a:stCxn id="6" idx="2"/>
            <a:endCxn id="4" idx="0"/>
          </p:cNvCxnSpPr>
          <p:nvPr/>
        </p:nvCxnSpPr>
        <p:spPr>
          <a:xfrm>
            <a:off x="6154882" y="2362198"/>
            <a:ext cx="0" cy="7703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a:endCxn id="7" idx="0"/>
          </p:cNvCxnSpPr>
          <p:nvPr/>
        </p:nvCxnSpPr>
        <p:spPr>
          <a:xfrm>
            <a:off x="7280564" y="3350720"/>
            <a:ext cx="2251364" cy="9961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2"/>
            <a:endCxn id="8" idx="0"/>
          </p:cNvCxnSpPr>
          <p:nvPr/>
        </p:nvCxnSpPr>
        <p:spPr>
          <a:xfrm flipH="1">
            <a:off x="8406246" y="4783281"/>
            <a:ext cx="1125682" cy="1027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1"/>
            <a:endCxn id="9" idx="3"/>
          </p:cNvCxnSpPr>
          <p:nvPr/>
        </p:nvCxnSpPr>
        <p:spPr>
          <a:xfrm flipH="1">
            <a:off x="5029200" y="6028805"/>
            <a:ext cx="22513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0"/>
            <a:endCxn id="10" idx="2"/>
          </p:cNvCxnSpPr>
          <p:nvPr/>
        </p:nvCxnSpPr>
        <p:spPr>
          <a:xfrm flipH="1" flipV="1">
            <a:off x="2836719" y="4783281"/>
            <a:ext cx="1066799" cy="1027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0"/>
            <a:endCxn id="4" idx="1"/>
          </p:cNvCxnSpPr>
          <p:nvPr/>
        </p:nvCxnSpPr>
        <p:spPr>
          <a:xfrm flipV="1">
            <a:off x="2836719" y="3350720"/>
            <a:ext cx="2192481" cy="9961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itle 38"/>
          <p:cNvSpPr>
            <a:spLocks noGrp="1"/>
          </p:cNvSpPr>
          <p:nvPr>
            <p:ph type="title"/>
          </p:nvPr>
        </p:nvSpPr>
        <p:spPr/>
        <p:txBody>
          <a:bodyPr/>
          <a:lstStyle/>
          <a:p>
            <a:r>
              <a:rPr lang="nb-NO" dirty="0"/>
              <a:t>4</a:t>
            </a:r>
            <a:r>
              <a:rPr lang="nb-NO" dirty="0" smtClean="0"/>
              <a:t>. Lag barn</a:t>
            </a:r>
            <a:endParaRPr lang="nb-NO" dirty="0"/>
          </a:p>
        </p:txBody>
      </p:sp>
    </p:spTree>
    <p:extLst>
      <p:ext uri="{BB962C8B-B14F-4D97-AF65-F5344CB8AC3E}">
        <p14:creationId xmlns:p14="http://schemas.microsoft.com/office/powerpoint/2010/main" val="26397733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4. Lag barn - Crossover</a:t>
            </a:r>
            <a:endParaRPr lang="nb-NO" dirty="0"/>
          </a:p>
        </p:txBody>
      </p:sp>
      <p:graphicFrame>
        <p:nvGraphicFramePr>
          <p:cNvPr id="3" name="Table 2"/>
          <p:cNvGraphicFramePr>
            <a:graphicFrameLocks noGrp="1"/>
          </p:cNvGraphicFramePr>
          <p:nvPr>
            <p:extLst>
              <p:ext uri="{D42A27DB-BD31-4B8C-83A1-F6EECF244321}">
                <p14:modId xmlns:p14="http://schemas.microsoft.com/office/powerpoint/2010/main" val="2834959819"/>
              </p:ext>
            </p:extLst>
          </p:nvPr>
        </p:nvGraphicFramePr>
        <p:xfrm>
          <a:off x="3395520" y="2680518"/>
          <a:ext cx="5705760" cy="741680"/>
        </p:xfrm>
        <a:graphic>
          <a:graphicData uri="http://schemas.openxmlformats.org/drawingml/2006/table">
            <a:tbl>
              <a:tblPr firstRow="1" lastRow="1" bandRow="1">
                <a:tableStyleId>{073A0DAA-6AF3-43AB-8588-CEC1D06C72B9}</a:tableStyleId>
              </a:tblPr>
              <a:tblGrid>
                <a:gridCol w="570576"/>
                <a:gridCol w="570576"/>
                <a:gridCol w="570576"/>
                <a:gridCol w="570576"/>
                <a:gridCol w="570576"/>
                <a:gridCol w="570576"/>
                <a:gridCol w="570576"/>
                <a:gridCol w="570576"/>
                <a:gridCol w="570576"/>
                <a:gridCol w="570576"/>
              </a:tblGrid>
              <a:tr h="370840">
                <a:tc>
                  <a:txBody>
                    <a:bodyPr/>
                    <a:lstStyle/>
                    <a:p>
                      <a:pPr algn="ctr"/>
                      <a:r>
                        <a:rPr lang="nb-NO" dirty="0" smtClean="0"/>
                        <a:t>1</a:t>
                      </a:r>
                      <a:endParaRPr lang="nb-NO" dirty="0"/>
                    </a:p>
                  </a:txBody>
                  <a:tcPr>
                    <a:solidFill>
                      <a:schemeClr val="accent6"/>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r>
              <a:tr h="370840">
                <a:tc>
                  <a:txBody>
                    <a:bodyPr/>
                    <a:lstStyle/>
                    <a:p>
                      <a:pPr algn="ctr"/>
                      <a:r>
                        <a:rPr lang="nb-NO" dirty="0" smtClean="0"/>
                        <a:t>0</a:t>
                      </a:r>
                      <a:endParaRPr lang="nb-NO" dirty="0"/>
                    </a:p>
                  </a:txBody>
                  <a:tcPr>
                    <a:solidFill>
                      <a:schemeClr val="accent2"/>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r>
            </a:tbl>
          </a:graphicData>
        </a:graphic>
      </p:graphicFrame>
      <p:sp>
        <p:nvSpPr>
          <p:cNvPr id="7" name="TextBox 6"/>
          <p:cNvSpPr txBox="1"/>
          <p:nvPr/>
        </p:nvSpPr>
        <p:spPr>
          <a:xfrm>
            <a:off x="3395520" y="2189452"/>
            <a:ext cx="5705760" cy="369332"/>
          </a:xfrm>
          <a:prstGeom prst="rect">
            <a:avLst/>
          </a:prstGeom>
          <a:noFill/>
        </p:spPr>
        <p:txBody>
          <a:bodyPr wrap="square" rtlCol="0">
            <a:spAutoFit/>
          </a:bodyPr>
          <a:lstStyle/>
          <a:p>
            <a:r>
              <a:rPr lang="nb-NO" dirty="0" smtClean="0"/>
              <a:t>Single-point crossover</a:t>
            </a:r>
            <a:endParaRPr lang="nb-NO" dirty="0"/>
          </a:p>
        </p:txBody>
      </p:sp>
      <p:graphicFrame>
        <p:nvGraphicFramePr>
          <p:cNvPr id="8" name="Table 7"/>
          <p:cNvGraphicFramePr>
            <a:graphicFrameLocks noGrp="1"/>
          </p:cNvGraphicFramePr>
          <p:nvPr>
            <p:extLst>
              <p:ext uri="{D42A27DB-BD31-4B8C-83A1-F6EECF244321}">
                <p14:modId xmlns:p14="http://schemas.microsoft.com/office/powerpoint/2010/main" val="834503585"/>
              </p:ext>
            </p:extLst>
          </p:nvPr>
        </p:nvGraphicFramePr>
        <p:xfrm>
          <a:off x="3395520" y="3947781"/>
          <a:ext cx="5705760" cy="741680"/>
        </p:xfrm>
        <a:graphic>
          <a:graphicData uri="http://schemas.openxmlformats.org/drawingml/2006/table">
            <a:tbl>
              <a:tblPr firstRow="1" lastRow="1" bandRow="1">
                <a:tableStyleId>{073A0DAA-6AF3-43AB-8588-CEC1D06C72B9}</a:tableStyleId>
              </a:tblPr>
              <a:tblGrid>
                <a:gridCol w="570576"/>
                <a:gridCol w="570576"/>
                <a:gridCol w="570576"/>
                <a:gridCol w="570576"/>
                <a:gridCol w="570576"/>
                <a:gridCol w="570576"/>
                <a:gridCol w="570576"/>
                <a:gridCol w="570576"/>
                <a:gridCol w="570576"/>
                <a:gridCol w="570576"/>
              </a:tblGrid>
              <a:tr h="370840">
                <a:tc>
                  <a:txBody>
                    <a:bodyPr/>
                    <a:lstStyle/>
                    <a:p>
                      <a:pPr algn="ctr"/>
                      <a:r>
                        <a:rPr lang="nb-NO" dirty="0" smtClean="0"/>
                        <a:t>1</a:t>
                      </a:r>
                      <a:endParaRPr lang="nb-NO" dirty="0"/>
                    </a:p>
                  </a:txBody>
                  <a:tcPr>
                    <a:solidFill>
                      <a:schemeClr val="accent6"/>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r>
              <a:tr h="370840">
                <a:tc>
                  <a:txBody>
                    <a:bodyPr/>
                    <a:lstStyle/>
                    <a:p>
                      <a:pPr algn="ctr"/>
                      <a:r>
                        <a:rPr lang="nb-NO" dirty="0" smtClean="0"/>
                        <a:t>0</a:t>
                      </a:r>
                      <a:endParaRPr lang="nb-NO" dirty="0"/>
                    </a:p>
                  </a:txBody>
                  <a:tcPr>
                    <a:solidFill>
                      <a:schemeClr val="accent2"/>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r>
            </a:tbl>
          </a:graphicData>
        </a:graphic>
      </p:graphicFrame>
      <p:sp>
        <p:nvSpPr>
          <p:cNvPr id="4" name="TextBox 3"/>
          <p:cNvSpPr txBox="1"/>
          <p:nvPr/>
        </p:nvSpPr>
        <p:spPr>
          <a:xfrm>
            <a:off x="2189018" y="2866692"/>
            <a:ext cx="968983" cy="369332"/>
          </a:xfrm>
          <a:prstGeom prst="rect">
            <a:avLst/>
          </a:prstGeom>
          <a:noFill/>
        </p:spPr>
        <p:txBody>
          <a:bodyPr wrap="none" rtlCol="0">
            <a:spAutoFit/>
          </a:bodyPr>
          <a:lstStyle/>
          <a:p>
            <a:r>
              <a:rPr lang="nb-NO" dirty="0" smtClean="0"/>
              <a:t>Foreldre</a:t>
            </a:r>
            <a:endParaRPr lang="nb-NO" dirty="0"/>
          </a:p>
        </p:txBody>
      </p:sp>
      <p:sp>
        <p:nvSpPr>
          <p:cNvPr id="15" name="TextBox 14"/>
          <p:cNvSpPr txBox="1"/>
          <p:nvPr/>
        </p:nvSpPr>
        <p:spPr>
          <a:xfrm>
            <a:off x="2189018" y="4133955"/>
            <a:ext cx="622286" cy="369332"/>
          </a:xfrm>
          <a:prstGeom prst="rect">
            <a:avLst/>
          </a:prstGeom>
          <a:noFill/>
        </p:spPr>
        <p:txBody>
          <a:bodyPr wrap="none" rtlCol="0">
            <a:spAutoFit/>
          </a:bodyPr>
          <a:lstStyle/>
          <a:p>
            <a:r>
              <a:rPr lang="nb-NO" dirty="0" smtClean="0"/>
              <a:t>Barn</a:t>
            </a:r>
            <a:endParaRPr lang="nb-NO" dirty="0"/>
          </a:p>
        </p:txBody>
      </p:sp>
      <p:cxnSp>
        <p:nvCxnSpPr>
          <p:cNvPr id="12" name="Straight Connector 11"/>
          <p:cNvCxnSpPr/>
          <p:nvPr/>
        </p:nvCxnSpPr>
        <p:spPr>
          <a:xfrm>
            <a:off x="5680364" y="2558784"/>
            <a:ext cx="0" cy="2376000"/>
          </a:xfrm>
          <a:prstGeom prst="line">
            <a:avLst/>
          </a:prstGeom>
          <a:ln w="19050">
            <a:solidFill>
              <a:schemeClr val="dk1"/>
            </a:solidFill>
            <a:prstDash val="sys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030452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4. Lag barn - Crossover</a:t>
            </a:r>
            <a:endParaRPr lang="nb-NO" dirty="0"/>
          </a:p>
        </p:txBody>
      </p:sp>
      <p:graphicFrame>
        <p:nvGraphicFramePr>
          <p:cNvPr id="3" name="Table 2"/>
          <p:cNvGraphicFramePr>
            <a:graphicFrameLocks noGrp="1"/>
          </p:cNvGraphicFramePr>
          <p:nvPr>
            <p:extLst>
              <p:ext uri="{D42A27DB-BD31-4B8C-83A1-F6EECF244321}">
                <p14:modId xmlns:p14="http://schemas.microsoft.com/office/powerpoint/2010/main" val="2834959819"/>
              </p:ext>
            </p:extLst>
          </p:nvPr>
        </p:nvGraphicFramePr>
        <p:xfrm>
          <a:off x="3395520" y="2680518"/>
          <a:ext cx="5705760" cy="741680"/>
        </p:xfrm>
        <a:graphic>
          <a:graphicData uri="http://schemas.openxmlformats.org/drawingml/2006/table">
            <a:tbl>
              <a:tblPr firstRow="1" lastRow="1" bandRow="1">
                <a:tableStyleId>{073A0DAA-6AF3-43AB-8588-CEC1D06C72B9}</a:tableStyleId>
              </a:tblPr>
              <a:tblGrid>
                <a:gridCol w="570576"/>
                <a:gridCol w="570576"/>
                <a:gridCol w="570576"/>
                <a:gridCol w="570576"/>
                <a:gridCol w="570576"/>
                <a:gridCol w="570576"/>
                <a:gridCol w="570576"/>
                <a:gridCol w="570576"/>
                <a:gridCol w="570576"/>
                <a:gridCol w="570576"/>
              </a:tblGrid>
              <a:tr h="370840">
                <a:tc>
                  <a:txBody>
                    <a:bodyPr/>
                    <a:lstStyle/>
                    <a:p>
                      <a:pPr algn="ctr"/>
                      <a:r>
                        <a:rPr lang="nb-NO" dirty="0" smtClean="0"/>
                        <a:t>1</a:t>
                      </a:r>
                      <a:endParaRPr lang="nb-NO" dirty="0"/>
                    </a:p>
                  </a:txBody>
                  <a:tcPr>
                    <a:solidFill>
                      <a:schemeClr val="accent6"/>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r>
              <a:tr h="370840">
                <a:tc>
                  <a:txBody>
                    <a:bodyPr/>
                    <a:lstStyle/>
                    <a:p>
                      <a:pPr algn="ctr"/>
                      <a:r>
                        <a:rPr lang="nb-NO" dirty="0" smtClean="0"/>
                        <a:t>0</a:t>
                      </a:r>
                      <a:endParaRPr lang="nb-NO" dirty="0"/>
                    </a:p>
                  </a:txBody>
                  <a:tcPr>
                    <a:solidFill>
                      <a:schemeClr val="accent2"/>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r>
            </a:tbl>
          </a:graphicData>
        </a:graphic>
      </p:graphicFrame>
      <p:sp>
        <p:nvSpPr>
          <p:cNvPr id="7" name="TextBox 6"/>
          <p:cNvSpPr txBox="1"/>
          <p:nvPr/>
        </p:nvSpPr>
        <p:spPr>
          <a:xfrm>
            <a:off x="3395520" y="2189452"/>
            <a:ext cx="5705760" cy="369332"/>
          </a:xfrm>
          <a:prstGeom prst="rect">
            <a:avLst/>
          </a:prstGeom>
          <a:noFill/>
        </p:spPr>
        <p:txBody>
          <a:bodyPr wrap="square" rtlCol="0">
            <a:spAutoFit/>
          </a:bodyPr>
          <a:lstStyle/>
          <a:p>
            <a:r>
              <a:rPr lang="nb-NO" dirty="0" smtClean="0"/>
              <a:t>Two</a:t>
            </a:r>
            <a:r>
              <a:rPr lang="nb-NO" dirty="0" smtClean="0"/>
              <a:t>-point </a:t>
            </a:r>
            <a:r>
              <a:rPr lang="nb-NO" dirty="0" smtClean="0"/>
              <a:t>crossover</a:t>
            </a:r>
            <a:endParaRPr lang="nb-NO" dirty="0"/>
          </a:p>
        </p:txBody>
      </p:sp>
      <p:graphicFrame>
        <p:nvGraphicFramePr>
          <p:cNvPr id="8" name="Table 7"/>
          <p:cNvGraphicFramePr>
            <a:graphicFrameLocks noGrp="1"/>
          </p:cNvGraphicFramePr>
          <p:nvPr>
            <p:extLst>
              <p:ext uri="{D42A27DB-BD31-4B8C-83A1-F6EECF244321}">
                <p14:modId xmlns:p14="http://schemas.microsoft.com/office/powerpoint/2010/main" val="2051135501"/>
              </p:ext>
            </p:extLst>
          </p:nvPr>
        </p:nvGraphicFramePr>
        <p:xfrm>
          <a:off x="3395520" y="3947781"/>
          <a:ext cx="5705760" cy="741680"/>
        </p:xfrm>
        <a:graphic>
          <a:graphicData uri="http://schemas.openxmlformats.org/drawingml/2006/table">
            <a:tbl>
              <a:tblPr firstRow="1" lastRow="1" bandRow="1">
                <a:tableStyleId>{073A0DAA-6AF3-43AB-8588-CEC1D06C72B9}</a:tableStyleId>
              </a:tblPr>
              <a:tblGrid>
                <a:gridCol w="570576"/>
                <a:gridCol w="570576"/>
                <a:gridCol w="570576"/>
                <a:gridCol w="570576"/>
                <a:gridCol w="570576"/>
                <a:gridCol w="570576"/>
                <a:gridCol w="570576"/>
                <a:gridCol w="570576"/>
                <a:gridCol w="570576"/>
                <a:gridCol w="570576"/>
              </a:tblGrid>
              <a:tr h="370840">
                <a:tc>
                  <a:txBody>
                    <a:bodyPr/>
                    <a:lstStyle/>
                    <a:p>
                      <a:pPr algn="ctr"/>
                      <a:r>
                        <a:rPr lang="nb-NO" dirty="0" smtClean="0"/>
                        <a:t>1</a:t>
                      </a:r>
                      <a:endParaRPr lang="nb-NO" dirty="0"/>
                    </a:p>
                  </a:txBody>
                  <a:tcPr>
                    <a:solidFill>
                      <a:schemeClr val="accent6"/>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r>
              <a:tr h="370840">
                <a:tc>
                  <a:txBody>
                    <a:bodyPr/>
                    <a:lstStyle/>
                    <a:p>
                      <a:pPr algn="ctr"/>
                      <a:r>
                        <a:rPr lang="nb-NO" dirty="0" smtClean="0"/>
                        <a:t>0</a:t>
                      </a:r>
                      <a:endParaRPr lang="nb-NO" dirty="0"/>
                    </a:p>
                  </a:txBody>
                  <a:tcPr>
                    <a:solidFill>
                      <a:schemeClr val="accent2"/>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r>
            </a:tbl>
          </a:graphicData>
        </a:graphic>
      </p:graphicFrame>
      <p:sp>
        <p:nvSpPr>
          <p:cNvPr id="4" name="TextBox 3"/>
          <p:cNvSpPr txBox="1"/>
          <p:nvPr/>
        </p:nvSpPr>
        <p:spPr>
          <a:xfrm>
            <a:off x="2189018" y="2866692"/>
            <a:ext cx="968983" cy="369332"/>
          </a:xfrm>
          <a:prstGeom prst="rect">
            <a:avLst/>
          </a:prstGeom>
          <a:noFill/>
        </p:spPr>
        <p:txBody>
          <a:bodyPr wrap="none" rtlCol="0">
            <a:spAutoFit/>
          </a:bodyPr>
          <a:lstStyle/>
          <a:p>
            <a:r>
              <a:rPr lang="nb-NO" dirty="0" smtClean="0"/>
              <a:t>Foreldre</a:t>
            </a:r>
            <a:endParaRPr lang="nb-NO" dirty="0"/>
          </a:p>
        </p:txBody>
      </p:sp>
      <p:sp>
        <p:nvSpPr>
          <p:cNvPr id="15" name="TextBox 14"/>
          <p:cNvSpPr txBox="1"/>
          <p:nvPr/>
        </p:nvSpPr>
        <p:spPr>
          <a:xfrm>
            <a:off x="2189018" y="4133955"/>
            <a:ext cx="622286" cy="369332"/>
          </a:xfrm>
          <a:prstGeom prst="rect">
            <a:avLst/>
          </a:prstGeom>
          <a:noFill/>
        </p:spPr>
        <p:txBody>
          <a:bodyPr wrap="none" rtlCol="0">
            <a:spAutoFit/>
          </a:bodyPr>
          <a:lstStyle/>
          <a:p>
            <a:r>
              <a:rPr lang="nb-NO" dirty="0" smtClean="0"/>
              <a:t>Barn</a:t>
            </a:r>
            <a:endParaRPr lang="nb-NO" dirty="0"/>
          </a:p>
        </p:txBody>
      </p:sp>
      <p:cxnSp>
        <p:nvCxnSpPr>
          <p:cNvPr id="12" name="Straight Connector 11"/>
          <p:cNvCxnSpPr/>
          <p:nvPr/>
        </p:nvCxnSpPr>
        <p:spPr>
          <a:xfrm>
            <a:off x="5680364" y="2558784"/>
            <a:ext cx="0" cy="2376000"/>
          </a:xfrm>
          <a:prstGeom prst="line">
            <a:avLst/>
          </a:prstGeom>
          <a:ln w="19050">
            <a:solidFill>
              <a:schemeClr val="dk1"/>
            </a:solidFill>
            <a:prstDash val="sysDash"/>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7384473" y="2558784"/>
            <a:ext cx="0" cy="2376000"/>
          </a:xfrm>
          <a:prstGeom prst="line">
            <a:avLst/>
          </a:prstGeom>
          <a:ln w="19050">
            <a:solidFill>
              <a:schemeClr val="dk1"/>
            </a:solidFill>
            <a:prstDash val="sys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77552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4. Lag barn - Crossover</a:t>
            </a:r>
            <a:endParaRPr lang="nb-NO" dirty="0"/>
          </a:p>
        </p:txBody>
      </p:sp>
      <p:graphicFrame>
        <p:nvGraphicFramePr>
          <p:cNvPr id="3" name="Table 2"/>
          <p:cNvGraphicFramePr>
            <a:graphicFrameLocks noGrp="1"/>
          </p:cNvGraphicFramePr>
          <p:nvPr>
            <p:extLst>
              <p:ext uri="{D42A27DB-BD31-4B8C-83A1-F6EECF244321}">
                <p14:modId xmlns:p14="http://schemas.microsoft.com/office/powerpoint/2010/main" val="2834959819"/>
              </p:ext>
            </p:extLst>
          </p:nvPr>
        </p:nvGraphicFramePr>
        <p:xfrm>
          <a:off x="3395520" y="2680518"/>
          <a:ext cx="5705760" cy="741680"/>
        </p:xfrm>
        <a:graphic>
          <a:graphicData uri="http://schemas.openxmlformats.org/drawingml/2006/table">
            <a:tbl>
              <a:tblPr firstRow="1" lastRow="1" bandRow="1">
                <a:tableStyleId>{073A0DAA-6AF3-43AB-8588-CEC1D06C72B9}</a:tableStyleId>
              </a:tblPr>
              <a:tblGrid>
                <a:gridCol w="570576"/>
                <a:gridCol w="570576"/>
                <a:gridCol w="570576"/>
                <a:gridCol w="570576"/>
                <a:gridCol w="570576"/>
                <a:gridCol w="570576"/>
                <a:gridCol w="570576"/>
                <a:gridCol w="570576"/>
                <a:gridCol w="570576"/>
                <a:gridCol w="570576"/>
              </a:tblGrid>
              <a:tr h="370840">
                <a:tc>
                  <a:txBody>
                    <a:bodyPr/>
                    <a:lstStyle/>
                    <a:p>
                      <a:pPr algn="ctr"/>
                      <a:r>
                        <a:rPr lang="nb-NO" dirty="0" smtClean="0"/>
                        <a:t>1</a:t>
                      </a:r>
                      <a:endParaRPr lang="nb-NO" dirty="0"/>
                    </a:p>
                  </a:txBody>
                  <a:tcPr>
                    <a:solidFill>
                      <a:schemeClr val="accent6"/>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r>
              <a:tr h="370840">
                <a:tc>
                  <a:txBody>
                    <a:bodyPr/>
                    <a:lstStyle/>
                    <a:p>
                      <a:pPr algn="ctr"/>
                      <a:r>
                        <a:rPr lang="nb-NO" dirty="0" smtClean="0"/>
                        <a:t>0</a:t>
                      </a:r>
                      <a:endParaRPr lang="nb-NO" dirty="0"/>
                    </a:p>
                  </a:txBody>
                  <a:tcPr>
                    <a:solidFill>
                      <a:schemeClr val="accent2"/>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r>
            </a:tbl>
          </a:graphicData>
        </a:graphic>
      </p:graphicFrame>
      <p:sp>
        <p:nvSpPr>
          <p:cNvPr id="7" name="TextBox 6"/>
          <p:cNvSpPr txBox="1"/>
          <p:nvPr/>
        </p:nvSpPr>
        <p:spPr>
          <a:xfrm>
            <a:off x="3395520" y="2189452"/>
            <a:ext cx="5705760" cy="369332"/>
          </a:xfrm>
          <a:prstGeom prst="rect">
            <a:avLst/>
          </a:prstGeom>
          <a:noFill/>
        </p:spPr>
        <p:txBody>
          <a:bodyPr wrap="square" rtlCol="0">
            <a:spAutoFit/>
          </a:bodyPr>
          <a:lstStyle/>
          <a:p>
            <a:r>
              <a:rPr lang="nb-NO" dirty="0" smtClean="0"/>
              <a:t>Uniform </a:t>
            </a:r>
            <a:r>
              <a:rPr lang="nb-NO" dirty="0" smtClean="0"/>
              <a:t>crossover</a:t>
            </a:r>
            <a:endParaRPr lang="nb-NO" dirty="0"/>
          </a:p>
        </p:txBody>
      </p:sp>
      <p:sp>
        <p:nvSpPr>
          <p:cNvPr id="4" name="TextBox 3"/>
          <p:cNvSpPr txBox="1"/>
          <p:nvPr/>
        </p:nvSpPr>
        <p:spPr>
          <a:xfrm>
            <a:off x="2189018" y="2866692"/>
            <a:ext cx="968983" cy="369332"/>
          </a:xfrm>
          <a:prstGeom prst="rect">
            <a:avLst/>
          </a:prstGeom>
          <a:noFill/>
        </p:spPr>
        <p:txBody>
          <a:bodyPr wrap="none" rtlCol="0">
            <a:spAutoFit/>
          </a:bodyPr>
          <a:lstStyle/>
          <a:p>
            <a:r>
              <a:rPr lang="nb-NO" dirty="0" smtClean="0"/>
              <a:t>Foreldre</a:t>
            </a:r>
            <a:endParaRPr lang="nb-NO" dirty="0"/>
          </a:p>
        </p:txBody>
      </p:sp>
      <p:sp>
        <p:nvSpPr>
          <p:cNvPr id="15" name="TextBox 14"/>
          <p:cNvSpPr txBox="1"/>
          <p:nvPr/>
        </p:nvSpPr>
        <p:spPr>
          <a:xfrm>
            <a:off x="2189018" y="4133955"/>
            <a:ext cx="622286" cy="369332"/>
          </a:xfrm>
          <a:prstGeom prst="rect">
            <a:avLst/>
          </a:prstGeom>
          <a:noFill/>
        </p:spPr>
        <p:txBody>
          <a:bodyPr wrap="none" rtlCol="0">
            <a:spAutoFit/>
          </a:bodyPr>
          <a:lstStyle/>
          <a:p>
            <a:r>
              <a:rPr lang="nb-NO" dirty="0" smtClean="0"/>
              <a:t>Barn</a:t>
            </a:r>
            <a:endParaRPr lang="nb-NO" dirty="0"/>
          </a:p>
        </p:txBody>
      </p:sp>
      <p:graphicFrame>
        <p:nvGraphicFramePr>
          <p:cNvPr id="10" name="Table 9"/>
          <p:cNvGraphicFramePr>
            <a:graphicFrameLocks noGrp="1"/>
          </p:cNvGraphicFramePr>
          <p:nvPr>
            <p:extLst>
              <p:ext uri="{D42A27DB-BD31-4B8C-83A1-F6EECF244321}">
                <p14:modId xmlns:p14="http://schemas.microsoft.com/office/powerpoint/2010/main" val="3004010058"/>
              </p:ext>
            </p:extLst>
          </p:nvPr>
        </p:nvGraphicFramePr>
        <p:xfrm>
          <a:off x="3395520" y="3947781"/>
          <a:ext cx="5705760" cy="741680"/>
        </p:xfrm>
        <a:graphic>
          <a:graphicData uri="http://schemas.openxmlformats.org/drawingml/2006/table">
            <a:tbl>
              <a:tblPr firstRow="1" lastRow="1" bandRow="1">
                <a:tableStyleId>{073A0DAA-6AF3-43AB-8588-CEC1D06C72B9}</a:tableStyleId>
              </a:tblPr>
              <a:tblGrid>
                <a:gridCol w="570576"/>
                <a:gridCol w="570576"/>
                <a:gridCol w="570576"/>
                <a:gridCol w="570576"/>
                <a:gridCol w="570576"/>
                <a:gridCol w="570576"/>
                <a:gridCol w="570576"/>
                <a:gridCol w="570576"/>
                <a:gridCol w="570576"/>
                <a:gridCol w="570576"/>
              </a:tblGrid>
              <a:tr h="370840">
                <a:tc>
                  <a:txBody>
                    <a:bodyPr/>
                    <a:lstStyle/>
                    <a:p>
                      <a:pPr algn="ctr"/>
                      <a:r>
                        <a:rPr lang="nb-NO" dirty="0" smtClean="0"/>
                        <a:t>1</a:t>
                      </a:r>
                      <a:endParaRPr lang="nb-NO" dirty="0"/>
                    </a:p>
                  </a:txBody>
                  <a:tcPr>
                    <a:solidFill>
                      <a:schemeClr val="accent6"/>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1</a:t>
                      </a:r>
                      <a:endParaRPr lang="nb-NO" dirty="0"/>
                    </a:p>
                  </a:txBody>
                  <a:tcPr>
                    <a:solidFill>
                      <a:schemeClr val="accent6"/>
                    </a:solidFill>
                  </a:tcPr>
                </a:tc>
              </a:tr>
              <a:tr h="370840">
                <a:tc>
                  <a:txBody>
                    <a:bodyPr/>
                    <a:lstStyle/>
                    <a:p>
                      <a:pPr algn="ctr"/>
                      <a:r>
                        <a:rPr lang="nb-NO" dirty="0" smtClean="0"/>
                        <a:t>0</a:t>
                      </a:r>
                      <a:endParaRPr lang="nb-NO" dirty="0"/>
                    </a:p>
                  </a:txBody>
                  <a:tcPr>
                    <a:solidFill>
                      <a:schemeClr val="accent2"/>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0</a:t>
                      </a:r>
                      <a:endParaRPr lang="nb-NO" dirty="0"/>
                    </a:p>
                  </a:txBody>
                  <a:tcPr>
                    <a:solidFill>
                      <a:schemeClr val="accent2"/>
                    </a:solidFill>
                  </a:tcPr>
                </a:tc>
                <a:tc>
                  <a:txBody>
                    <a:bodyPr/>
                    <a:lstStyle/>
                    <a:p>
                      <a:pPr algn="ctr"/>
                      <a:r>
                        <a:rPr lang="nb-NO" dirty="0" smtClean="0"/>
                        <a:t>0</a:t>
                      </a:r>
                      <a:endParaRPr lang="nb-NO" dirty="0"/>
                    </a:p>
                  </a:txBody>
                  <a:tcPr>
                    <a:solidFill>
                      <a:schemeClr val="accent6"/>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1</a:t>
                      </a:r>
                      <a:endParaRPr lang="nb-NO" dirty="0"/>
                    </a:p>
                  </a:txBody>
                  <a:tcPr>
                    <a:solidFill>
                      <a:schemeClr val="accent2"/>
                    </a:solidFill>
                  </a:tcPr>
                </a:tc>
                <a:tc>
                  <a:txBody>
                    <a:bodyPr/>
                    <a:lstStyle/>
                    <a:p>
                      <a:pPr algn="ctr"/>
                      <a:r>
                        <a:rPr lang="nb-NO" dirty="0" smtClean="0"/>
                        <a:t>1</a:t>
                      </a:r>
                      <a:endParaRPr lang="nb-NO" dirty="0"/>
                    </a:p>
                  </a:txBody>
                  <a:tcPr>
                    <a:solidFill>
                      <a:schemeClr val="accent6"/>
                    </a:solidFill>
                  </a:tcPr>
                </a:tc>
                <a:tc>
                  <a:txBody>
                    <a:bodyPr/>
                    <a:lstStyle/>
                    <a:p>
                      <a:pPr algn="ctr"/>
                      <a:r>
                        <a:rPr lang="nb-NO" dirty="0" smtClean="0"/>
                        <a:t>1</a:t>
                      </a:r>
                      <a:endParaRPr lang="nb-NO" dirty="0"/>
                    </a:p>
                  </a:txBody>
                  <a:tcPr>
                    <a:solidFill>
                      <a:schemeClr val="accent2"/>
                    </a:solidFill>
                  </a:tcPr>
                </a:tc>
              </a:tr>
            </a:tbl>
          </a:graphicData>
        </a:graphic>
      </p:graphicFrame>
    </p:spTree>
    <p:extLst>
      <p:ext uri="{BB962C8B-B14F-4D97-AF65-F5344CB8AC3E}">
        <p14:creationId xmlns:p14="http://schemas.microsoft.com/office/powerpoint/2010/main" val="39811482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29200" y="3132511"/>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Evaluate fitness</a:t>
            </a:r>
            <a:endParaRPr lang="nb-NO" dirty="0"/>
          </a:p>
        </p:txBody>
      </p:sp>
      <p:sp>
        <p:nvSpPr>
          <p:cNvPr id="6" name="Rounded Rectangle 5"/>
          <p:cNvSpPr/>
          <p:nvPr/>
        </p:nvSpPr>
        <p:spPr>
          <a:xfrm>
            <a:off x="5029200" y="1925780"/>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Initial population</a:t>
            </a:r>
            <a:endParaRPr lang="nb-NO" dirty="0"/>
          </a:p>
        </p:txBody>
      </p:sp>
      <p:sp>
        <p:nvSpPr>
          <p:cNvPr id="7" name="Rounded Rectangle 6"/>
          <p:cNvSpPr/>
          <p:nvPr/>
        </p:nvSpPr>
        <p:spPr>
          <a:xfrm>
            <a:off x="8406246" y="4346863"/>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Parent selection</a:t>
            </a:r>
            <a:endParaRPr lang="nb-NO" dirty="0"/>
          </a:p>
        </p:txBody>
      </p:sp>
      <p:sp>
        <p:nvSpPr>
          <p:cNvPr id="8" name="Rounded Rectangle 7"/>
          <p:cNvSpPr/>
          <p:nvPr/>
        </p:nvSpPr>
        <p:spPr>
          <a:xfrm>
            <a:off x="7280564" y="5810596"/>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Crossover</a:t>
            </a:r>
            <a:endParaRPr lang="nb-NO" dirty="0"/>
          </a:p>
        </p:txBody>
      </p:sp>
      <p:sp>
        <p:nvSpPr>
          <p:cNvPr id="9" name="Rounded Rectangle 8"/>
          <p:cNvSpPr/>
          <p:nvPr/>
        </p:nvSpPr>
        <p:spPr>
          <a:xfrm>
            <a:off x="2777836" y="5810596"/>
            <a:ext cx="2251364" cy="436418"/>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Mutation</a:t>
            </a:r>
            <a:endParaRPr lang="nb-NO" dirty="0"/>
          </a:p>
        </p:txBody>
      </p:sp>
      <p:sp>
        <p:nvSpPr>
          <p:cNvPr id="10" name="Rounded Rectangle 9"/>
          <p:cNvSpPr/>
          <p:nvPr/>
        </p:nvSpPr>
        <p:spPr>
          <a:xfrm>
            <a:off x="1711037" y="4346863"/>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Adult selection</a:t>
            </a:r>
            <a:endParaRPr lang="nb-NO" dirty="0"/>
          </a:p>
        </p:txBody>
      </p:sp>
      <p:cxnSp>
        <p:nvCxnSpPr>
          <p:cNvPr id="14" name="Straight Arrow Connector 13"/>
          <p:cNvCxnSpPr>
            <a:stCxn id="6" idx="2"/>
            <a:endCxn id="4" idx="0"/>
          </p:cNvCxnSpPr>
          <p:nvPr/>
        </p:nvCxnSpPr>
        <p:spPr>
          <a:xfrm>
            <a:off x="6154882" y="2362198"/>
            <a:ext cx="0" cy="7703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a:endCxn id="7" idx="0"/>
          </p:cNvCxnSpPr>
          <p:nvPr/>
        </p:nvCxnSpPr>
        <p:spPr>
          <a:xfrm>
            <a:off x="7280564" y="3350720"/>
            <a:ext cx="2251364" cy="9961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2"/>
            <a:endCxn id="8" idx="0"/>
          </p:cNvCxnSpPr>
          <p:nvPr/>
        </p:nvCxnSpPr>
        <p:spPr>
          <a:xfrm flipH="1">
            <a:off x="8406246" y="4783281"/>
            <a:ext cx="1125682" cy="1027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1"/>
            <a:endCxn id="9" idx="3"/>
          </p:cNvCxnSpPr>
          <p:nvPr/>
        </p:nvCxnSpPr>
        <p:spPr>
          <a:xfrm flipH="1">
            <a:off x="5029200" y="6028805"/>
            <a:ext cx="22513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0"/>
            <a:endCxn id="10" idx="2"/>
          </p:cNvCxnSpPr>
          <p:nvPr/>
        </p:nvCxnSpPr>
        <p:spPr>
          <a:xfrm flipH="1" flipV="1">
            <a:off x="2836719" y="4783281"/>
            <a:ext cx="1066799" cy="1027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0"/>
            <a:endCxn id="4" idx="1"/>
          </p:cNvCxnSpPr>
          <p:nvPr/>
        </p:nvCxnSpPr>
        <p:spPr>
          <a:xfrm flipV="1">
            <a:off x="2836719" y="3350720"/>
            <a:ext cx="2192481" cy="9961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itle 38"/>
          <p:cNvSpPr>
            <a:spLocks noGrp="1"/>
          </p:cNvSpPr>
          <p:nvPr>
            <p:ph type="title"/>
          </p:nvPr>
        </p:nvSpPr>
        <p:spPr/>
        <p:txBody>
          <a:bodyPr/>
          <a:lstStyle/>
          <a:p>
            <a:r>
              <a:rPr lang="nb-NO" dirty="0" smtClean="0"/>
              <a:t>5. Mutér genene til barna</a:t>
            </a:r>
            <a:endParaRPr lang="nb-NO" dirty="0"/>
          </a:p>
        </p:txBody>
      </p:sp>
    </p:spTree>
    <p:extLst>
      <p:ext uri="{BB962C8B-B14F-4D97-AF65-F5344CB8AC3E}">
        <p14:creationId xmlns:p14="http://schemas.microsoft.com/office/powerpoint/2010/main" val="21375813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5. Mutér genene til barna</a:t>
            </a:r>
            <a:endParaRPr lang="nb-NO" dirty="0"/>
          </a:p>
        </p:txBody>
      </p:sp>
      <p:graphicFrame>
        <p:nvGraphicFramePr>
          <p:cNvPr id="4" name="Table 3"/>
          <p:cNvGraphicFramePr>
            <a:graphicFrameLocks noGrp="1"/>
          </p:cNvGraphicFramePr>
          <p:nvPr>
            <p:extLst>
              <p:ext uri="{D42A27DB-BD31-4B8C-83A1-F6EECF244321}">
                <p14:modId xmlns:p14="http://schemas.microsoft.com/office/powerpoint/2010/main" val="1259442414"/>
              </p:ext>
            </p:extLst>
          </p:nvPr>
        </p:nvGraphicFramePr>
        <p:xfrm>
          <a:off x="3094180" y="2752876"/>
          <a:ext cx="6003640" cy="370840"/>
        </p:xfrm>
        <a:graphic>
          <a:graphicData uri="http://schemas.openxmlformats.org/drawingml/2006/table">
            <a:tbl>
              <a:tblPr firstRow="1" bandRow="1">
                <a:tableStyleId>{93296810-A885-4BE3-A3E7-6D5BEEA58F35}</a:tableStyleId>
              </a:tblPr>
              <a:tblGrid>
                <a:gridCol w="600364"/>
                <a:gridCol w="600364"/>
                <a:gridCol w="600364"/>
                <a:gridCol w="600364"/>
                <a:gridCol w="600364"/>
                <a:gridCol w="600364"/>
                <a:gridCol w="600364"/>
                <a:gridCol w="600364"/>
                <a:gridCol w="600364"/>
                <a:gridCol w="600364"/>
              </a:tblGrid>
              <a:tr h="370840">
                <a:tc>
                  <a:txBody>
                    <a:bodyPr/>
                    <a:lstStyle/>
                    <a:p>
                      <a:r>
                        <a:rPr lang="nb-NO" dirty="0" smtClean="0"/>
                        <a:t>1</a:t>
                      </a:r>
                      <a:endParaRPr lang="nb-NO" dirty="0"/>
                    </a:p>
                  </a:txBody>
                  <a:tcPr/>
                </a:tc>
                <a:tc>
                  <a:txBody>
                    <a:bodyPr/>
                    <a:lstStyle/>
                    <a:p>
                      <a:r>
                        <a:rPr lang="nb-NO" dirty="0" smtClean="0"/>
                        <a:t>0</a:t>
                      </a:r>
                      <a:endParaRPr lang="nb-NO" dirty="0"/>
                    </a:p>
                  </a:txBody>
                  <a:tcPr/>
                </a:tc>
                <a:tc>
                  <a:txBody>
                    <a:bodyPr/>
                    <a:lstStyle/>
                    <a:p>
                      <a:r>
                        <a:rPr lang="nb-NO" dirty="0" smtClean="0"/>
                        <a:t>0</a:t>
                      </a:r>
                      <a:endParaRPr lang="nb-NO" dirty="0"/>
                    </a:p>
                  </a:txBody>
                  <a:tcPr/>
                </a:tc>
                <a:tc>
                  <a:txBody>
                    <a:bodyPr/>
                    <a:lstStyle/>
                    <a:p>
                      <a:r>
                        <a:rPr lang="nb-NO" dirty="0" smtClean="0"/>
                        <a:t>1</a:t>
                      </a:r>
                      <a:endParaRPr lang="nb-NO" dirty="0"/>
                    </a:p>
                  </a:txBody>
                  <a:tcPr/>
                </a:tc>
                <a:tc>
                  <a:txBody>
                    <a:bodyPr/>
                    <a:lstStyle/>
                    <a:p>
                      <a:r>
                        <a:rPr lang="nb-NO" dirty="0" smtClean="0"/>
                        <a:t>1</a:t>
                      </a:r>
                      <a:endParaRPr lang="nb-NO" dirty="0"/>
                    </a:p>
                  </a:txBody>
                  <a:tcPr/>
                </a:tc>
                <a:tc>
                  <a:txBody>
                    <a:bodyPr/>
                    <a:lstStyle/>
                    <a:p>
                      <a:r>
                        <a:rPr lang="nb-NO" dirty="0" smtClean="0"/>
                        <a:t>1</a:t>
                      </a:r>
                      <a:endParaRPr lang="nb-NO" dirty="0"/>
                    </a:p>
                  </a:txBody>
                  <a:tcPr/>
                </a:tc>
                <a:tc>
                  <a:txBody>
                    <a:bodyPr/>
                    <a:lstStyle/>
                    <a:p>
                      <a:r>
                        <a:rPr lang="nb-NO" dirty="0" smtClean="0"/>
                        <a:t>0</a:t>
                      </a:r>
                      <a:endParaRPr lang="nb-NO" dirty="0"/>
                    </a:p>
                  </a:txBody>
                  <a:tcPr>
                    <a:solidFill>
                      <a:schemeClr val="accent2"/>
                    </a:solidFill>
                  </a:tcPr>
                </a:tc>
                <a:tc>
                  <a:txBody>
                    <a:bodyPr/>
                    <a:lstStyle/>
                    <a:p>
                      <a:r>
                        <a:rPr lang="nb-NO" dirty="0" smtClean="0"/>
                        <a:t>1</a:t>
                      </a:r>
                      <a:endParaRPr lang="nb-NO" dirty="0"/>
                    </a:p>
                  </a:txBody>
                  <a:tcPr/>
                </a:tc>
                <a:tc>
                  <a:txBody>
                    <a:bodyPr/>
                    <a:lstStyle/>
                    <a:p>
                      <a:r>
                        <a:rPr lang="nb-NO" dirty="0" smtClean="0"/>
                        <a:t>0</a:t>
                      </a:r>
                      <a:endParaRPr lang="nb-NO" dirty="0"/>
                    </a:p>
                  </a:txBody>
                  <a:tcPr/>
                </a:tc>
                <a:tc>
                  <a:txBody>
                    <a:bodyPr/>
                    <a:lstStyle/>
                    <a:p>
                      <a:r>
                        <a:rPr lang="nb-NO" dirty="0" smtClean="0"/>
                        <a:t>0</a:t>
                      </a:r>
                      <a:endParaRPr lang="nb-NO" dirty="0"/>
                    </a:p>
                  </a:txBody>
                  <a:tcPr/>
                </a:tc>
              </a:tr>
            </a:tbl>
          </a:graphicData>
        </a:graphic>
      </p:graphicFrame>
      <p:cxnSp>
        <p:nvCxnSpPr>
          <p:cNvPr id="12" name="Straight Arrow Connector 11"/>
          <p:cNvCxnSpPr/>
          <p:nvPr/>
        </p:nvCxnSpPr>
        <p:spPr>
          <a:xfrm>
            <a:off x="6975764" y="3123716"/>
            <a:ext cx="0" cy="9698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3848596015"/>
              </p:ext>
            </p:extLst>
          </p:nvPr>
        </p:nvGraphicFramePr>
        <p:xfrm>
          <a:off x="3094180" y="4093534"/>
          <a:ext cx="6003640" cy="370840"/>
        </p:xfrm>
        <a:graphic>
          <a:graphicData uri="http://schemas.openxmlformats.org/drawingml/2006/table">
            <a:tbl>
              <a:tblPr firstRow="1" bandRow="1">
                <a:tableStyleId>{93296810-A885-4BE3-A3E7-6D5BEEA58F35}</a:tableStyleId>
              </a:tblPr>
              <a:tblGrid>
                <a:gridCol w="600364"/>
                <a:gridCol w="600364"/>
                <a:gridCol w="600364"/>
                <a:gridCol w="600364"/>
                <a:gridCol w="600364"/>
                <a:gridCol w="600364"/>
                <a:gridCol w="600364"/>
                <a:gridCol w="600364"/>
                <a:gridCol w="600364"/>
                <a:gridCol w="600364"/>
              </a:tblGrid>
              <a:tr h="370840">
                <a:tc>
                  <a:txBody>
                    <a:bodyPr/>
                    <a:lstStyle/>
                    <a:p>
                      <a:r>
                        <a:rPr lang="nb-NO" dirty="0" smtClean="0"/>
                        <a:t>1</a:t>
                      </a:r>
                      <a:endParaRPr lang="nb-NO" dirty="0"/>
                    </a:p>
                  </a:txBody>
                  <a:tcPr/>
                </a:tc>
                <a:tc>
                  <a:txBody>
                    <a:bodyPr/>
                    <a:lstStyle/>
                    <a:p>
                      <a:r>
                        <a:rPr lang="nb-NO" dirty="0" smtClean="0"/>
                        <a:t>0</a:t>
                      </a:r>
                      <a:endParaRPr lang="nb-NO" dirty="0"/>
                    </a:p>
                  </a:txBody>
                  <a:tcPr/>
                </a:tc>
                <a:tc>
                  <a:txBody>
                    <a:bodyPr/>
                    <a:lstStyle/>
                    <a:p>
                      <a:r>
                        <a:rPr lang="nb-NO" dirty="0" smtClean="0"/>
                        <a:t>0</a:t>
                      </a:r>
                      <a:endParaRPr lang="nb-NO" dirty="0"/>
                    </a:p>
                  </a:txBody>
                  <a:tcPr/>
                </a:tc>
                <a:tc>
                  <a:txBody>
                    <a:bodyPr/>
                    <a:lstStyle/>
                    <a:p>
                      <a:r>
                        <a:rPr lang="nb-NO" dirty="0" smtClean="0"/>
                        <a:t>1</a:t>
                      </a:r>
                      <a:endParaRPr lang="nb-NO" dirty="0"/>
                    </a:p>
                  </a:txBody>
                  <a:tcPr/>
                </a:tc>
                <a:tc>
                  <a:txBody>
                    <a:bodyPr/>
                    <a:lstStyle/>
                    <a:p>
                      <a:r>
                        <a:rPr lang="nb-NO" dirty="0" smtClean="0"/>
                        <a:t>1</a:t>
                      </a:r>
                      <a:endParaRPr lang="nb-NO" dirty="0"/>
                    </a:p>
                  </a:txBody>
                  <a:tcPr/>
                </a:tc>
                <a:tc>
                  <a:txBody>
                    <a:bodyPr/>
                    <a:lstStyle/>
                    <a:p>
                      <a:r>
                        <a:rPr lang="nb-NO" dirty="0" smtClean="0"/>
                        <a:t>1</a:t>
                      </a:r>
                      <a:endParaRPr lang="nb-NO" dirty="0"/>
                    </a:p>
                  </a:txBody>
                  <a:tcPr/>
                </a:tc>
                <a:tc>
                  <a:txBody>
                    <a:bodyPr/>
                    <a:lstStyle/>
                    <a:p>
                      <a:r>
                        <a:rPr lang="nb-NO" dirty="0" smtClean="0"/>
                        <a:t>1</a:t>
                      </a:r>
                      <a:endParaRPr lang="nb-NO" dirty="0"/>
                    </a:p>
                  </a:txBody>
                  <a:tcPr>
                    <a:solidFill>
                      <a:schemeClr val="accent2"/>
                    </a:solidFill>
                  </a:tcPr>
                </a:tc>
                <a:tc>
                  <a:txBody>
                    <a:bodyPr/>
                    <a:lstStyle/>
                    <a:p>
                      <a:r>
                        <a:rPr lang="nb-NO" dirty="0" smtClean="0"/>
                        <a:t>1</a:t>
                      </a:r>
                      <a:endParaRPr lang="nb-NO" dirty="0"/>
                    </a:p>
                  </a:txBody>
                  <a:tcPr/>
                </a:tc>
                <a:tc>
                  <a:txBody>
                    <a:bodyPr/>
                    <a:lstStyle/>
                    <a:p>
                      <a:r>
                        <a:rPr lang="nb-NO" dirty="0" smtClean="0"/>
                        <a:t>0</a:t>
                      </a:r>
                      <a:endParaRPr lang="nb-NO" dirty="0"/>
                    </a:p>
                  </a:txBody>
                  <a:tcPr/>
                </a:tc>
                <a:tc>
                  <a:txBody>
                    <a:bodyPr/>
                    <a:lstStyle/>
                    <a:p>
                      <a:r>
                        <a:rPr lang="nb-NO" dirty="0" smtClean="0"/>
                        <a:t>0</a:t>
                      </a:r>
                      <a:endParaRPr lang="nb-NO" dirty="0"/>
                    </a:p>
                  </a:txBody>
                  <a:tcPr/>
                </a:tc>
              </a:tr>
            </a:tbl>
          </a:graphicData>
        </a:graphic>
      </p:graphicFrame>
      <p:sp>
        <p:nvSpPr>
          <p:cNvPr id="3" name="TextBox 2"/>
          <p:cNvSpPr txBox="1"/>
          <p:nvPr/>
        </p:nvSpPr>
        <p:spPr>
          <a:xfrm>
            <a:off x="3094180" y="2189018"/>
            <a:ext cx="4759573" cy="369332"/>
          </a:xfrm>
          <a:prstGeom prst="rect">
            <a:avLst/>
          </a:prstGeom>
          <a:noFill/>
        </p:spPr>
        <p:txBody>
          <a:bodyPr wrap="none" rtlCol="0">
            <a:spAutoFit/>
          </a:bodyPr>
          <a:lstStyle/>
          <a:p>
            <a:r>
              <a:rPr lang="nb-NO" dirty="0" smtClean="0"/>
              <a:t>Når genotypen er representert av et array av bits</a:t>
            </a:r>
            <a:endParaRPr lang="nb-NO" dirty="0"/>
          </a:p>
        </p:txBody>
      </p:sp>
    </p:spTree>
    <p:extLst>
      <p:ext uri="{BB962C8B-B14F-4D97-AF65-F5344CB8AC3E}">
        <p14:creationId xmlns:p14="http://schemas.microsoft.com/office/powerpoint/2010/main" val="3325730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5. Mutér genene til barna</a:t>
            </a:r>
            <a:endParaRPr lang="nb-NO" dirty="0"/>
          </a:p>
        </p:txBody>
      </p:sp>
      <p:graphicFrame>
        <p:nvGraphicFramePr>
          <p:cNvPr id="4" name="Table 3"/>
          <p:cNvGraphicFramePr>
            <a:graphicFrameLocks noGrp="1"/>
          </p:cNvGraphicFramePr>
          <p:nvPr>
            <p:extLst>
              <p:ext uri="{D42A27DB-BD31-4B8C-83A1-F6EECF244321}">
                <p14:modId xmlns:p14="http://schemas.microsoft.com/office/powerpoint/2010/main" val="3400064835"/>
              </p:ext>
            </p:extLst>
          </p:nvPr>
        </p:nvGraphicFramePr>
        <p:xfrm>
          <a:off x="3094180" y="2752876"/>
          <a:ext cx="6003640" cy="370840"/>
        </p:xfrm>
        <a:graphic>
          <a:graphicData uri="http://schemas.openxmlformats.org/drawingml/2006/table">
            <a:tbl>
              <a:tblPr firstRow="1" bandRow="1">
                <a:tableStyleId>{93296810-A885-4BE3-A3E7-6D5BEEA58F35}</a:tableStyleId>
              </a:tblPr>
              <a:tblGrid>
                <a:gridCol w="600364"/>
                <a:gridCol w="600364"/>
                <a:gridCol w="600364"/>
                <a:gridCol w="600364"/>
                <a:gridCol w="600364"/>
                <a:gridCol w="600364"/>
                <a:gridCol w="600364"/>
                <a:gridCol w="600364"/>
                <a:gridCol w="600364"/>
                <a:gridCol w="600364"/>
              </a:tblGrid>
              <a:tr h="370840">
                <a:tc>
                  <a:txBody>
                    <a:bodyPr/>
                    <a:lstStyle/>
                    <a:p>
                      <a:r>
                        <a:rPr lang="nb-NO" dirty="0" smtClean="0"/>
                        <a:t>0.32</a:t>
                      </a:r>
                      <a:endParaRPr lang="nb-NO" dirty="0"/>
                    </a:p>
                  </a:txBody>
                  <a:tcPr/>
                </a:tc>
                <a:tc>
                  <a:txBody>
                    <a:bodyPr/>
                    <a:lstStyle/>
                    <a:p>
                      <a:r>
                        <a:rPr lang="nb-NO" dirty="0" smtClean="0"/>
                        <a:t>0.45</a:t>
                      </a:r>
                      <a:endParaRPr lang="nb-NO" dirty="0"/>
                    </a:p>
                  </a:txBody>
                  <a:tcPr/>
                </a:tc>
                <a:tc>
                  <a:txBody>
                    <a:bodyPr/>
                    <a:lstStyle/>
                    <a:p>
                      <a:r>
                        <a:rPr lang="nb-NO" dirty="0" smtClean="0"/>
                        <a:t>0.22</a:t>
                      </a:r>
                      <a:endParaRPr lang="nb-NO" dirty="0"/>
                    </a:p>
                  </a:txBody>
                  <a:tcPr/>
                </a:tc>
                <a:tc>
                  <a:txBody>
                    <a:bodyPr/>
                    <a:lstStyle/>
                    <a:p>
                      <a:r>
                        <a:rPr lang="nb-NO" dirty="0" smtClean="0"/>
                        <a:t>0.83</a:t>
                      </a:r>
                      <a:endParaRPr lang="nb-NO" dirty="0"/>
                    </a:p>
                  </a:txBody>
                  <a:tcPr/>
                </a:tc>
                <a:tc>
                  <a:txBody>
                    <a:bodyPr/>
                    <a:lstStyle/>
                    <a:p>
                      <a:r>
                        <a:rPr lang="nb-NO" dirty="0" smtClean="0"/>
                        <a:t>1.0</a:t>
                      </a:r>
                      <a:endParaRPr lang="nb-NO" dirty="0"/>
                    </a:p>
                  </a:txBody>
                  <a:tcPr/>
                </a:tc>
                <a:tc>
                  <a:txBody>
                    <a:bodyPr/>
                    <a:lstStyle/>
                    <a:p>
                      <a:r>
                        <a:rPr lang="nb-NO" dirty="0" smtClean="0"/>
                        <a:t>0.93</a:t>
                      </a:r>
                      <a:endParaRPr lang="nb-NO" dirty="0"/>
                    </a:p>
                  </a:txBody>
                  <a:tcPr/>
                </a:tc>
                <a:tc>
                  <a:txBody>
                    <a:bodyPr/>
                    <a:lstStyle/>
                    <a:p>
                      <a:r>
                        <a:rPr lang="nb-NO" dirty="0" smtClean="0"/>
                        <a:t>0.57</a:t>
                      </a:r>
                      <a:endParaRPr lang="nb-NO" dirty="0"/>
                    </a:p>
                  </a:txBody>
                  <a:tcPr>
                    <a:solidFill>
                      <a:schemeClr val="accent2"/>
                    </a:solidFill>
                  </a:tcPr>
                </a:tc>
                <a:tc>
                  <a:txBody>
                    <a:bodyPr/>
                    <a:lstStyle/>
                    <a:p>
                      <a:r>
                        <a:rPr lang="nb-NO" dirty="0" smtClean="0"/>
                        <a:t>0.36</a:t>
                      </a:r>
                      <a:endParaRPr lang="nb-NO" dirty="0"/>
                    </a:p>
                  </a:txBody>
                  <a:tcPr/>
                </a:tc>
                <a:tc>
                  <a:txBody>
                    <a:bodyPr/>
                    <a:lstStyle/>
                    <a:p>
                      <a:r>
                        <a:rPr lang="nb-NO" dirty="0" smtClean="0"/>
                        <a:t>0.24</a:t>
                      </a:r>
                      <a:endParaRPr lang="nb-NO" dirty="0"/>
                    </a:p>
                  </a:txBody>
                  <a:tcPr/>
                </a:tc>
                <a:tc>
                  <a:txBody>
                    <a:bodyPr/>
                    <a:lstStyle/>
                    <a:p>
                      <a:r>
                        <a:rPr lang="nb-NO" dirty="0" smtClean="0"/>
                        <a:t>0.69</a:t>
                      </a:r>
                      <a:endParaRPr lang="nb-NO" dirty="0"/>
                    </a:p>
                  </a:txBody>
                  <a:tcPr/>
                </a:tc>
              </a:tr>
            </a:tbl>
          </a:graphicData>
        </a:graphic>
      </p:graphicFrame>
      <p:cxnSp>
        <p:nvCxnSpPr>
          <p:cNvPr id="12" name="Straight Arrow Connector 11"/>
          <p:cNvCxnSpPr/>
          <p:nvPr/>
        </p:nvCxnSpPr>
        <p:spPr>
          <a:xfrm>
            <a:off x="6975764" y="3123716"/>
            <a:ext cx="0" cy="9698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3094180" y="2189018"/>
            <a:ext cx="2168735" cy="369332"/>
          </a:xfrm>
          <a:prstGeom prst="rect">
            <a:avLst/>
          </a:prstGeom>
          <a:noFill/>
        </p:spPr>
        <p:txBody>
          <a:bodyPr wrap="none" rtlCol="0">
            <a:spAutoFit/>
          </a:bodyPr>
          <a:lstStyle/>
          <a:p>
            <a:r>
              <a:rPr lang="nb-NO" dirty="0" smtClean="0"/>
              <a:t>Når genene er flyttall</a:t>
            </a:r>
            <a:endParaRPr lang="nb-NO" dirty="0"/>
          </a:p>
        </p:txBody>
      </p:sp>
      <p:graphicFrame>
        <p:nvGraphicFramePr>
          <p:cNvPr id="8" name="Table 7"/>
          <p:cNvGraphicFramePr>
            <a:graphicFrameLocks noGrp="1"/>
          </p:cNvGraphicFramePr>
          <p:nvPr>
            <p:extLst>
              <p:ext uri="{D42A27DB-BD31-4B8C-83A1-F6EECF244321}">
                <p14:modId xmlns:p14="http://schemas.microsoft.com/office/powerpoint/2010/main" val="1012785504"/>
              </p:ext>
            </p:extLst>
          </p:nvPr>
        </p:nvGraphicFramePr>
        <p:xfrm>
          <a:off x="3094180" y="4093534"/>
          <a:ext cx="6003640" cy="370840"/>
        </p:xfrm>
        <a:graphic>
          <a:graphicData uri="http://schemas.openxmlformats.org/drawingml/2006/table">
            <a:tbl>
              <a:tblPr firstRow="1" bandRow="1">
                <a:tableStyleId>{93296810-A885-4BE3-A3E7-6D5BEEA58F35}</a:tableStyleId>
              </a:tblPr>
              <a:tblGrid>
                <a:gridCol w="600364"/>
                <a:gridCol w="600364"/>
                <a:gridCol w="600364"/>
                <a:gridCol w="600364"/>
                <a:gridCol w="600364"/>
                <a:gridCol w="600364"/>
                <a:gridCol w="600364"/>
                <a:gridCol w="600364"/>
                <a:gridCol w="600364"/>
                <a:gridCol w="600364"/>
              </a:tblGrid>
              <a:tr h="370840">
                <a:tc>
                  <a:txBody>
                    <a:bodyPr/>
                    <a:lstStyle/>
                    <a:p>
                      <a:r>
                        <a:rPr lang="nb-NO" dirty="0" smtClean="0"/>
                        <a:t>0.32</a:t>
                      </a:r>
                      <a:endParaRPr lang="nb-NO" dirty="0"/>
                    </a:p>
                  </a:txBody>
                  <a:tcPr/>
                </a:tc>
                <a:tc>
                  <a:txBody>
                    <a:bodyPr/>
                    <a:lstStyle/>
                    <a:p>
                      <a:r>
                        <a:rPr lang="nb-NO" dirty="0" smtClean="0"/>
                        <a:t>0.45</a:t>
                      </a:r>
                      <a:endParaRPr lang="nb-NO" dirty="0"/>
                    </a:p>
                  </a:txBody>
                  <a:tcPr/>
                </a:tc>
                <a:tc>
                  <a:txBody>
                    <a:bodyPr/>
                    <a:lstStyle/>
                    <a:p>
                      <a:r>
                        <a:rPr lang="nb-NO" dirty="0" smtClean="0"/>
                        <a:t>0.22</a:t>
                      </a:r>
                      <a:endParaRPr lang="nb-NO" dirty="0"/>
                    </a:p>
                  </a:txBody>
                  <a:tcPr/>
                </a:tc>
                <a:tc>
                  <a:txBody>
                    <a:bodyPr/>
                    <a:lstStyle/>
                    <a:p>
                      <a:r>
                        <a:rPr lang="nb-NO" dirty="0" smtClean="0"/>
                        <a:t>0.83</a:t>
                      </a:r>
                      <a:endParaRPr lang="nb-NO" dirty="0"/>
                    </a:p>
                  </a:txBody>
                  <a:tcPr/>
                </a:tc>
                <a:tc>
                  <a:txBody>
                    <a:bodyPr/>
                    <a:lstStyle/>
                    <a:p>
                      <a:r>
                        <a:rPr lang="nb-NO" dirty="0" smtClean="0"/>
                        <a:t>1.0</a:t>
                      </a:r>
                      <a:endParaRPr lang="nb-NO" dirty="0"/>
                    </a:p>
                  </a:txBody>
                  <a:tcPr/>
                </a:tc>
                <a:tc>
                  <a:txBody>
                    <a:bodyPr/>
                    <a:lstStyle/>
                    <a:p>
                      <a:r>
                        <a:rPr lang="nb-NO" dirty="0" smtClean="0"/>
                        <a:t>0.93</a:t>
                      </a:r>
                      <a:endParaRPr lang="nb-NO" dirty="0"/>
                    </a:p>
                  </a:txBody>
                  <a:tcPr/>
                </a:tc>
                <a:tc>
                  <a:txBody>
                    <a:bodyPr/>
                    <a:lstStyle/>
                    <a:p>
                      <a:r>
                        <a:rPr lang="nb-NO" dirty="0" smtClean="0"/>
                        <a:t>0.63</a:t>
                      </a:r>
                      <a:endParaRPr lang="nb-NO" dirty="0"/>
                    </a:p>
                  </a:txBody>
                  <a:tcPr>
                    <a:solidFill>
                      <a:schemeClr val="accent2"/>
                    </a:solidFill>
                  </a:tcPr>
                </a:tc>
                <a:tc>
                  <a:txBody>
                    <a:bodyPr/>
                    <a:lstStyle/>
                    <a:p>
                      <a:r>
                        <a:rPr lang="nb-NO" dirty="0" smtClean="0"/>
                        <a:t>0.36</a:t>
                      </a:r>
                      <a:endParaRPr lang="nb-NO" dirty="0"/>
                    </a:p>
                  </a:txBody>
                  <a:tcPr/>
                </a:tc>
                <a:tc>
                  <a:txBody>
                    <a:bodyPr/>
                    <a:lstStyle/>
                    <a:p>
                      <a:r>
                        <a:rPr lang="nb-NO" dirty="0" smtClean="0"/>
                        <a:t>0.24</a:t>
                      </a:r>
                      <a:endParaRPr lang="nb-NO" dirty="0"/>
                    </a:p>
                  </a:txBody>
                  <a:tcPr/>
                </a:tc>
                <a:tc>
                  <a:txBody>
                    <a:bodyPr/>
                    <a:lstStyle/>
                    <a:p>
                      <a:r>
                        <a:rPr lang="nb-NO" dirty="0" smtClean="0"/>
                        <a:t>0.69</a:t>
                      </a:r>
                      <a:endParaRPr lang="nb-NO" dirty="0"/>
                    </a:p>
                  </a:txBody>
                  <a:tcPr/>
                </a:tc>
              </a:tr>
            </a:tbl>
          </a:graphicData>
        </a:graphic>
      </p:graphicFrame>
    </p:spTree>
    <p:extLst>
      <p:ext uri="{BB962C8B-B14F-4D97-AF65-F5344CB8AC3E}">
        <p14:creationId xmlns:p14="http://schemas.microsoft.com/office/powerpoint/2010/main" val="41438226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29200" y="3132511"/>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Evaluate fitness</a:t>
            </a:r>
            <a:endParaRPr lang="nb-NO" dirty="0"/>
          </a:p>
        </p:txBody>
      </p:sp>
      <p:sp>
        <p:nvSpPr>
          <p:cNvPr id="6" name="Rounded Rectangle 5"/>
          <p:cNvSpPr/>
          <p:nvPr/>
        </p:nvSpPr>
        <p:spPr>
          <a:xfrm>
            <a:off x="5029200" y="1925780"/>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Initial population</a:t>
            </a:r>
            <a:endParaRPr lang="nb-NO" dirty="0"/>
          </a:p>
        </p:txBody>
      </p:sp>
      <p:sp>
        <p:nvSpPr>
          <p:cNvPr id="7" name="Rounded Rectangle 6"/>
          <p:cNvSpPr/>
          <p:nvPr/>
        </p:nvSpPr>
        <p:spPr>
          <a:xfrm>
            <a:off x="8406246" y="4346863"/>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Parent selection</a:t>
            </a:r>
            <a:endParaRPr lang="nb-NO" dirty="0"/>
          </a:p>
        </p:txBody>
      </p:sp>
      <p:sp>
        <p:nvSpPr>
          <p:cNvPr id="8" name="Rounded Rectangle 7"/>
          <p:cNvSpPr/>
          <p:nvPr/>
        </p:nvSpPr>
        <p:spPr>
          <a:xfrm>
            <a:off x="7280564" y="5810596"/>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Crossover</a:t>
            </a:r>
            <a:endParaRPr lang="nb-NO" dirty="0"/>
          </a:p>
        </p:txBody>
      </p:sp>
      <p:sp>
        <p:nvSpPr>
          <p:cNvPr id="9" name="Rounded Rectangle 8"/>
          <p:cNvSpPr/>
          <p:nvPr/>
        </p:nvSpPr>
        <p:spPr>
          <a:xfrm>
            <a:off x="2777836" y="5810596"/>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Mutation</a:t>
            </a:r>
            <a:endParaRPr lang="nb-NO" dirty="0"/>
          </a:p>
        </p:txBody>
      </p:sp>
      <p:sp>
        <p:nvSpPr>
          <p:cNvPr id="10" name="Rounded Rectangle 9"/>
          <p:cNvSpPr/>
          <p:nvPr/>
        </p:nvSpPr>
        <p:spPr>
          <a:xfrm>
            <a:off x="1711037" y="4346863"/>
            <a:ext cx="2251364" cy="436418"/>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Adult selection</a:t>
            </a:r>
            <a:endParaRPr lang="nb-NO" dirty="0"/>
          </a:p>
        </p:txBody>
      </p:sp>
      <p:cxnSp>
        <p:nvCxnSpPr>
          <p:cNvPr id="14" name="Straight Arrow Connector 13"/>
          <p:cNvCxnSpPr>
            <a:stCxn id="6" idx="2"/>
            <a:endCxn id="4" idx="0"/>
          </p:cNvCxnSpPr>
          <p:nvPr/>
        </p:nvCxnSpPr>
        <p:spPr>
          <a:xfrm>
            <a:off x="6154882" y="2362198"/>
            <a:ext cx="0" cy="7703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a:endCxn id="7" idx="0"/>
          </p:cNvCxnSpPr>
          <p:nvPr/>
        </p:nvCxnSpPr>
        <p:spPr>
          <a:xfrm>
            <a:off x="7280564" y="3350720"/>
            <a:ext cx="2251364" cy="9961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2"/>
            <a:endCxn id="8" idx="0"/>
          </p:cNvCxnSpPr>
          <p:nvPr/>
        </p:nvCxnSpPr>
        <p:spPr>
          <a:xfrm flipH="1">
            <a:off x="8406246" y="4783281"/>
            <a:ext cx="1125682" cy="1027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1"/>
            <a:endCxn id="9" idx="3"/>
          </p:cNvCxnSpPr>
          <p:nvPr/>
        </p:nvCxnSpPr>
        <p:spPr>
          <a:xfrm flipH="1">
            <a:off x="5029200" y="6028805"/>
            <a:ext cx="22513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0"/>
            <a:endCxn id="10" idx="2"/>
          </p:cNvCxnSpPr>
          <p:nvPr/>
        </p:nvCxnSpPr>
        <p:spPr>
          <a:xfrm flipH="1" flipV="1">
            <a:off x="2836719" y="4783281"/>
            <a:ext cx="1066799" cy="1027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0"/>
            <a:endCxn id="4" idx="1"/>
          </p:cNvCxnSpPr>
          <p:nvPr/>
        </p:nvCxnSpPr>
        <p:spPr>
          <a:xfrm flipV="1">
            <a:off x="2836719" y="3350720"/>
            <a:ext cx="2192481" cy="9961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itle 38"/>
          <p:cNvSpPr>
            <a:spLocks noGrp="1"/>
          </p:cNvSpPr>
          <p:nvPr>
            <p:ph type="title"/>
          </p:nvPr>
        </p:nvSpPr>
        <p:spPr/>
        <p:txBody>
          <a:bodyPr/>
          <a:lstStyle/>
          <a:p>
            <a:r>
              <a:rPr lang="nb-NO" dirty="0" smtClean="0"/>
              <a:t>6. Velg individer til neste generasjon</a:t>
            </a:r>
            <a:endParaRPr lang="nb-NO" dirty="0"/>
          </a:p>
        </p:txBody>
      </p:sp>
    </p:spTree>
    <p:extLst>
      <p:ext uri="{BB962C8B-B14F-4D97-AF65-F5344CB8AC3E}">
        <p14:creationId xmlns:p14="http://schemas.microsoft.com/office/powerpoint/2010/main" val="2197705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29200" y="3132511"/>
            <a:ext cx="2251364" cy="436418"/>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Evalute fitness</a:t>
            </a:r>
            <a:endParaRPr lang="nb-NO" dirty="0"/>
          </a:p>
        </p:txBody>
      </p:sp>
      <p:sp>
        <p:nvSpPr>
          <p:cNvPr id="6" name="Rounded Rectangle 5"/>
          <p:cNvSpPr/>
          <p:nvPr/>
        </p:nvSpPr>
        <p:spPr>
          <a:xfrm>
            <a:off x="5029200" y="1925780"/>
            <a:ext cx="2251364" cy="436418"/>
          </a:xfrm>
          <a:prstGeom prst="roundRect">
            <a:avLst/>
          </a:prstGeom>
          <a:solidFill>
            <a:schemeClr val="bg2">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Initial population</a:t>
            </a:r>
            <a:endParaRPr lang="nb-NO" dirty="0"/>
          </a:p>
        </p:txBody>
      </p:sp>
      <p:sp>
        <p:nvSpPr>
          <p:cNvPr id="7" name="Rounded Rectangle 6"/>
          <p:cNvSpPr/>
          <p:nvPr/>
        </p:nvSpPr>
        <p:spPr>
          <a:xfrm>
            <a:off x="8406246" y="4346863"/>
            <a:ext cx="2251364" cy="436418"/>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Parent selection</a:t>
            </a:r>
            <a:endParaRPr lang="nb-NO" dirty="0"/>
          </a:p>
        </p:txBody>
      </p:sp>
      <p:sp>
        <p:nvSpPr>
          <p:cNvPr id="8" name="Rounded Rectangle 7"/>
          <p:cNvSpPr/>
          <p:nvPr/>
        </p:nvSpPr>
        <p:spPr>
          <a:xfrm>
            <a:off x="7280564" y="5810596"/>
            <a:ext cx="2251364" cy="436418"/>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Crossover</a:t>
            </a:r>
            <a:endParaRPr lang="nb-NO" dirty="0"/>
          </a:p>
        </p:txBody>
      </p:sp>
      <p:sp>
        <p:nvSpPr>
          <p:cNvPr id="9" name="Rounded Rectangle 8"/>
          <p:cNvSpPr/>
          <p:nvPr/>
        </p:nvSpPr>
        <p:spPr>
          <a:xfrm>
            <a:off x="2777836" y="5810596"/>
            <a:ext cx="2251364" cy="436418"/>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Mutation</a:t>
            </a:r>
            <a:endParaRPr lang="nb-NO" dirty="0"/>
          </a:p>
        </p:txBody>
      </p:sp>
      <p:sp>
        <p:nvSpPr>
          <p:cNvPr id="10" name="Rounded Rectangle 9"/>
          <p:cNvSpPr/>
          <p:nvPr/>
        </p:nvSpPr>
        <p:spPr>
          <a:xfrm>
            <a:off x="1711037" y="4346863"/>
            <a:ext cx="2251364" cy="436418"/>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Adult selection</a:t>
            </a:r>
            <a:endParaRPr lang="nb-NO" dirty="0"/>
          </a:p>
        </p:txBody>
      </p:sp>
      <p:sp>
        <p:nvSpPr>
          <p:cNvPr id="12" name="Rounded Rectangle 11"/>
          <p:cNvSpPr/>
          <p:nvPr/>
        </p:nvSpPr>
        <p:spPr>
          <a:xfrm>
            <a:off x="8406246" y="2259674"/>
            <a:ext cx="2251364" cy="436418"/>
          </a:xfrm>
          <a:prstGeom prst="round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Stop?</a:t>
            </a:r>
            <a:endParaRPr lang="nb-NO" dirty="0"/>
          </a:p>
        </p:txBody>
      </p:sp>
      <p:cxnSp>
        <p:nvCxnSpPr>
          <p:cNvPr id="14" name="Straight Arrow Connector 13"/>
          <p:cNvCxnSpPr>
            <a:stCxn id="6" idx="2"/>
            <a:endCxn id="4" idx="0"/>
          </p:cNvCxnSpPr>
          <p:nvPr/>
        </p:nvCxnSpPr>
        <p:spPr>
          <a:xfrm>
            <a:off x="6154882" y="2362198"/>
            <a:ext cx="0" cy="7703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a:endCxn id="7" idx="0"/>
          </p:cNvCxnSpPr>
          <p:nvPr/>
        </p:nvCxnSpPr>
        <p:spPr>
          <a:xfrm>
            <a:off x="7280564" y="3350720"/>
            <a:ext cx="2251364" cy="9961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2"/>
            <a:endCxn id="8" idx="0"/>
          </p:cNvCxnSpPr>
          <p:nvPr/>
        </p:nvCxnSpPr>
        <p:spPr>
          <a:xfrm flipH="1">
            <a:off x="8406246" y="4783281"/>
            <a:ext cx="1125682" cy="1027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1"/>
            <a:endCxn id="9" idx="3"/>
          </p:cNvCxnSpPr>
          <p:nvPr/>
        </p:nvCxnSpPr>
        <p:spPr>
          <a:xfrm flipH="1">
            <a:off x="5029200" y="6028805"/>
            <a:ext cx="22513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0"/>
            <a:endCxn id="10" idx="2"/>
          </p:cNvCxnSpPr>
          <p:nvPr/>
        </p:nvCxnSpPr>
        <p:spPr>
          <a:xfrm flipH="1" flipV="1">
            <a:off x="2836719" y="4783281"/>
            <a:ext cx="1066799" cy="1027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0"/>
            <a:endCxn id="4" idx="1"/>
          </p:cNvCxnSpPr>
          <p:nvPr/>
        </p:nvCxnSpPr>
        <p:spPr>
          <a:xfrm flipV="1">
            <a:off x="2836719" y="3350720"/>
            <a:ext cx="2192481" cy="9961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3"/>
            <a:endCxn id="12" idx="1"/>
          </p:cNvCxnSpPr>
          <p:nvPr/>
        </p:nvCxnSpPr>
        <p:spPr>
          <a:xfrm flipV="1">
            <a:off x="7280564" y="2477883"/>
            <a:ext cx="1125682" cy="87283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itle 38"/>
          <p:cNvSpPr>
            <a:spLocks noGrp="1"/>
          </p:cNvSpPr>
          <p:nvPr>
            <p:ph type="title"/>
          </p:nvPr>
        </p:nvSpPr>
        <p:spPr/>
        <p:txBody>
          <a:bodyPr/>
          <a:lstStyle/>
          <a:p>
            <a:r>
              <a:rPr lang="nb-NO" dirty="0"/>
              <a:t>Steg 2-6 kjøres så i iterasjoner</a:t>
            </a:r>
          </a:p>
        </p:txBody>
      </p:sp>
    </p:spTree>
    <p:extLst>
      <p:ext uri="{BB962C8B-B14F-4D97-AF65-F5344CB8AC3E}">
        <p14:creationId xmlns:p14="http://schemas.microsoft.com/office/powerpoint/2010/main" val="11906608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Oppgaver</a:t>
            </a:r>
            <a:endParaRPr lang="nb-NO" dirty="0"/>
          </a:p>
        </p:txBody>
      </p:sp>
      <p:sp>
        <p:nvSpPr>
          <p:cNvPr id="3" name="Content Placeholder 2"/>
          <p:cNvSpPr>
            <a:spLocks noGrp="1"/>
          </p:cNvSpPr>
          <p:nvPr>
            <p:ph idx="1"/>
          </p:nvPr>
        </p:nvSpPr>
        <p:spPr/>
        <p:txBody>
          <a:bodyPr/>
          <a:lstStyle/>
          <a:p>
            <a:pPr marL="514350" indent="-514350">
              <a:buAutoNum type="arabicPeriod"/>
            </a:pPr>
            <a:r>
              <a:rPr lang="nb-NO" dirty="0"/>
              <a:t>F</a:t>
            </a:r>
            <a:r>
              <a:rPr lang="nb-NO" dirty="0" smtClean="0"/>
              <a:t>itness funksjon</a:t>
            </a:r>
            <a:endParaRPr lang="nb-NO" dirty="0"/>
          </a:p>
          <a:p>
            <a:pPr marL="514350" indent="-514350">
              <a:buAutoNum type="arabicPeriod"/>
            </a:pPr>
            <a:r>
              <a:rPr lang="nb-NO" dirty="0"/>
              <a:t>P</a:t>
            </a:r>
            <a:r>
              <a:rPr lang="nb-NO" dirty="0" smtClean="0"/>
              <a:t>arent selection</a:t>
            </a:r>
          </a:p>
          <a:p>
            <a:pPr marL="514350" indent="-514350">
              <a:buAutoNum type="arabicPeriod"/>
            </a:pPr>
            <a:r>
              <a:rPr lang="nb-NO" dirty="0" smtClean="0"/>
              <a:t>Crossover</a:t>
            </a:r>
          </a:p>
          <a:p>
            <a:pPr marL="514350" indent="-514350">
              <a:buAutoNum type="arabicPeriod"/>
            </a:pPr>
            <a:r>
              <a:rPr lang="nb-NO" dirty="0" smtClean="0"/>
              <a:t>Mutation</a:t>
            </a:r>
          </a:p>
          <a:p>
            <a:pPr marL="514350" indent="-514350">
              <a:buAutoNum type="arabicPeriod"/>
            </a:pPr>
            <a:r>
              <a:rPr lang="nb-NO" dirty="0" smtClean="0"/>
              <a:t>Adult selection</a:t>
            </a:r>
          </a:p>
        </p:txBody>
      </p:sp>
    </p:spTree>
    <p:extLst>
      <p:ext uri="{BB962C8B-B14F-4D97-AF65-F5344CB8AC3E}">
        <p14:creationId xmlns:p14="http://schemas.microsoft.com/office/powerpoint/2010/main" val="3038653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Evolusjonsalgoritmer – kort fortalt</a:t>
            </a:r>
            <a:endParaRPr lang="nb-NO" dirty="0"/>
          </a:p>
        </p:txBody>
      </p:sp>
      <p:sp>
        <p:nvSpPr>
          <p:cNvPr id="3" name="Content Placeholder 2"/>
          <p:cNvSpPr>
            <a:spLocks noGrp="1"/>
          </p:cNvSpPr>
          <p:nvPr>
            <p:ph idx="1"/>
          </p:nvPr>
        </p:nvSpPr>
        <p:spPr/>
        <p:txBody>
          <a:bodyPr/>
          <a:lstStyle/>
          <a:p>
            <a:r>
              <a:rPr lang="nb-NO" dirty="0" smtClean="0"/>
              <a:t>Heuristisk optimeringsalgoritme inspirert av evolusjon</a:t>
            </a:r>
          </a:p>
          <a:p>
            <a:pPr marL="0" indent="0">
              <a:buNone/>
            </a:pPr>
            <a:endParaRPr lang="nb-NO" dirty="0" smtClean="0"/>
          </a:p>
        </p:txBody>
      </p:sp>
    </p:spTree>
    <p:extLst>
      <p:ext uri="{BB962C8B-B14F-4D97-AF65-F5344CB8AC3E}">
        <p14:creationId xmlns:p14="http://schemas.microsoft.com/office/powerpoint/2010/main" val="32100332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Populasjon, individ, genotyper og phenotyper</a:t>
            </a:r>
            <a:endParaRPr lang="nb-NO" dirty="0"/>
          </a:p>
        </p:txBody>
      </p:sp>
      <p:sp>
        <p:nvSpPr>
          <p:cNvPr id="3" name="Content Placeholder 2"/>
          <p:cNvSpPr>
            <a:spLocks noGrp="1"/>
          </p:cNvSpPr>
          <p:nvPr>
            <p:ph idx="1"/>
          </p:nvPr>
        </p:nvSpPr>
        <p:spPr/>
        <p:txBody>
          <a:bodyPr/>
          <a:lstStyle/>
          <a:p>
            <a:r>
              <a:rPr lang="nb-NO" dirty="0" smtClean="0"/>
              <a:t>En </a:t>
            </a:r>
            <a:r>
              <a:rPr lang="nb-NO" b="1" dirty="0" smtClean="0"/>
              <a:t>populasjon</a:t>
            </a:r>
            <a:r>
              <a:rPr lang="nb-NO" dirty="0" smtClean="0"/>
              <a:t> er et sett med individer</a:t>
            </a:r>
          </a:p>
          <a:p>
            <a:r>
              <a:rPr lang="nb-NO" dirty="0" smtClean="0"/>
              <a:t>Et </a:t>
            </a:r>
            <a:r>
              <a:rPr lang="nb-NO" b="1" dirty="0" smtClean="0"/>
              <a:t>individ</a:t>
            </a:r>
            <a:r>
              <a:rPr lang="nb-NO" dirty="0" smtClean="0"/>
              <a:t> representerer en mulig løsning av problemet</a:t>
            </a:r>
          </a:p>
          <a:p>
            <a:r>
              <a:rPr lang="nb-NO" dirty="0" smtClean="0"/>
              <a:t>Denne representasjonen er en genstreng, et array av tall, som kalles </a:t>
            </a:r>
            <a:r>
              <a:rPr lang="nb-NO" b="1" dirty="0" smtClean="0"/>
              <a:t>genotypen</a:t>
            </a:r>
            <a:r>
              <a:rPr lang="nb-NO" dirty="0" smtClean="0"/>
              <a:t> til individet</a:t>
            </a:r>
          </a:p>
          <a:p>
            <a:r>
              <a:rPr lang="nb-NO" dirty="0" smtClean="0"/>
              <a:t>En </a:t>
            </a:r>
            <a:r>
              <a:rPr lang="nb-NO" b="1" dirty="0"/>
              <a:t>p</a:t>
            </a:r>
            <a:r>
              <a:rPr lang="nb-NO" b="1" dirty="0" smtClean="0"/>
              <a:t>henotype</a:t>
            </a:r>
            <a:r>
              <a:rPr lang="nb-NO" dirty="0" smtClean="0"/>
              <a:t> er en transformert versjon av genotypen</a:t>
            </a:r>
          </a:p>
        </p:txBody>
      </p:sp>
    </p:spTree>
    <p:extLst>
      <p:ext uri="{BB962C8B-B14F-4D97-AF65-F5344CB8AC3E}">
        <p14:creationId xmlns:p14="http://schemas.microsoft.com/office/powerpoint/2010/main" val="23605476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29200" y="3132511"/>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Evaluate fitness</a:t>
            </a:r>
            <a:endParaRPr lang="nb-NO" dirty="0"/>
          </a:p>
        </p:txBody>
      </p:sp>
      <p:sp>
        <p:nvSpPr>
          <p:cNvPr id="6" name="Rounded Rectangle 5"/>
          <p:cNvSpPr/>
          <p:nvPr/>
        </p:nvSpPr>
        <p:spPr>
          <a:xfrm>
            <a:off x="5029200" y="1925780"/>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Initial population</a:t>
            </a:r>
            <a:endParaRPr lang="nb-NO" dirty="0"/>
          </a:p>
        </p:txBody>
      </p:sp>
      <p:sp>
        <p:nvSpPr>
          <p:cNvPr id="7" name="Rounded Rectangle 6"/>
          <p:cNvSpPr/>
          <p:nvPr/>
        </p:nvSpPr>
        <p:spPr>
          <a:xfrm>
            <a:off x="8406246" y="4346863"/>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Parent selection</a:t>
            </a:r>
            <a:endParaRPr lang="nb-NO" dirty="0"/>
          </a:p>
        </p:txBody>
      </p:sp>
      <p:sp>
        <p:nvSpPr>
          <p:cNvPr id="8" name="Rounded Rectangle 7"/>
          <p:cNvSpPr/>
          <p:nvPr/>
        </p:nvSpPr>
        <p:spPr>
          <a:xfrm>
            <a:off x="7280564" y="5810596"/>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Crossover</a:t>
            </a:r>
            <a:endParaRPr lang="nb-NO" dirty="0"/>
          </a:p>
        </p:txBody>
      </p:sp>
      <p:sp>
        <p:nvSpPr>
          <p:cNvPr id="9" name="Rounded Rectangle 8"/>
          <p:cNvSpPr/>
          <p:nvPr/>
        </p:nvSpPr>
        <p:spPr>
          <a:xfrm>
            <a:off x="2777836" y="5810596"/>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Mutation</a:t>
            </a:r>
            <a:endParaRPr lang="nb-NO" dirty="0"/>
          </a:p>
        </p:txBody>
      </p:sp>
      <p:sp>
        <p:nvSpPr>
          <p:cNvPr id="10" name="Rounded Rectangle 9"/>
          <p:cNvSpPr/>
          <p:nvPr/>
        </p:nvSpPr>
        <p:spPr>
          <a:xfrm>
            <a:off x="1711037" y="4346863"/>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Adult selection</a:t>
            </a:r>
            <a:endParaRPr lang="nb-NO" dirty="0"/>
          </a:p>
        </p:txBody>
      </p:sp>
      <p:cxnSp>
        <p:nvCxnSpPr>
          <p:cNvPr id="14" name="Straight Arrow Connector 13"/>
          <p:cNvCxnSpPr>
            <a:stCxn id="6" idx="2"/>
            <a:endCxn id="4" idx="0"/>
          </p:cNvCxnSpPr>
          <p:nvPr/>
        </p:nvCxnSpPr>
        <p:spPr>
          <a:xfrm>
            <a:off x="6154882" y="2362198"/>
            <a:ext cx="0" cy="7703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a:endCxn id="7" idx="0"/>
          </p:cNvCxnSpPr>
          <p:nvPr/>
        </p:nvCxnSpPr>
        <p:spPr>
          <a:xfrm>
            <a:off x="7280564" y="3350720"/>
            <a:ext cx="2251364" cy="9961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2"/>
            <a:endCxn id="8" idx="0"/>
          </p:cNvCxnSpPr>
          <p:nvPr/>
        </p:nvCxnSpPr>
        <p:spPr>
          <a:xfrm flipH="1">
            <a:off x="8406246" y="4783281"/>
            <a:ext cx="1125682" cy="1027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1"/>
            <a:endCxn id="9" idx="3"/>
          </p:cNvCxnSpPr>
          <p:nvPr/>
        </p:nvCxnSpPr>
        <p:spPr>
          <a:xfrm flipH="1">
            <a:off x="5029200" y="6028805"/>
            <a:ext cx="22513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0"/>
            <a:endCxn id="10" idx="2"/>
          </p:cNvCxnSpPr>
          <p:nvPr/>
        </p:nvCxnSpPr>
        <p:spPr>
          <a:xfrm flipH="1" flipV="1">
            <a:off x="2836719" y="4783281"/>
            <a:ext cx="1066799" cy="1027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0"/>
            <a:endCxn id="4" idx="1"/>
          </p:cNvCxnSpPr>
          <p:nvPr/>
        </p:nvCxnSpPr>
        <p:spPr>
          <a:xfrm flipV="1">
            <a:off x="2836719" y="3350720"/>
            <a:ext cx="2192481" cy="9961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itle 38"/>
          <p:cNvSpPr>
            <a:spLocks noGrp="1"/>
          </p:cNvSpPr>
          <p:nvPr>
            <p:ph type="title"/>
          </p:nvPr>
        </p:nvSpPr>
        <p:spPr/>
        <p:txBody>
          <a:bodyPr/>
          <a:lstStyle/>
          <a:p>
            <a:r>
              <a:rPr lang="nb-NO" dirty="0" smtClean="0"/>
              <a:t>Hvordan en evolusjonsalgoritme fungerer</a:t>
            </a:r>
            <a:endParaRPr lang="nb-NO" dirty="0"/>
          </a:p>
        </p:txBody>
      </p:sp>
    </p:spTree>
    <p:extLst>
      <p:ext uri="{BB962C8B-B14F-4D97-AF65-F5344CB8AC3E}">
        <p14:creationId xmlns:p14="http://schemas.microsoft.com/office/powerpoint/2010/main" val="3770072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29200" y="3132511"/>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Evaluate fitness</a:t>
            </a:r>
            <a:endParaRPr lang="nb-NO" dirty="0"/>
          </a:p>
        </p:txBody>
      </p:sp>
      <p:sp>
        <p:nvSpPr>
          <p:cNvPr id="6" name="Rounded Rectangle 5"/>
          <p:cNvSpPr/>
          <p:nvPr/>
        </p:nvSpPr>
        <p:spPr>
          <a:xfrm>
            <a:off x="5029200" y="1925780"/>
            <a:ext cx="2251364" cy="436418"/>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Initial population</a:t>
            </a:r>
            <a:endParaRPr lang="nb-NO" dirty="0"/>
          </a:p>
        </p:txBody>
      </p:sp>
      <p:sp>
        <p:nvSpPr>
          <p:cNvPr id="7" name="Rounded Rectangle 6"/>
          <p:cNvSpPr/>
          <p:nvPr/>
        </p:nvSpPr>
        <p:spPr>
          <a:xfrm>
            <a:off x="8406246" y="4346863"/>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Parent selection</a:t>
            </a:r>
            <a:endParaRPr lang="nb-NO" dirty="0"/>
          </a:p>
        </p:txBody>
      </p:sp>
      <p:sp>
        <p:nvSpPr>
          <p:cNvPr id="8" name="Rounded Rectangle 7"/>
          <p:cNvSpPr/>
          <p:nvPr/>
        </p:nvSpPr>
        <p:spPr>
          <a:xfrm>
            <a:off x="7280564" y="5810596"/>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Crossover</a:t>
            </a:r>
            <a:endParaRPr lang="nb-NO" dirty="0"/>
          </a:p>
        </p:txBody>
      </p:sp>
      <p:sp>
        <p:nvSpPr>
          <p:cNvPr id="9" name="Rounded Rectangle 8"/>
          <p:cNvSpPr/>
          <p:nvPr/>
        </p:nvSpPr>
        <p:spPr>
          <a:xfrm>
            <a:off x="2777836" y="5810596"/>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Mutation</a:t>
            </a:r>
            <a:endParaRPr lang="nb-NO" dirty="0"/>
          </a:p>
        </p:txBody>
      </p:sp>
      <p:sp>
        <p:nvSpPr>
          <p:cNvPr id="10" name="Rounded Rectangle 9"/>
          <p:cNvSpPr/>
          <p:nvPr/>
        </p:nvSpPr>
        <p:spPr>
          <a:xfrm>
            <a:off x="1711037" y="4346863"/>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Adult selection</a:t>
            </a:r>
            <a:endParaRPr lang="nb-NO" dirty="0"/>
          </a:p>
        </p:txBody>
      </p:sp>
      <p:cxnSp>
        <p:nvCxnSpPr>
          <p:cNvPr id="14" name="Straight Arrow Connector 13"/>
          <p:cNvCxnSpPr>
            <a:stCxn id="6" idx="2"/>
            <a:endCxn id="4" idx="0"/>
          </p:cNvCxnSpPr>
          <p:nvPr/>
        </p:nvCxnSpPr>
        <p:spPr>
          <a:xfrm>
            <a:off x="6154882" y="2362198"/>
            <a:ext cx="0" cy="7703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a:endCxn id="7" idx="0"/>
          </p:cNvCxnSpPr>
          <p:nvPr/>
        </p:nvCxnSpPr>
        <p:spPr>
          <a:xfrm>
            <a:off x="7280564" y="3350720"/>
            <a:ext cx="2251364" cy="9961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2"/>
            <a:endCxn id="8" idx="0"/>
          </p:cNvCxnSpPr>
          <p:nvPr/>
        </p:nvCxnSpPr>
        <p:spPr>
          <a:xfrm flipH="1">
            <a:off x="8406246" y="4783281"/>
            <a:ext cx="1125682" cy="1027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1"/>
            <a:endCxn id="9" idx="3"/>
          </p:cNvCxnSpPr>
          <p:nvPr/>
        </p:nvCxnSpPr>
        <p:spPr>
          <a:xfrm flipH="1">
            <a:off x="5029200" y="6028805"/>
            <a:ext cx="22513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0"/>
            <a:endCxn id="10" idx="2"/>
          </p:cNvCxnSpPr>
          <p:nvPr/>
        </p:nvCxnSpPr>
        <p:spPr>
          <a:xfrm flipH="1" flipV="1">
            <a:off x="2836719" y="4783281"/>
            <a:ext cx="1066799" cy="1027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0"/>
            <a:endCxn id="4" idx="1"/>
          </p:cNvCxnSpPr>
          <p:nvPr/>
        </p:nvCxnSpPr>
        <p:spPr>
          <a:xfrm flipV="1">
            <a:off x="2836719" y="3350720"/>
            <a:ext cx="2192481" cy="9961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itle 38"/>
          <p:cNvSpPr>
            <a:spLocks noGrp="1"/>
          </p:cNvSpPr>
          <p:nvPr>
            <p:ph type="title"/>
          </p:nvPr>
        </p:nvSpPr>
        <p:spPr/>
        <p:txBody>
          <a:bodyPr/>
          <a:lstStyle/>
          <a:p>
            <a:r>
              <a:rPr lang="nb-NO" dirty="0" smtClean="0"/>
              <a:t>1. Generer første generasjon individer</a:t>
            </a:r>
            <a:endParaRPr lang="nb-NO" dirty="0"/>
          </a:p>
        </p:txBody>
      </p:sp>
    </p:spTree>
    <p:extLst>
      <p:ext uri="{BB962C8B-B14F-4D97-AF65-F5344CB8AC3E}">
        <p14:creationId xmlns:p14="http://schemas.microsoft.com/office/powerpoint/2010/main" val="2583752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29200" y="3132511"/>
            <a:ext cx="2251364" cy="436418"/>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Evaluate fitness</a:t>
            </a:r>
            <a:endParaRPr lang="nb-NO" dirty="0"/>
          </a:p>
        </p:txBody>
      </p:sp>
      <p:sp>
        <p:nvSpPr>
          <p:cNvPr id="6" name="Rounded Rectangle 5"/>
          <p:cNvSpPr/>
          <p:nvPr/>
        </p:nvSpPr>
        <p:spPr>
          <a:xfrm>
            <a:off x="5029200" y="1925780"/>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Initial population</a:t>
            </a:r>
            <a:endParaRPr lang="nb-NO" dirty="0"/>
          </a:p>
        </p:txBody>
      </p:sp>
      <p:sp>
        <p:nvSpPr>
          <p:cNvPr id="7" name="Rounded Rectangle 6"/>
          <p:cNvSpPr/>
          <p:nvPr/>
        </p:nvSpPr>
        <p:spPr>
          <a:xfrm>
            <a:off x="8406246" y="4346863"/>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Parent selection</a:t>
            </a:r>
            <a:endParaRPr lang="nb-NO" dirty="0"/>
          </a:p>
        </p:txBody>
      </p:sp>
      <p:sp>
        <p:nvSpPr>
          <p:cNvPr id="8" name="Rounded Rectangle 7"/>
          <p:cNvSpPr/>
          <p:nvPr/>
        </p:nvSpPr>
        <p:spPr>
          <a:xfrm>
            <a:off x="7280564" y="5810596"/>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Crossover</a:t>
            </a:r>
            <a:endParaRPr lang="nb-NO" dirty="0"/>
          </a:p>
        </p:txBody>
      </p:sp>
      <p:sp>
        <p:nvSpPr>
          <p:cNvPr id="9" name="Rounded Rectangle 8"/>
          <p:cNvSpPr/>
          <p:nvPr/>
        </p:nvSpPr>
        <p:spPr>
          <a:xfrm>
            <a:off x="2777836" y="5810596"/>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Mutation</a:t>
            </a:r>
            <a:endParaRPr lang="nb-NO" dirty="0"/>
          </a:p>
        </p:txBody>
      </p:sp>
      <p:sp>
        <p:nvSpPr>
          <p:cNvPr id="10" name="Rounded Rectangle 9"/>
          <p:cNvSpPr/>
          <p:nvPr/>
        </p:nvSpPr>
        <p:spPr>
          <a:xfrm>
            <a:off x="1711037" y="4346863"/>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Adult selection</a:t>
            </a:r>
            <a:endParaRPr lang="nb-NO" dirty="0"/>
          </a:p>
        </p:txBody>
      </p:sp>
      <p:cxnSp>
        <p:nvCxnSpPr>
          <p:cNvPr id="14" name="Straight Arrow Connector 13"/>
          <p:cNvCxnSpPr>
            <a:stCxn id="6" idx="2"/>
            <a:endCxn id="4" idx="0"/>
          </p:cNvCxnSpPr>
          <p:nvPr/>
        </p:nvCxnSpPr>
        <p:spPr>
          <a:xfrm>
            <a:off x="6154882" y="2362198"/>
            <a:ext cx="0" cy="7703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a:endCxn id="7" idx="0"/>
          </p:cNvCxnSpPr>
          <p:nvPr/>
        </p:nvCxnSpPr>
        <p:spPr>
          <a:xfrm>
            <a:off x="7280564" y="3350720"/>
            <a:ext cx="2251364" cy="9961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2"/>
            <a:endCxn id="8" idx="0"/>
          </p:cNvCxnSpPr>
          <p:nvPr/>
        </p:nvCxnSpPr>
        <p:spPr>
          <a:xfrm flipH="1">
            <a:off x="8406246" y="4783281"/>
            <a:ext cx="1125682" cy="1027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1"/>
            <a:endCxn id="9" idx="3"/>
          </p:cNvCxnSpPr>
          <p:nvPr/>
        </p:nvCxnSpPr>
        <p:spPr>
          <a:xfrm flipH="1">
            <a:off x="5029200" y="6028805"/>
            <a:ext cx="22513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0"/>
            <a:endCxn id="10" idx="2"/>
          </p:cNvCxnSpPr>
          <p:nvPr/>
        </p:nvCxnSpPr>
        <p:spPr>
          <a:xfrm flipH="1" flipV="1">
            <a:off x="2836719" y="4783281"/>
            <a:ext cx="1066799" cy="1027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0"/>
            <a:endCxn id="4" idx="1"/>
          </p:cNvCxnSpPr>
          <p:nvPr/>
        </p:nvCxnSpPr>
        <p:spPr>
          <a:xfrm flipV="1">
            <a:off x="2836719" y="3350720"/>
            <a:ext cx="2192481" cy="9961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itle 38"/>
          <p:cNvSpPr>
            <a:spLocks noGrp="1"/>
          </p:cNvSpPr>
          <p:nvPr>
            <p:ph type="title"/>
          </p:nvPr>
        </p:nvSpPr>
        <p:spPr/>
        <p:txBody>
          <a:bodyPr/>
          <a:lstStyle/>
          <a:p>
            <a:r>
              <a:rPr lang="nb-NO" dirty="0" smtClean="0"/>
              <a:t>2. Evaluér tilpasningsdyktighet</a:t>
            </a:r>
            <a:endParaRPr lang="nb-NO" dirty="0"/>
          </a:p>
        </p:txBody>
      </p:sp>
    </p:spTree>
    <p:extLst>
      <p:ext uri="{BB962C8B-B14F-4D97-AF65-F5344CB8AC3E}">
        <p14:creationId xmlns:p14="http://schemas.microsoft.com/office/powerpoint/2010/main" val="36895111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29200" y="3132511"/>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Evaluate fitness</a:t>
            </a:r>
            <a:endParaRPr lang="nb-NO" dirty="0"/>
          </a:p>
        </p:txBody>
      </p:sp>
      <p:sp>
        <p:nvSpPr>
          <p:cNvPr id="6" name="Rounded Rectangle 5"/>
          <p:cNvSpPr/>
          <p:nvPr/>
        </p:nvSpPr>
        <p:spPr>
          <a:xfrm>
            <a:off x="5029200" y="1925780"/>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Initial population</a:t>
            </a:r>
            <a:endParaRPr lang="nb-NO" dirty="0"/>
          </a:p>
        </p:txBody>
      </p:sp>
      <p:sp>
        <p:nvSpPr>
          <p:cNvPr id="7" name="Rounded Rectangle 6"/>
          <p:cNvSpPr/>
          <p:nvPr/>
        </p:nvSpPr>
        <p:spPr>
          <a:xfrm>
            <a:off x="8406246" y="4346863"/>
            <a:ext cx="2251364" cy="436418"/>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Parent selection</a:t>
            </a:r>
            <a:endParaRPr lang="nb-NO" dirty="0"/>
          </a:p>
        </p:txBody>
      </p:sp>
      <p:sp>
        <p:nvSpPr>
          <p:cNvPr id="8" name="Rounded Rectangle 7"/>
          <p:cNvSpPr/>
          <p:nvPr/>
        </p:nvSpPr>
        <p:spPr>
          <a:xfrm>
            <a:off x="7280564" y="5810596"/>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Crossover</a:t>
            </a:r>
            <a:endParaRPr lang="nb-NO" dirty="0"/>
          </a:p>
        </p:txBody>
      </p:sp>
      <p:sp>
        <p:nvSpPr>
          <p:cNvPr id="9" name="Rounded Rectangle 8"/>
          <p:cNvSpPr/>
          <p:nvPr/>
        </p:nvSpPr>
        <p:spPr>
          <a:xfrm>
            <a:off x="2777836" y="5810596"/>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Mutation</a:t>
            </a:r>
            <a:endParaRPr lang="nb-NO" dirty="0"/>
          </a:p>
        </p:txBody>
      </p:sp>
      <p:sp>
        <p:nvSpPr>
          <p:cNvPr id="10" name="Rounded Rectangle 9"/>
          <p:cNvSpPr/>
          <p:nvPr/>
        </p:nvSpPr>
        <p:spPr>
          <a:xfrm>
            <a:off x="1711037" y="4346863"/>
            <a:ext cx="2251364" cy="436418"/>
          </a:xfrm>
          <a:prstGeom prst="round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b-NO" dirty="0" smtClean="0"/>
              <a:t>Adult selection</a:t>
            </a:r>
            <a:endParaRPr lang="nb-NO" dirty="0"/>
          </a:p>
        </p:txBody>
      </p:sp>
      <p:cxnSp>
        <p:nvCxnSpPr>
          <p:cNvPr id="14" name="Straight Arrow Connector 13"/>
          <p:cNvCxnSpPr>
            <a:stCxn id="6" idx="2"/>
            <a:endCxn id="4" idx="0"/>
          </p:cNvCxnSpPr>
          <p:nvPr/>
        </p:nvCxnSpPr>
        <p:spPr>
          <a:xfrm>
            <a:off x="6154882" y="2362198"/>
            <a:ext cx="0" cy="7703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a:endCxn id="7" idx="0"/>
          </p:cNvCxnSpPr>
          <p:nvPr/>
        </p:nvCxnSpPr>
        <p:spPr>
          <a:xfrm>
            <a:off x="7280564" y="3350720"/>
            <a:ext cx="2251364" cy="9961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2"/>
            <a:endCxn id="8" idx="0"/>
          </p:cNvCxnSpPr>
          <p:nvPr/>
        </p:nvCxnSpPr>
        <p:spPr>
          <a:xfrm flipH="1">
            <a:off x="8406246" y="4783281"/>
            <a:ext cx="1125682" cy="1027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1"/>
            <a:endCxn id="9" idx="3"/>
          </p:cNvCxnSpPr>
          <p:nvPr/>
        </p:nvCxnSpPr>
        <p:spPr>
          <a:xfrm flipH="1">
            <a:off x="5029200" y="6028805"/>
            <a:ext cx="22513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0"/>
            <a:endCxn id="10" idx="2"/>
          </p:cNvCxnSpPr>
          <p:nvPr/>
        </p:nvCxnSpPr>
        <p:spPr>
          <a:xfrm flipH="1" flipV="1">
            <a:off x="2836719" y="4783281"/>
            <a:ext cx="1066799" cy="1027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0"/>
            <a:endCxn id="4" idx="1"/>
          </p:cNvCxnSpPr>
          <p:nvPr/>
        </p:nvCxnSpPr>
        <p:spPr>
          <a:xfrm flipV="1">
            <a:off x="2836719" y="3350720"/>
            <a:ext cx="2192481" cy="9961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itle 38"/>
          <p:cNvSpPr>
            <a:spLocks noGrp="1"/>
          </p:cNvSpPr>
          <p:nvPr>
            <p:ph type="title"/>
          </p:nvPr>
        </p:nvSpPr>
        <p:spPr/>
        <p:txBody>
          <a:bodyPr/>
          <a:lstStyle/>
          <a:p>
            <a:r>
              <a:rPr lang="nb-NO" dirty="0" smtClean="0"/>
              <a:t>3. Velg hvem som får bli foreldre</a:t>
            </a:r>
            <a:endParaRPr lang="nb-NO" dirty="0"/>
          </a:p>
        </p:txBody>
      </p:sp>
    </p:spTree>
    <p:extLst>
      <p:ext uri="{BB962C8B-B14F-4D97-AF65-F5344CB8AC3E}">
        <p14:creationId xmlns:p14="http://schemas.microsoft.com/office/powerpoint/2010/main" val="19581894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3. Velg hvem som får bli foreldre</a:t>
            </a:r>
            <a:endParaRPr lang="nb-NO" dirty="0"/>
          </a:p>
        </p:txBody>
      </p:sp>
      <p:sp>
        <p:nvSpPr>
          <p:cNvPr id="3" name="Content Placeholder 2"/>
          <p:cNvSpPr>
            <a:spLocks noGrp="1"/>
          </p:cNvSpPr>
          <p:nvPr>
            <p:ph idx="1"/>
          </p:nvPr>
        </p:nvSpPr>
        <p:spPr/>
        <p:txBody>
          <a:bodyPr/>
          <a:lstStyle/>
          <a:p>
            <a:r>
              <a:rPr lang="nb-NO" dirty="0" smtClean="0"/>
              <a:t>Fitness-proportionate </a:t>
            </a:r>
            <a:r>
              <a:rPr lang="nb-NO" dirty="0" smtClean="0"/>
              <a:t>selection</a:t>
            </a:r>
          </a:p>
          <a:p>
            <a:pPr lvl="1"/>
            <a:r>
              <a:rPr lang="nb-NO" dirty="0" smtClean="0"/>
              <a:t>Større sannsynlighet for å velge individer med god fitness</a:t>
            </a:r>
            <a:endParaRPr lang="nb-NO" dirty="0" smtClean="0"/>
          </a:p>
          <a:p>
            <a:pPr lvl="1"/>
            <a:r>
              <a:rPr lang="nb-NO" dirty="0" smtClean="0"/>
              <a:t>Lag "vektet roulettehjul" </a:t>
            </a:r>
            <a:r>
              <a:rPr lang="nb-NO" dirty="0" smtClean="0"/>
              <a:t>– </a:t>
            </a:r>
            <a:r>
              <a:rPr lang="nb-NO" dirty="0" smtClean="0"/>
              <a:t>hvert hull i roulettehjulet representerer et individ</a:t>
            </a:r>
            <a:endParaRPr lang="nb-NO" dirty="0" smtClean="0"/>
          </a:p>
          <a:p>
            <a:pPr lvl="1"/>
            <a:r>
              <a:rPr lang="nb-NO" dirty="0" smtClean="0"/>
              <a:t>Velg foreldre </a:t>
            </a:r>
            <a:r>
              <a:rPr lang="nb-NO" dirty="0" smtClean="0"/>
              <a:t>ved å spinne</a:t>
            </a:r>
            <a:r>
              <a:rPr lang="nb-NO" dirty="0" smtClean="0"/>
              <a:t> roulette-hjulet</a:t>
            </a:r>
            <a:endParaRPr lang="nb-NO" dirty="0" smtClean="0"/>
          </a:p>
        </p:txBody>
      </p:sp>
      <p:graphicFrame>
        <p:nvGraphicFramePr>
          <p:cNvPr id="8" name="Chart 7"/>
          <p:cNvGraphicFramePr/>
          <p:nvPr>
            <p:extLst>
              <p:ext uri="{D42A27DB-BD31-4B8C-83A1-F6EECF244321}">
                <p14:modId xmlns:p14="http://schemas.microsoft.com/office/powerpoint/2010/main" val="2608346965"/>
              </p:ext>
            </p:extLst>
          </p:nvPr>
        </p:nvGraphicFramePr>
        <p:xfrm>
          <a:off x="6096000" y="3484118"/>
          <a:ext cx="5899727" cy="296564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181477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3. Velg hvem som får bli foreldre</a:t>
            </a:r>
            <a:endParaRPr lang="nb-NO" dirty="0"/>
          </a:p>
        </p:txBody>
      </p:sp>
      <p:sp>
        <p:nvSpPr>
          <p:cNvPr id="3" name="Content Placeholder 2"/>
          <p:cNvSpPr>
            <a:spLocks noGrp="1"/>
          </p:cNvSpPr>
          <p:nvPr>
            <p:ph idx="1"/>
          </p:nvPr>
        </p:nvSpPr>
        <p:spPr/>
        <p:txBody>
          <a:bodyPr/>
          <a:lstStyle/>
          <a:p>
            <a:r>
              <a:rPr lang="nb-NO" dirty="0" smtClean="0"/>
              <a:t>Tournament </a:t>
            </a:r>
            <a:r>
              <a:rPr lang="nb-NO" dirty="0" smtClean="0"/>
              <a:t>selection</a:t>
            </a:r>
          </a:p>
          <a:p>
            <a:pPr lvl="1"/>
            <a:r>
              <a:rPr lang="nb-NO" dirty="0" smtClean="0"/>
              <a:t>Velg ut k individer tilfeldig fra populasjonen</a:t>
            </a:r>
          </a:p>
          <a:p>
            <a:pPr lvl="1"/>
            <a:r>
              <a:rPr lang="nb-NO" dirty="0" smtClean="0"/>
              <a:t>Med sannsynlighet </a:t>
            </a:r>
            <a:r>
              <a:rPr lang="nb-NO" i="1" dirty="0" smtClean="0"/>
              <a:t>p</a:t>
            </a:r>
            <a:r>
              <a:rPr lang="nb-NO" dirty="0" smtClean="0"/>
              <a:t>, </a:t>
            </a:r>
            <a:r>
              <a:rPr lang="nb-NO" dirty="0" smtClean="0"/>
              <a:t>returner individet med best fitness </a:t>
            </a:r>
          </a:p>
          <a:p>
            <a:pPr lvl="1"/>
            <a:r>
              <a:rPr lang="nb-NO" dirty="0" smtClean="0"/>
              <a:t>Med sannsynlighet </a:t>
            </a:r>
            <a:r>
              <a:rPr lang="nb-NO" dirty="0" smtClean="0"/>
              <a:t>p*(1-p), </a:t>
            </a:r>
            <a:r>
              <a:rPr lang="nb-NO" dirty="0" smtClean="0"/>
              <a:t>returner </a:t>
            </a:r>
            <a:r>
              <a:rPr lang="nb-NO" dirty="0" smtClean="0"/>
              <a:t>individet med nest best fitness</a:t>
            </a:r>
          </a:p>
          <a:p>
            <a:pPr lvl="1"/>
            <a:r>
              <a:rPr lang="nb-NO" dirty="0" smtClean="0"/>
              <a:t>Med sannsynlighet p*(1-p)^(n-1), returner individet med n-te best fitness</a:t>
            </a:r>
            <a:endParaRPr lang="nb-NO" dirty="0" smtClean="0"/>
          </a:p>
        </p:txBody>
      </p:sp>
    </p:spTree>
    <p:extLst>
      <p:ext uri="{BB962C8B-B14F-4D97-AF65-F5344CB8AC3E}">
        <p14:creationId xmlns:p14="http://schemas.microsoft.com/office/powerpoint/2010/main" val="12739908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6542</TotalTime>
  <Words>1833</Words>
  <Application>Microsoft Office PowerPoint</Application>
  <PresentationFormat>Widescreen</PresentationFormat>
  <Paragraphs>349</Paragraphs>
  <Slides>19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Evolusjonsalgoritmer</vt:lpstr>
      <vt:lpstr>Evolusjonsalgoritmer – kort fortalt</vt:lpstr>
      <vt:lpstr>Populasjon, individ, genotyper og phenotyper</vt:lpstr>
      <vt:lpstr>Hvordan en evolusjonsalgoritme fungerer</vt:lpstr>
      <vt:lpstr>1. Generer første generasjon individer</vt:lpstr>
      <vt:lpstr>2. Evaluér tilpasningsdyktighet</vt:lpstr>
      <vt:lpstr>3. Velg hvem som får bli foreldre</vt:lpstr>
      <vt:lpstr>3. Velg hvem som får bli foreldre</vt:lpstr>
      <vt:lpstr>3. Velg hvem som får bli foreldre</vt:lpstr>
      <vt:lpstr>4. Lag barn</vt:lpstr>
      <vt:lpstr>4. Lag barn - Crossover</vt:lpstr>
      <vt:lpstr>4. Lag barn - Crossover</vt:lpstr>
      <vt:lpstr>4. Lag barn - Crossover</vt:lpstr>
      <vt:lpstr>5. Mutér genene til barna</vt:lpstr>
      <vt:lpstr>5. Mutér genene til barna</vt:lpstr>
      <vt:lpstr>5. Mutér genene til barna</vt:lpstr>
      <vt:lpstr>6. Velg individer til neste generasjon</vt:lpstr>
      <vt:lpstr>Steg 2-6 kjøres så i iterasjoner</vt:lpstr>
      <vt:lpstr>Oppgaver</vt:lpstr>
    </vt:vector>
  </TitlesOfParts>
  <Company>Bekk Consulting AS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Evolusjonsalgoritmer</dc:title>
  <dc:creator>Marius Løkketangen</dc:creator>
  <cp:lastModifiedBy>Marius Løkketangen</cp:lastModifiedBy>
  <cp:revision>61</cp:revision>
  <dcterms:created xsi:type="dcterms:W3CDTF">2017-02-03T13:58:09Z</dcterms:created>
  <dcterms:modified xsi:type="dcterms:W3CDTF">2017-04-24T07:25:20Z</dcterms:modified>
</cp:coreProperties>
</file>