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0" r:id="rId6"/>
    <p:sldId id="264" r:id="rId7"/>
    <p:sldId id="266" r:id="rId8"/>
    <p:sldId id="265" r:id="rId9"/>
    <p:sldId id="268" r:id="rId10"/>
    <p:sldId id="267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24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71D8F-F5A5-47FC-BB72-5525A842CD92}" type="datetime1">
              <a:rPr lang="ru-RU" smtClean="0"/>
              <a:t>20.12.2021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DCC7757-6264-420F-9201-02E9A21CB7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E72F-DFE8-466C-B191-A3ADE1A8AC8D}" type="datetime1">
              <a:rPr lang="ru-RU" smtClean="0"/>
              <a:pPr/>
              <a:t>20.12.2021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AD115C9-E24C-4512-AA8B-319BB49F77B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AD115C9-E24C-4512-AA8B-319BB49F77B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D115C9-E24C-4512-AA8B-319BB49F77B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67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 rtlCol="0"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EE3AC8-9A6F-447B-BDC2-31C1E57ED23E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0E255-D960-45F2-89BC-29E89230FF08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156E58-13B8-496A-97B0-A3B2A0C8DCA9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 rtlCol="0"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F4B4D-DF39-4276-823B-004314C6E96C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rtlCol="0" anchor="t"/>
          <a:lstStyle>
            <a:lvl1pPr algn="l">
              <a:defRPr sz="4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04EA66-A1F6-4599-A07C-28DAF8C191CB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 rtlCol="0"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D0832-375B-4D6B-9709-C1954F32F473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43F0F-26AF-4184-9A84-96151AB9D484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B3DA37-95E3-4858-BA18-F21948B25016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ADFB3F-9CF0-49E9-BFFE-83C29E1DBEFB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rtlCol="0"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71EB0-B5DA-4AFF-AB56-A82F4DD9B6CF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rtlCol="0"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0" name="Рисунок 9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 rtlCol="0"/>
          <a:lstStyle>
            <a:lvl1pPr marL="0" indent="0" rtl="0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A61DF-C300-439D-8440-FADEBFBE807B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1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111073AA-0C85-46BC-8DF0-3AD300FAE4D1}" type="datetime1">
              <a:rPr lang="ru-RU" noProof="0" smtClean="0"/>
              <a:t>20.12.2021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0317" y="0"/>
            <a:ext cx="10531366" cy="1531123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002060"/>
                </a:solidFill>
              </a:rPr>
              <a:t>Проект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№4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«Авиарейсы без потерь»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6441" y="3795549"/>
            <a:ext cx="7196083" cy="1752600"/>
          </a:xfrm>
        </p:spPr>
        <p:txBody>
          <a:bodyPr rtlCol="0"/>
          <a:lstStyle/>
          <a:p>
            <a:pPr algn="l" rtl="0"/>
            <a:r>
              <a:rPr lang="ru-RU" dirty="0">
                <a:solidFill>
                  <a:srgbClr val="002060"/>
                </a:solidFill>
              </a:rPr>
              <a:t>Выполнил: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Мацера Максим Сергеевич</a:t>
            </a:r>
          </a:p>
          <a:p>
            <a:pPr algn="l" rtl="0"/>
            <a:r>
              <a:rPr lang="ru-RU" dirty="0">
                <a:solidFill>
                  <a:srgbClr val="002060"/>
                </a:solidFill>
              </a:rPr>
              <a:t>Группа: </a:t>
            </a:r>
            <a:r>
              <a:rPr lang="en-US" dirty="0">
                <a:solidFill>
                  <a:srgbClr val="002060"/>
                </a:solidFill>
              </a:rPr>
              <a:t>DSPR-60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>
                <a:solidFill>
                  <a:srgbClr val="002060"/>
                </a:solidFill>
              </a:rPr>
              <a:t>О проекте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13"/>
          </p:nvPr>
        </p:nvSpPr>
        <p:spPr/>
        <p:txBody>
          <a:bodyPr rtlCol="0"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sz="2400" dirty="0">
                <a:solidFill>
                  <a:srgbClr val="0070C0"/>
                </a:solidFill>
              </a:rPr>
              <a:t>Цель проекта</a:t>
            </a:r>
            <a:r>
              <a:rPr lang="ru-RU" sz="2400" dirty="0"/>
              <a:t>: применить полученные в модуле навыки работы с SQL на практике.</a:t>
            </a:r>
          </a:p>
          <a:p>
            <a:pPr lvl="0"/>
            <a:endParaRPr lang="ru-RU" sz="2400" dirty="0"/>
          </a:p>
          <a:p>
            <a:pPr marL="0" lvl="0" indent="0">
              <a:buNone/>
            </a:pPr>
            <a:r>
              <a:rPr lang="ru-RU" sz="2400" dirty="0">
                <a:solidFill>
                  <a:srgbClr val="0070C0"/>
                </a:solidFill>
              </a:rPr>
              <a:t>Задачи</a:t>
            </a:r>
            <a:r>
              <a:rPr lang="ru-RU" sz="2400" dirty="0"/>
              <a:t>:</a:t>
            </a:r>
          </a:p>
          <a:p>
            <a:pPr lvl="0"/>
            <a:r>
              <a:rPr lang="ru-RU" sz="2400" dirty="0"/>
              <a:t>1. Проанализировать данные об авиарейсах в России, решить несколько практических задач и ответить на вопросы.</a:t>
            </a:r>
          </a:p>
          <a:p>
            <a:pPr lvl="0"/>
            <a:r>
              <a:rPr lang="ru-RU" sz="2400" dirty="0"/>
              <a:t>2. Составить запрос на языке SQL, позволяющий извлечь информацию об авиарейсах из города Анапа в зимнее время за 2017 год. Сохранить полученный </a:t>
            </a:r>
            <a:r>
              <a:rPr lang="ru-RU" sz="2400" dirty="0" err="1"/>
              <a:t>датасет</a:t>
            </a:r>
            <a:r>
              <a:rPr lang="ru-RU" sz="2400" dirty="0"/>
              <a:t>.</a:t>
            </a:r>
          </a:p>
          <a:p>
            <a:pPr lvl="0"/>
            <a:r>
              <a:rPr lang="ru-RU" sz="2400" dirty="0"/>
              <a:t>3. Используя инструменты аналитика данных (</a:t>
            </a:r>
            <a:r>
              <a:rPr lang="ru-RU" sz="2400" dirty="0" err="1"/>
              <a:t>python</a:t>
            </a:r>
            <a:r>
              <a:rPr lang="ru-RU" sz="2400" dirty="0"/>
              <a:t>, </a:t>
            </a:r>
            <a:r>
              <a:rPr lang="ru-RU" sz="2400" dirty="0" err="1"/>
              <a:t>jupyter</a:t>
            </a:r>
            <a:r>
              <a:rPr lang="ru-RU" sz="2400" dirty="0"/>
              <a:t> </a:t>
            </a:r>
            <a:r>
              <a:rPr lang="ru-RU" sz="2400" dirty="0" err="1"/>
              <a:t>notebook</a:t>
            </a:r>
            <a:r>
              <a:rPr lang="ru-RU" sz="2400" dirty="0"/>
              <a:t>, </a:t>
            </a:r>
            <a:r>
              <a:rPr lang="ru-RU" sz="2400" dirty="0" err="1"/>
              <a:t>pandas</a:t>
            </a:r>
            <a:r>
              <a:rPr lang="ru-RU" sz="2400" dirty="0"/>
              <a:t>, </a:t>
            </a:r>
            <a:r>
              <a:rPr lang="ru-RU" sz="2400" dirty="0" err="1"/>
              <a:t>matplotlib</a:t>
            </a:r>
            <a:r>
              <a:rPr lang="ru-RU" sz="2400" dirty="0"/>
              <a:t>), сделать выводы о невыгодных рейсах.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3886A-9E78-49CA-908D-B5C1C0FC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868362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rgbClr val="002060"/>
                </a:solidFill>
              </a:rPr>
              <a:t>Структура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5E40C-ECDF-4CC5-8EAF-ACB9C8D1FB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976BED-D119-47FA-ACAF-D3B6A9B3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27" y="1236225"/>
            <a:ext cx="9104345" cy="534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10590-FF0A-4E44-B67E-198831A3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86836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Оценка прибыльности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BF043-2103-4382-A1DA-120F8FC6F9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328499"/>
            <a:ext cx="10566400" cy="27043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Оценим прибыльность рейса как: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стоимость билетов - стоимость топлива на рейс (для оценки последнего используем длительность полета)</a:t>
            </a:r>
          </a:p>
          <a:p>
            <a:pPr marL="0" indent="0">
              <a:buNone/>
            </a:pPr>
            <a:r>
              <a:rPr lang="ru-RU" dirty="0"/>
              <a:t>Сознательно в рамках учебного проекта не включим сюда зарплаты персонала за время в воздухе, наземное обслуживание и транспортировку воздушного судна, бортовое питание, уборку, </a:t>
            </a:r>
            <a:r>
              <a:rPr lang="ru-RU" dirty="0" err="1"/>
              <a:t>противообледенительные</a:t>
            </a:r>
            <a:r>
              <a:rPr lang="ru-RU" dirty="0"/>
              <a:t> обработки перед полётом и другие расходы.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BDDFAAB-D840-43F5-9E99-208D6ED95B04}"/>
              </a:ext>
            </a:extLst>
          </p:cNvPr>
          <p:cNvSpPr txBox="1">
            <a:spLocks/>
          </p:cNvSpPr>
          <p:nvPr/>
        </p:nvSpPr>
        <p:spPr>
          <a:xfrm>
            <a:off x="812800" y="4858798"/>
            <a:ext cx="10566400" cy="188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Стоимость топлива в зимние месяцы 2017 года: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Январь: 41435 руб./тонну, Февраль: 39553 руб./тонну, Декабрь 2016: 38867 руб./тонну</a:t>
            </a:r>
          </a:p>
          <a:p>
            <a:pPr marL="0" indent="0">
              <a:buNone/>
            </a:pPr>
            <a:r>
              <a:rPr lang="ru-RU" dirty="0"/>
              <a:t>Расход топлива: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SSJ-100   1700 </a:t>
            </a:r>
            <a:r>
              <a:rPr lang="ru-RU" dirty="0">
                <a:solidFill>
                  <a:srgbClr val="0070C0"/>
                </a:solidFill>
              </a:rPr>
              <a:t>кг/ч 			</a:t>
            </a:r>
            <a:r>
              <a:rPr lang="en-US" dirty="0">
                <a:solidFill>
                  <a:srgbClr val="0070C0"/>
                </a:solidFill>
              </a:rPr>
              <a:t>B737-300  2400 </a:t>
            </a:r>
            <a:r>
              <a:rPr lang="ru-RU" dirty="0">
                <a:solidFill>
                  <a:srgbClr val="0070C0"/>
                </a:solidFill>
              </a:rPr>
              <a:t>кг/ч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FF42272-585E-4473-911D-C0E8C8223827}"/>
              </a:ext>
            </a:extLst>
          </p:cNvPr>
          <p:cNvSpPr txBox="1">
            <a:spLocks/>
          </p:cNvSpPr>
          <p:nvPr/>
        </p:nvSpPr>
        <p:spPr>
          <a:xfrm>
            <a:off x="812800" y="3918580"/>
            <a:ext cx="10566400" cy="8683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rgbClr val="002060"/>
                </a:solidFill>
              </a:rPr>
              <a:t>Дополнительные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389237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65732-3630-494A-9DF9-862E9F5F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26026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Аналитика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22BA75-CEF2-4965-82CE-74ADA80E82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189" y="6099265"/>
            <a:ext cx="5077544" cy="72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Прибыль в зависимости от пункта назначения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AA1C09-C7B7-4B7C-B708-6B6B24E8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0" y="1085850"/>
            <a:ext cx="4743450" cy="47053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55DC1D-B50A-47D3-9B01-0FCF6CEF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60" y="1085850"/>
            <a:ext cx="4819650" cy="4724400"/>
          </a:xfrm>
          <a:prstGeom prst="rect">
            <a:avLst/>
          </a:prstGeo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147941EF-A419-492D-BDF8-372BD3056901}"/>
              </a:ext>
            </a:extLst>
          </p:cNvPr>
          <p:cNvSpPr txBox="1">
            <a:spLocks/>
          </p:cNvSpPr>
          <p:nvPr/>
        </p:nvSpPr>
        <p:spPr>
          <a:xfrm>
            <a:off x="6096000" y="6099265"/>
            <a:ext cx="5863087" cy="72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/>
              <a:t>Относительные потери (потери/выручка) в зависимости от пункта назначения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4635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A8E10-346C-4617-A014-EFF23BCC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0"/>
            <a:ext cx="10566400" cy="114300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Дополнительные исследования по рейсу </a:t>
            </a:r>
            <a:r>
              <a:rPr lang="en-US" dirty="0">
                <a:solidFill>
                  <a:srgbClr val="002060"/>
                </a:solidFill>
              </a:rPr>
              <a:t>PG0480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243F06-62D2-4D91-8B86-E149986C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01" y="1235952"/>
            <a:ext cx="3262583" cy="33317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1FB6C5-C1BA-4800-A3A7-CEDCE3D38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88"/>
          <a:stretch/>
        </p:blipFill>
        <p:spPr>
          <a:xfrm>
            <a:off x="-1" y="4634895"/>
            <a:ext cx="7283973" cy="222310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BC48EAC0-948A-4D39-81D3-5E11E77C4F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55498" r="18736"/>
          <a:stretch/>
        </p:blipFill>
        <p:spPr>
          <a:xfrm>
            <a:off x="7247326" y="4634895"/>
            <a:ext cx="4944674" cy="220892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412A1583-B635-42E2-BA96-1292FFA66886}"/>
              </a:ext>
            </a:extLst>
          </p:cNvPr>
          <p:cNvSpPr txBox="1">
            <a:spLocks/>
          </p:cNvSpPr>
          <p:nvPr/>
        </p:nvSpPr>
        <p:spPr>
          <a:xfrm>
            <a:off x="356736" y="1922034"/>
            <a:ext cx="7019985" cy="2733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900" dirty="0"/>
              <a:t>Корреляция коэффициента потерь с основными параметрами:</a:t>
            </a:r>
          </a:p>
          <a:p>
            <a:pPr>
              <a:buFontTx/>
              <a:buChar char="-"/>
            </a:pPr>
            <a:r>
              <a:rPr lang="ru-RU" sz="2900" dirty="0"/>
              <a:t>Сумма стоимости билетов</a:t>
            </a:r>
          </a:p>
          <a:p>
            <a:pPr>
              <a:buFontTx/>
              <a:buChar char="-"/>
            </a:pPr>
            <a:r>
              <a:rPr lang="ru-RU" sz="2900" dirty="0"/>
              <a:t>Количество занятых мест в бизнес-классе</a:t>
            </a:r>
          </a:p>
          <a:p>
            <a:pPr>
              <a:buFontTx/>
              <a:buChar char="-"/>
            </a:pPr>
            <a:r>
              <a:rPr lang="ru-RU" sz="2900" dirty="0"/>
              <a:t>Количество занятых мест в эконом-классе</a:t>
            </a:r>
          </a:p>
          <a:p>
            <a:pPr>
              <a:buFontTx/>
              <a:buChar char="-"/>
            </a:pPr>
            <a:r>
              <a:rPr lang="ru-RU" sz="2900" dirty="0"/>
              <a:t>Количество минут в полёте</a:t>
            </a:r>
          </a:p>
          <a:p>
            <a:pPr>
              <a:buFontTx/>
              <a:buChar char="-"/>
            </a:pPr>
            <a:r>
              <a:rPr lang="ru-RU" sz="2900" dirty="0"/>
              <a:t>Суммарные потери</a:t>
            </a:r>
          </a:p>
          <a:p>
            <a:pPr>
              <a:buFontTx/>
              <a:buChar char="-"/>
            </a:pPr>
            <a:r>
              <a:rPr lang="ru-RU" sz="2900" dirty="0"/>
              <a:t>Чистая прибыль</a:t>
            </a:r>
          </a:p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1EEA73-FFD1-4CA0-86A6-25D8A07343CF}"/>
              </a:ext>
            </a:extLst>
          </p:cNvPr>
          <p:cNvSpPr/>
          <p:nvPr/>
        </p:nvSpPr>
        <p:spPr>
          <a:xfrm>
            <a:off x="812800" y="1238082"/>
            <a:ext cx="7019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dirty="0"/>
              <a:t>Коэффициент потерь в зависимости от дня недели</a:t>
            </a:r>
          </a:p>
        </p:txBody>
      </p:sp>
    </p:spTree>
    <p:extLst>
      <p:ext uri="{BB962C8B-B14F-4D97-AF65-F5344CB8AC3E}">
        <p14:creationId xmlns:p14="http://schemas.microsoft.com/office/powerpoint/2010/main" val="43239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7C925-9900-4561-8449-AE742DC8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BCFC9F-F7A1-4387-AC0E-331536E6B0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Худшими рейсами являются рейсы, в которых наименее заполнены места эконом класса (54-73 места), а места в бизнес-классе заполнены не полностью (менее 10).</a:t>
            </a:r>
          </a:p>
          <a:p>
            <a:r>
              <a:rPr lang="ru-RU" dirty="0"/>
              <a:t>Оптимизировать полёты по времени невозможно, так как по имеющимся данным все самолёты вылетают из Анапы всего в 2 разных времени.</a:t>
            </a:r>
          </a:p>
          <a:p>
            <a:r>
              <a:rPr lang="ru-RU" dirty="0"/>
              <a:t>Из распределения по дням недели можно сказать только то, что наименьшие потери у рейса PG0480 наблюдаются в среду.</a:t>
            </a:r>
          </a:p>
          <a:p>
            <a:r>
              <a:rPr lang="ru-RU" dirty="0"/>
              <a:t>Рейсы с наибольшими относительными потерями приходятся на будние дни (понедельник, вторник, четверг, пятницу), но это не значит, что все эти дни менее прибыльны. Можно исключить конкретные даты: 01-20, 01-30, 02-23, 02-28.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9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аблон с оформлением &quot;Океан&quot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2113_TF03460535.potx" id="{B9E0DE5C-7229-4A90-8BC6-D961E7D70DA7}" vid="{9620C23C-B3A0-46D3-AD8F-C3575F49B06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 оформлением Океан</Template>
  <TotalTime>436</TotalTime>
  <Words>325</Words>
  <Application>Microsoft Office PowerPoint</Application>
  <PresentationFormat>Широкоэкранный</PresentationFormat>
  <Paragraphs>39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Шаблон с оформлением "Океан"</vt:lpstr>
      <vt:lpstr>Проект №4  «Авиарейсы без потерь»</vt:lpstr>
      <vt:lpstr>О проекте</vt:lpstr>
      <vt:lpstr>Структура данных</vt:lpstr>
      <vt:lpstr>Оценка прибыльности</vt:lpstr>
      <vt:lpstr>Аналитика</vt:lpstr>
      <vt:lpstr>Дополнительные исследования по рейсу PG0480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№4  «Авиарейсы без потерь»</dc:title>
  <dc:creator>Max Matsera</dc:creator>
  <cp:lastModifiedBy>Max Matsera</cp:lastModifiedBy>
  <cp:revision>13</cp:revision>
  <dcterms:created xsi:type="dcterms:W3CDTF">2021-12-19T11:17:42Z</dcterms:created>
  <dcterms:modified xsi:type="dcterms:W3CDTF">2021-12-20T17:46:15Z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