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Tahoma"/>
      <p:regular r:id="rId15"/>
      <p:bold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vnyE4vWndMRmzMWVIZXk5p/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regular.fntdata"/><Relationship Id="rId14" Type="http://schemas.openxmlformats.org/officeDocument/2006/relationships/slide" Target="slides/slide10.xml"/><Relationship Id="rId17" Type="http://schemas.openxmlformats.org/officeDocument/2006/relationships/font" Target="fonts/ArialBlack-regular.fntdata"/><Relationship Id="rId16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233b5ba6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233b5ba6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1cdd1e1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1d1cdd1e1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d1cdd1e1b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d1cdd1e1b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1cdd1e1b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1cdd1e1b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233b5ba6c_0_68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3233b5ba6c_0_68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3233b5ba6c_0_6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233b5ba6c_0_72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3233b5ba6c_0_72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3233b5ba6c_0_7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233b5ba6c_0_7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6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233b5ba6c_0_7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3233b5ba6c_0_728"/>
          <p:cNvSpPr txBox="1"/>
          <p:nvPr>
            <p:ph type="ctrTitle"/>
          </p:nvPr>
        </p:nvSpPr>
        <p:spPr>
          <a:xfrm>
            <a:off x="2450100" y="1668700"/>
            <a:ext cx="7261200" cy="35208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g13233b5ba6c_0_7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233b5ba6c_0_7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" name="Google Shape;60;g13233b5ba6c_0_7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3233b5ba6c_0_7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3233b5ba6c_0_7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3233b5ba6c_0_7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3233b5ba6c_0_7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8200" y="2346400"/>
            <a:ext cx="5829235" cy="42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3233b5ba6c_0_743"/>
          <p:cNvSpPr txBox="1"/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233b5ba6c_0_69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3233b5ba6c_0_6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233b5ba6c_0_6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3233b5ba6c_0_69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3233b5ba6c_0_6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233b5ba6c_0_6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3233b5ba6c_0_69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3233b5ba6c_0_69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3233b5ba6c_0_6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33b5ba6c_0_70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13233b5ba6c_0_7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33b5ba6c_0_70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13233b5ba6c_0_70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3233b5ba6c_0_7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233b5ba6c_0_71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13233b5ba6c_0_7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233b5ba6c_0_71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3233b5ba6c_0_71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13233b5ba6c_0_71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13233b5ba6c_0_71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13233b5ba6c_0_7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233b5ba6c_0_71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13233b5ba6c_0_7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233b5ba6c_0_6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3233b5ba6c_0_6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3233b5ba6c_0_6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jp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3233b5ba6c_0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478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3233b5ba6c_0_319"/>
          <p:cNvSpPr txBox="1"/>
          <p:nvPr>
            <p:ph idx="4294967295" type="subTitle"/>
          </p:nvPr>
        </p:nvSpPr>
        <p:spPr>
          <a:xfrm>
            <a:off x="30" y="602400"/>
            <a:ext cx="12192000" cy="48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100">
                <a:solidFill>
                  <a:srgbClr val="A5A5A5"/>
                </a:solidFill>
              </a:rPr>
              <a:t>1° SEMESTRE</a:t>
            </a:r>
            <a:endParaRPr b="1" sz="2100">
              <a:solidFill>
                <a:srgbClr val="A5A5A5"/>
              </a:solidFill>
            </a:endParaRPr>
          </a:p>
        </p:txBody>
      </p:sp>
      <p:sp>
        <p:nvSpPr>
          <p:cNvPr id="73" name="Google Shape;73;g13233b5ba6c_0_319"/>
          <p:cNvSpPr txBox="1"/>
          <p:nvPr>
            <p:ph idx="4294967295" type="subTitle"/>
          </p:nvPr>
        </p:nvSpPr>
        <p:spPr>
          <a:xfrm>
            <a:off x="30" y="1459933"/>
            <a:ext cx="12192000" cy="48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100">
                <a:solidFill>
                  <a:srgbClr val="A5A5A5"/>
                </a:solidFill>
              </a:rPr>
              <a:t>ANÁLISE E DESENVOLVIMENTO DE </a:t>
            </a:r>
            <a:r>
              <a:rPr b="1" lang="pt-BR" sz="2100">
                <a:solidFill>
                  <a:srgbClr val="A5A5A5"/>
                </a:solidFill>
              </a:rPr>
              <a:t>SISTEMAS</a:t>
            </a:r>
            <a:endParaRPr b="1" sz="2100">
              <a:solidFill>
                <a:srgbClr val="A5A5A5"/>
              </a:solidFill>
            </a:endParaRPr>
          </a:p>
        </p:txBody>
      </p:sp>
      <p:pic>
        <p:nvPicPr>
          <p:cNvPr id="74" name="Google Shape;74;g13233b5ba6c_0_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83" y="4809700"/>
            <a:ext cx="2194666" cy="1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70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391203" y="5370002"/>
            <a:ext cx="25458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I’M A LOVER 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386441" y="5797490"/>
            <a:ext cx="4180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Revolucionar o 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4356878" y="5797490"/>
            <a:ext cx="66527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universo da alimentação</a:t>
            </a:r>
            <a:endParaRPr b="1" sz="4000">
              <a:solidFill>
                <a:srgbClr val="A5A5A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7449" y="914400"/>
            <a:ext cx="3554289" cy="355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11d1cdd1e1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917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1d1cdd1e1b_0_38"/>
          <p:cNvSpPr txBox="1"/>
          <p:nvPr/>
        </p:nvSpPr>
        <p:spPr>
          <a:xfrm>
            <a:off x="431693" y="5730393"/>
            <a:ext cx="165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500" u="none" cap="none" strike="noStrike">
                <a:solidFill>
                  <a:srgbClr val="00ABBD"/>
                </a:solidFill>
                <a:latin typeface="Tahoma"/>
                <a:ea typeface="Tahoma"/>
                <a:cs typeface="Tahoma"/>
                <a:sym typeface="Tahoma"/>
              </a:rPr>
              <a:t>2022</a:t>
            </a:r>
            <a:endParaRPr/>
          </a:p>
        </p:txBody>
      </p:sp>
      <p:sp>
        <p:nvSpPr>
          <p:cNvPr id="81" name="Google Shape;81;g11d1cdd1e1b_0_38"/>
          <p:cNvSpPr txBox="1"/>
          <p:nvPr/>
        </p:nvSpPr>
        <p:spPr>
          <a:xfrm>
            <a:off x="338718" y="6420170"/>
            <a:ext cx="18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INSIDERS TECH</a:t>
            </a:r>
            <a:endParaRPr/>
          </a:p>
        </p:txBody>
      </p:sp>
      <p:sp>
        <p:nvSpPr>
          <p:cNvPr id="82" name="Google Shape;82;g11d1cdd1e1b_0_38"/>
          <p:cNvSpPr/>
          <p:nvPr/>
        </p:nvSpPr>
        <p:spPr>
          <a:xfrm>
            <a:off x="8803539" y="2247308"/>
            <a:ext cx="255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DESAFIO </a:t>
            </a:r>
            <a:endParaRPr b="1" i="0" sz="36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3" name="Google Shape;83;g11d1cdd1e1b_0_38"/>
          <p:cNvPicPr preferRelativeResize="0"/>
          <p:nvPr/>
        </p:nvPicPr>
        <p:blipFill rotWithShape="1">
          <a:blip r:embed="rId4">
            <a:alphaModFix/>
          </a:blip>
          <a:srcRect b="27106" l="0" r="0" t="20033"/>
          <a:stretch/>
        </p:blipFill>
        <p:spPr>
          <a:xfrm>
            <a:off x="8565938" y="3028825"/>
            <a:ext cx="2901975" cy="15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1119766" y="6403180"/>
            <a:ext cx="5549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10050595" y="57144"/>
            <a:ext cx="2032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4652" y="135521"/>
            <a:ext cx="1426029" cy="14260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948725" y="220250"/>
            <a:ext cx="59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</a:rPr>
              <a:t>Modelo Lógico de dados (MER)</a:t>
            </a:r>
            <a:endParaRPr sz="3000">
              <a:solidFill>
                <a:srgbClr val="3F3F3F"/>
              </a:solidFill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1111700" y="1861600"/>
            <a:ext cx="5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818000" y="1399750"/>
            <a:ext cx="23739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Legenda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tp - tipo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cdst - cadastro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rz_soc - razão social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pess - pessoa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nasc - nascimento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ct - contrato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cta - conta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vec - veículo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etgr - entregador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etga - entrega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pd - pedido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tx - taxa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pgt - pagamento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end - endereço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log - logradouro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comp - complemento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esto - estabelecimento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ex - extrato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bnc - bancária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evt - evento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vec - veículo</a:t>
            </a:r>
            <a:endParaRPr sz="1200"/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3875"/>
            <a:ext cx="9858475" cy="5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73566" y="6403180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08470" y="57144"/>
            <a:ext cx="20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27" y="135521"/>
            <a:ext cx="1426027" cy="142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6011199" y="220250"/>
            <a:ext cx="53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</a:rPr>
              <a:t>Tipo de dados (Atributos)</a:t>
            </a:r>
            <a:endParaRPr sz="3000">
              <a:solidFill>
                <a:srgbClr val="3F3F3F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34800" y="1407975"/>
            <a:ext cx="17976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Legenda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tp - tipo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cdst - cadastro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rz_soc - razão social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pess - pessoa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nasc - nascimento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ct - contrato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cta - conta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vec - veículo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etgr - entregador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etga - entrega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pd - pedido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tx - taxa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pgt - pagamento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end - endereço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log - logradouro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comp - complemento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esto - estabelecimento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ex - extrato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bnc - bancária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evt - evento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vec - veículo</a:t>
            </a:r>
            <a:endParaRPr sz="1200"/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300" y="1079425"/>
            <a:ext cx="10004702" cy="5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" y="3346438"/>
            <a:ext cx="12192000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11193584" y="6403180"/>
            <a:ext cx="5549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426312" y="2195506"/>
            <a:ext cx="333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>
                <a:solidFill>
                  <a:srgbClr val="3F3F3F"/>
                </a:solidFill>
              </a:rPr>
              <a:t>INSIGHTS</a:t>
            </a:r>
            <a:endParaRPr b="1" sz="3000">
              <a:solidFill>
                <a:srgbClr val="3F3F3F"/>
              </a:solidFill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0050595" y="57144"/>
            <a:ext cx="2032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4652" y="135521"/>
            <a:ext cx="1426029" cy="14260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ood anuncia depósitos para seus entregadores no valor de R$150,00" id="114" name="Google Shape;1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3233057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3687375" y="933575"/>
            <a:ext cx="679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>
                <a:solidFill>
                  <a:srgbClr val="505050"/>
                </a:solidFill>
              </a:rPr>
              <a:t> </a:t>
            </a:r>
            <a:r>
              <a:rPr b="1" lang="pt-BR" sz="3000">
                <a:solidFill>
                  <a:srgbClr val="3F3F3F"/>
                </a:solidFill>
              </a:rPr>
              <a:t>Filtrar entregas concluídas</a:t>
            </a:r>
            <a:endParaRPr b="1" sz="3000">
              <a:solidFill>
                <a:srgbClr val="3F3F3F"/>
              </a:solidFill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4500" y="975951"/>
            <a:ext cx="3192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5682600" y="3028625"/>
            <a:ext cx="588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Qual região proporciona maior retorno com base na distância </a:t>
            </a:r>
            <a:r>
              <a:rPr lang="pt-BR">
                <a:solidFill>
                  <a:srgbClr val="3F3F3F"/>
                </a:solidFill>
              </a:rPr>
              <a:t>percorrida</a:t>
            </a:r>
            <a:r>
              <a:rPr lang="pt-BR">
                <a:solidFill>
                  <a:srgbClr val="3F3F3F"/>
                </a:solidFill>
              </a:rPr>
              <a:t> e tempo gasto;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244673" y="4092275"/>
            <a:ext cx="41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Segmento dos estabelecimentos</a:t>
            </a:r>
            <a:endParaRPr b="1" sz="1600">
              <a:solidFill>
                <a:srgbClr val="FE4D5D"/>
              </a:solidFill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282250" y="4430850"/>
            <a:ext cx="528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Qual o segmento dos estabelecimentos que mais tem demanda em regiões específicas;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7297530" y="5574150"/>
            <a:ext cx="286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Dias e horários</a:t>
            </a:r>
            <a:endParaRPr b="1" sz="1600">
              <a:solidFill>
                <a:srgbClr val="FE4D5D"/>
              </a:solidFill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7118375" y="5624375"/>
            <a:ext cx="50700" cy="7788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297525" y="5938525"/>
            <a:ext cx="43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Quais dias e horários </a:t>
            </a:r>
            <a:r>
              <a:rPr lang="pt-BR">
                <a:solidFill>
                  <a:srgbClr val="3F3F3F"/>
                </a:solidFill>
              </a:rPr>
              <a:t>oferecem</a:t>
            </a:r>
            <a:r>
              <a:rPr lang="pt-BR">
                <a:solidFill>
                  <a:srgbClr val="3F3F3F"/>
                </a:solidFill>
              </a:rPr>
              <a:t> taxas mais atrativas para o entregador.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1119766" y="6403180"/>
            <a:ext cx="5549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77070" y="57144"/>
            <a:ext cx="20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127" y="135521"/>
            <a:ext cx="1426027" cy="142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5616975" y="2799150"/>
            <a:ext cx="50700" cy="7122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Entregador, montando a ilustração de scooter vermelho | Vetor Premium" id="131" name="Google Shape;1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7185" y="4030540"/>
            <a:ext cx="795110" cy="7951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5682603" y="2706063"/>
            <a:ext cx="41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Relação entre região e retorno</a:t>
            </a:r>
            <a:endParaRPr b="1" sz="1600">
              <a:solidFill>
                <a:srgbClr val="FE4D5D"/>
              </a:solidFill>
            </a:endParaRPr>
          </a:p>
        </p:txBody>
      </p:sp>
      <p:pic>
        <p:nvPicPr>
          <p:cNvPr descr="Ícone iFood Entregador: todos os tipos de icons iFood"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5159" y="2791743"/>
            <a:ext cx="732881" cy="674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egador iFood PNG para você se inspirar nos seus projetos" id="134" name="Google Shape;13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4680" y="5526694"/>
            <a:ext cx="846435" cy="77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3687369" y="1876650"/>
            <a:ext cx="788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Com a nova dashboard, o entregador terá acesso a opção de consultar e filtrar entregas já finalizadas, permitindo identificar diversos itens que podem otimizar seus retornos nas entregas: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0275" y="1580073"/>
            <a:ext cx="2307389" cy="49916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6"/>
          <p:cNvSpPr/>
          <p:nvPr/>
        </p:nvSpPr>
        <p:spPr>
          <a:xfrm>
            <a:off x="6161925" y="4170750"/>
            <a:ext cx="50700" cy="7581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9367525" y="518850"/>
            <a:ext cx="2307300" cy="859500"/>
          </a:xfrm>
          <a:prstGeom prst="wedgeRoundRectCallout">
            <a:avLst>
              <a:gd fmla="val -21264" name="adj1"/>
              <a:gd fmla="val 95602" name="adj2"/>
              <a:gd fmla="val 0" name="adj3"/>
            </a:avLst>
          </a:prstGeom>
          <a:noFill/>
          <a:ln cap="flat" cmpd="sng" w="9525">
            <a:solidFill>
              <a:srgbClr val="FE4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Entidades relacionadas</a:t>
            </a:r>
            <a:endParaRPr sz="1300">
              <a:solidFill>
                <a:schemeClr val="dk1"/>
              </a:solidFill>
              <a:highlight>
                <a:srgbClr val="FE4D5D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T_EX_PD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T_ESTO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T_EVT_PD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1cdd1e1b_0_177"/>
          <p:cNvSpPr txBox="1"/>
          <p:nvPr/>
        </p:nvSpPr>
        <p:spPr>
          <a:xfrm>
            <a:off x="3687375" y="933575"/>
            <a:ext cx="679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>
                <a:solidFill>
                  <a:srgbClr val="505050"/>
                </a:solidFill>
              </a:rPr>
              <a:t> </a:t>
            </a:r>
            <a:r>
              <a:rPr b="1" lang="pt-BR" sz="3000">
                <a:solidFill>
                  <a:srgbClr val="505050"/>
                </a:solidFill>
              </a:rPr>
              <a:t>Demanda e remuneração</a:t>
            </a:r>
            <a:endParaRPr b="1" sz="3000">
              <a:solidFill>
                <a:srgbClr val="3F3F3F"/>
              </a:solidFill>
            </a:endParaRPr>
          </a:p>
        </p:txBody>
      </p:sp>
      <p:pic>
        <p:nvPicPr>
          <p:cNvPr id="144" name="Google Shape;144;g11d1cdd1e1b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4500" y="975951"/>
            <a:ext cx="3192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1d1cdd1e1b_0_177"/>
          <p:cNvSpPr txBox="1"/>
          <p:nvPr/>
        </p:nvSpPr>
        <p:spPr>
          <a:xfrm>
            <a:off x="5682600" y="3440475"/>
            <a:ext cx="588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Oferecer taxas mais atrativas para essas regiões pode atrair mais entregadores;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46" name="Google Shape;146;g11d1cdd1e1b_0_177"/>
          <p:cNvSpPr txBox="1"/>
          <p:nvPr/>
        </p:nvSpPr>
        <p:spPr>
          <a:xfrm>
            <a:off x="7133555" y="5012538"/>
            <a:ext cx="286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Satisfação</a:t>
            </a:r>
            <a:endParaRPr b="1" sz="1600">
              <a:solidFill>
                <a:srgbClr val="FE4D5D"/>
              </a:solidFill>
            </a:endParaRPr>
          </a:p>
        </p:txBody>
      </p:sp>
      <p:sp>
        <p:nvSpPr>
          <p:cNvPr id="147" name="Google Shape;147;g11d1cdd1e1b_0_177"/>
          <p:cNvSpPr/>
          <p:nvPr/>
        </p:nvSpPr>
        <p:spPr>
          <a:xfrm>
            <a:off x="6954400" y="5062775"/>
            <a:ext cx="50700" cy="10149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g11d1cdd1e1b_0_177"/>
          <p:cNvSpPr txBox="1"/>
          <p:nvPr/>
        </p:nvSpPr>
        <p:spPr>
          <a:xfrm>
            <a:off x="7133550" y="5376925"/>
            <a:ext cx="443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Suprir a demanda com essa estratégia é profícuo para o entregador e gera maior satisfação por parte dos clientes.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49" name="Google Shape;149;g11d1cdd1e1b_0_177"/>
          <p:cNvSpPr txBox="1"/>
          <p:nvPr/>
        </p:nvSpPr>
        <p:spPr>
          <a:xfrm>
            <a:off x="11119766" y="6403180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150" name="Google Shape;150;g11d1cdd1e1b_0_177"/>
          <p:cNvSpPr txBox="1"/>
          <p:nvPr/>
        </p:nvSpPr>
        <p:spPr>
          <a:xfrm>
            <a:off x="77070" y="57144"/>
            <a:ext cx="20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51" name="Google Shape;151;g11d1cdd1e1b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127" y="135521"/>
            <a:ext cx="1426027" cy="142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1d1cdd1e1b_0_177"/>
          <p:cNvSpPr/>
          <p:nvPr/>
        </p:nvSpPr>
        <p:spPr>
          <a:xfrm>
            <a:off x="5616975" y="3211000"/>
            <a:ext cx="50700" cy="6747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g11d1cdd1e1b_0_177"/>
          <p:cNvSpPr txBox="1"/>
          <p:nvPr/>
        </p:nvSpPr>
        <p:spPr>
          <a:xfrm>
            <a:off x="5682600" y="3103225"/>
            <a:ext cx="537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Remuneração mais atrativa</a:t>
            </a:r>
            <a:endParaRPr b="1" sz="1600">
              <a:solidFill>
                <a:srgbClr val="FE4D5D"/>
              </a:solidFill>
            </a:endParaRPr>
          </a:p>
        </p:txBody>
      </p:sp>
      <p:pic>
        <p:nvPicPr>
          <p:cNvPr descr="Ícone iFood Entregador: todos os tipos de icons iFood" id="154" name="Google Shape;154;g11d1cdd1e1b_0_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159" y="3203593"/>
            <a:ext cx="732881" cy="674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egador iFood PNG para você se inspirar nos seus projetos" id="155" name="Google Shape;155;g11d1cdd1e1b_0_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0705" y="4965082"/>
            <a:ext cx="846435" cy="77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1d1cdd1e1b_0_177"/>
          <p:cNvSpPr txBox="1"/>
          <p:nvPr/>
        </p:nvSpPr>
        <p:spPr>
          <a:xfrm>
            <a:off x="3687369" y="1876650"/>
            <a:ext cx="788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Com base no histórico de entregas concluídas, o Ifood pode identificar quais regiões e horários podem ter um déficit de entregadores.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157" name="Google Shape;157;g11d1cdd1e1b_0_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252" y="1561550"/>
            <a:ext cx="2307400" cy="4991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g11d1cdd1e1b_0_177"/>
          <p:cNvSpPr/>
          <p:nvPr/>
        </p:nvSpPr>
        <p:spPr>
          <a:xfrm>
            <a:off x="9367525" y="518850"/>
            <a:ext cx="2307300" cy="859500"/>
          </a:xfrm>
          <a:prstGeom prst="wedgeRoundRectCallout">
            <a:avLst>
              <a:gd fmla="val -21264" name="adj1"/>
              <a:gd fmla="val 95602" name="adj2"/>
              <a:gd fmla="val 0" name="adj3"/>
            </a:avLst>
          </a:prstGeom>
          <a:noFill/>
          <a:ln cap="flat" cmpd="sng" w="9525">
            <a:solidFill>
              <a:srgbClr val="FE4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Entidades relacionadas</a:t>
            </a:r>
            <a:endParaRPr sz="1300">
              <a:solidFill>
                <a:schemeClr val="dk1"/>
              </a:solidFill>
              <a:highlight>
                <a:srgbClr val="FE4D5D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T_EX_PD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T_TP_ETGA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T_TP_PGT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1cdd1e1b_0_244"/>
          <p:cNvSpPr txBox="1"/>
          <p:nvPr/>
        </p:nvSpPr>
        <p:spPr>
          <a:xfrm>
            <a:off x="3687375" y="933575"/>
            <a:ext cx="679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>
                <a:solidFill>
                  <a:srgbClr val="505050"/>
                </a:solidFill>
              </a:rPr>
              <a:t> </a:t>
            </a:r>
            <a:r>
              <a:rPr b="1" lang="pt-BR" sz="3000">
                <a:solidFill>
                  <a:srgbClr val="3F3F3F"/>
                </a:solidFill>
              </a:rPr>
              <a:t>Veículos</a:t>
            </a:r>
            <a:endParaRPr b="1" sz="3000">
              <a:solidFill>
                <a:srgbClr val="3F3F3F"/>
              </a:solidFill>
            </a:endParaRPr>
          </a:p>
        </p:txBody>
      </p:sp>
      <p:pic>
        <p:nvPicPr>
          <p:cNvPr id="164" name="Google Shape;164;g11d1cdd1e1b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4500" y="975951"/>
            <a:ext cx="3192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d1cdd1e1b_0_244"/>
          <p:cNvSpPr txBox="1"/>
          <p:nvPr/>
        </p:nvSpPr>
        <p:spPr>
          <a:xfrm>
            <a:off x="5682600" y="3028625"/>
            <a:ext cx="588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Um veículo escolhido especificamente para uma região e horário de atuação pode resultar em entregas mais rápidas e seguras;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66" name="Google Shape;166;g11d1cdd1e1b_0_244"/>
          <p:cNvSpPr txBox="1"/>
          <p:nvPr/>
        </p:nvSpPr>
        <p:spPr>
          <a:xfrm>
            <a:off x="6244673" y="3841700"/>
            <a:ext cx="41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Ambiente</a:t>
            </a:r>
            <a:endParaRPr b="1" sz="1600">
              <a:solidFill>
                <a:srgbClr val="FE4D5D"/>
              </a:solidFill>
            </a:endParaRPr>
          </a:p>
        </p:txBody>
      </p:sp>
      <p:sp>
        <p:nvSpPr>
          <p:cNvPr id="167" name="Google Shape;167;g11d1cdd1e1b_0_244"/>
          <p:cNvSpPr txBox="1"/>
          <p:nvPr/>
        </p:nvSpPr>
        <p:spPr>
          <a:xfrm>
            <a:off x="6282250" y="4180275"/>
            <a:ext cx="5285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A parceria com a empresa Voltz pode viabilizar veículos elétricos. Disponibilizar </a:t>
            </a:r>
            <a:r>
              <a:rPr lang="pt-BR">
                <a:solidFill>
                  <a:srgbClr val="3F3F3F"/>
                </a:solidFill>
              </a:rPr>
              <a:t>com base no histórico, </a:t>
            </a:r>
            <a:r>
              <a:rPr lang="pt-BR">
                <a:solidFill>
                  <a:srgbClr val="3F3F3F"/>
                </a:solidFill>
              </a:rPr>
              <a:t>uma estimativa do tempo médio para recuperar o investimento. Estações de recarga podem estimular a aquisição de veículos ecológicos;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68" name="Google Shape;168;g11d1cdd1e1b_0_244"/>
          <p:cNvSpPr txBox="1"/>
          <p:nvPr/>
        </p:nvSpPr>
        <p:spPr>
          <a:xfrm>
            <a:off x="7297530" y="5410175"/>
            <a:ext cx="286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Economia</a:t>
            </a:r>
            <a:endParaRPr b="1" sz="1600">
              <a:solidFill>
                <a:srgbClr val="FE4D5D"/>
              </a:solidFill>
            </a:endParaRPr>
          </a:p>
        </p:txBody>
      </p:sp>
      <p:sp>
        <p:nvSpPr>
          <p:cNvPr id="169" name="Google Shape;169;g11d1cdd1e1b_0_244"/>
          <p:cNvSpPr/>
          <p:nvPr/>
        </p:nvSpPr>
        <p:spPr>
          <a:xfrm>
            <a:off x="7118375" y="5460400"/>
            <a:ext cx="50700" cy="10161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g11d1cdd1e1b_0_244"/>
          <p:cNvSpPr txBox="1"/>
          <p:nvPr/>
        </p:nvSpPr>
        <p:spPr>
          <a:xfrm>
            <a:off x="7297524" y="5774550"/>
            <a:ext cx="42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Dependendo da região e do percurso, um entregador poderia utilizar um patinete elétrico ao invés de uma moto a combustão, por exemplo.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71" name="Google Shape;171;g11d1cdd1e1b_0_244"/>
          <p:cNvSpPr txBox="1"/>
          <p:nvPr/>
        </p:nvSpPr>
        <p:spPr>
          <a:xfrm>
            <a:off x="11119766" y="6403180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</a:t>
            </a:r>
            <a:endParaRPr/>
          </a:p>
        </p:txBody>
      </p:sp>
      <p:sp>
        <p:nvSpPr>
          <p:cNvPr id="172" name="Google Shape;172;g11d1cdd1e1b_0_244"/>
          <p:cNvSpPr txBox="1"/>
          <p:nvPr/>
        </p:nvSpPr>
        <p:spPr>
          <a:xfrm>
            <a:off x="77070" y="57144"/>
            <a:ext cx="20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73" name="Google Shape;173;g11d1cdd1e1b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127" y="135521"/>
            <a:ext cx="1426027" cy="142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1d1cdd1e1b_0_244"/>
          <p:cNvSpPr/>
          <p:nvPr/>
        </p:nvSpPr>
        <p:spPr>
          <a:xfrm>
            <a:off x="5616975" y="2799150"/>
            <a:ext cx="50700" cy="7581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Entregador, montando a ilustração de scooter vermelho | Vetor Premium" id="175" name="Google Shape;175;g11d1cdd1e1b_0_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7185" y="3779965"/>
            <a:ext cx="795110" cy="795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1d1cdd1e1b_0_244"/>
          <p:cNvSpPr txBox="1"/>
          <p:nvPr/>
        </p:nvSpPr>
        <p:spPr>
          <a:xfrm>
            <a:off x="5682603" y="2706063"/>
            <a:ext cx="41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E4D5D"/>
                </a:solidFill>
              </a:rPr>
              <a:t>Tempo e segurança</a:t>
            </a:r>
            <a:endParaRPr b="1" sz="1600">
              <a:solidFill>
                <a:srgbClr val="FE4D5D"/>
              </a:solidFill>
            </a:endParaRPr>
          </a:p>
        </p:txBody>
      </p:sp>
      <p:pic>
        <p:nvPicPr>
          <p:cNvPr descr="Ícone iFood Entregador: todos os tipos de icons iFood" id="177" name="Google Shape;177;g11d1cdd1e1b_0_2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5159" y="2791743"/>
            <a:ext cx="732881" cy="674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egador iFood PNG para você se inspirar nos seus projetos" id="178" name="Google Shape;178;g11d1cdd1e1b_0_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4680" y="5362719"/>
            <a:ext cx="846435" cy="77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d1cdd1e1b_0_244"/>
          <p:cNvSpPr txBox="1"/>
          <p:nvPr/>
        </p:nvSpPr>
        <p:spPr>
          <a:xfrm>
            <a:off x="3687369" y="1876650"/>
            <a:ext cx="78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Coletando informações como região, horário de atuação, tempo médio das entregas e a relação entre gasto/retorno, o Ifood pode apresentar na dashboard qual o veículo mais otimizado para o entregador.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80" name="Google Shape;180;g11d1cdd1e1b_0_244"/>
          <p:cNvSpPr/>
          <p:nvPr/>
        </p:nvSpPr>
        <p:spPr>
          <a:xfrm>
            <a:off x="6161925" y="3925914"/>
            <a:ext cx="50700" cy="1146600"/>
          </a:xfrm>
          <a:prstGeom prst="rect">
            <a:avLst/>
          </a:prstGeom>
          <a:solidFill>
            <a:srgbClr val="FE4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B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Entregador iFood PNG para você se inspirar nos seus projetos" id="181" name="Google Shape;181;g11d1cdd1e1b_0_2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0156" y="3546159"/>
            <a:ext cx="3317225" cy="30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1d1cdd1e1b_0_244"/>
          <p:cNvSpPr/>
          <p:nvPr/>
        </p:nvSpPr>
        <p:spPr>
          <a:xfrm>
            <a:off x="9367525" y="518850"/>
            <a:ext cx="2307300" cy="859500"/>
          </a:xfrm>
          <a:prstGeom prst="wedgeRoundRectCallout">
            <a:avLst>
              <a:gd fmla="val -21264" name="adj1"/>
              <a:gd fmla="val 95602" name="adj2"/>
              <a:gd fmla="val 0" name="adj3"/>
            </a:avLst>
          </a:prstGeom>
          <a:noFill/>
          <a:ln cap="flat" cmpd="sng" w="9525">
            <a:solidFill>
              <a:srgbClr val="FE4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Entidades relacionadas</a:t>
            </a:r>
            <a:endParaRPr sz="1300">
              <a:solidFill>
                <a:schemeClr val="dk1"/>
              </a:solidFill>
              <a:highlight>
                <a:srgbClr val="FE4D5D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T_ETGR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T_TP_VEC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➔"/>
            </a:pPr>
            <a:r>
              <a:rPr lang="pt-BR" sz="900">
                <a:solidFill>
                  <a:schemeClr val="dk1"/>
                </a:solidFill>
              </a:rPr>
              <a:t>T_EX_PD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925" y="-45900"/>
            <a:ext cx="12338326" cy="69472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1542069" y="457478"/>
            <a:ext cx="1604927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 b="1" i="0" sz="45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132" y="530718"/>
            <a:ext cx="38291" cy="60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9195059" y="5431915"/>
            <a:ext cx="2572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Ronaldo Gomes da Silva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RM:94212</a:t>
            </a:r>
            <a:endParaRPr b="1"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232470" y="4498317"/>
            <a:ext cx="32989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Matheus de Sousa Santos Busnelo</a:t>
            </a:r>
            <a:endParaRPr b="1" i="0" sz="1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RM:94092</a:t>
            </a:r>
            <a:endParaRPr b="1"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446360" y="2905780"/>
            <a:ext cx="28611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Jhonatas Wesley Alves Silva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RM:95592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5081078" y="3562401"/>
            <a:ext cx="28611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Letícia Laurentino de Sena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RM:95334</a:t>
            </a:r>
            <a:endParaRPr b="1"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9835796" y="66468"/>
            <a:ext cx="2032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CHALLENGE</a:t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9853" y="144845"/>
            <a:ext cx="1426029" cy="142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10812025" y="6365513"/>
            <a:ext cx="1056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FIAP ON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462409" y="2149684"/>
            <a:ext cx="24910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Gilmar Alexandro Romani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RM:94443</a:t>
            </a:r>
            <a:endParaRPr b="1"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2018-08-16T17:36:17Z</dcterms:created>
  <dc:creator>Christian Alvarez López</dc:creator>
</cp:coreProperties>
</file>