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2" r:id="rId4"/>
    <p:sldId id="258" r:id="rId5"/>
    <p:sldId id="259" r:id="rId6"/>
    <p:sldId id="260" r:id="rId7"/>
    <p:sldId id="264" r:id="rId8"/>
    <p:sldId id="265" r:id="rId9"/>
    <p:sldId id="266" r:id="rId10"/>
    <p:sldId id="269" r:id="rId11"/>
    <p:sldId id="267" r:id="rId12"/>
    <p:sldId id="268" r:id="rId13"/>
    <p:sldId id="261" r:id="rId14"/>
    <p:sldId id="263"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353" autoAdjust="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FD3F73-ECA2-473F-8E6C-8B19B882DB41}" type="datetimeFigureOut">
              <a:rPr kumimoji="1" lang="ja-JP" altLang="en-US" smtClean="0"/>
              <a:t>2023/7/11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523CAC-C4A7-4293-93E8-B294F9CF854F}" type="slidenum">
              <a:rPr kumimoji="1" lang="ja-JP" altLang="en-US" smtClean="0"/>
              <a:t>‹#›</a:t>
            </a:fld>
            <a:endParaRPr kumimoji="1" lang="ja-JP" altLang="en-US"/>
          </a:p>
        </p:txBody>
      </p:sp>
    </p:spTree>
    <p:extLst>
      <p:ext uri="{BB962C8B-B14F-4D97-AF65-F5344CB8AC3E}">
        <p14:creationId xmlns:p14="http://schemas.microsoft.com/office/powerpoint/2010/main" val="21712719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引用元：</a:t>
            </a:r>
            <a:r>
              <a:rPr kumimoji="1" lang="en-US" altLang="ja-JP" dirty="0"/>
              <a:t>https://entabe.jp/news/gourmet/10999/snack-for-excursion-in-childhood</a:t>
            </a:r>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E5523CAC-C4A7-4293-93E8-B294F9CF854F}" type="slidenum">
              <a:rPr kumimoji="1" lang="ja-JP" altLang="en-US" smtClean="0"/>
              <a:t>3</a:t>
            </a:fld>
            <a:endParaRPr kumimoji="1" lang="ja-JP" altLang="en-US"/>
          </a:p>
        </p:txBody>
      </p:sp>
    </p:spTree>
    <p:extLst>
      <p:ext uri="{BB962C8B-B14F-4D97-AF65-F5344CB8AC3E}">
        <p14:creationId xmlns:p14="http://schemas.microsoft.com/office/powerpoint/2010/main" val="4181850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5523CAC-C4A7-4293-93E8-B294F9CF854F}" type="slidenum">
              <a:rPr kumimoji="1" lang="ja-JP" altLang="en-US" smtClean="0"/>
              <a:t>4</a:t>
            </a:fld>
            <a:endParaRPr kumimoji="1" lang="ja-JP" altLang="en-US"/>
          </a:p>
        </p:txBody>
      </p:sp>
    </p:spTree>
    <p:extLst>
      <p:ext uri="{BB962C8B-B14F-4D97-AF65-F5344CB8AC3E}">
        <p14:creationId xmlns:p14="http://schemas.microsoft.com/office/powerpoint/2010/main" val="476465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最適化問題において不等式制約を等式制約に変換するために導入する変数をスラック変数という</a:t>
            </a:r>
            <a:endParaRPr kumimoji="1" lang="en-US" altLang="ja-JP" dirty="0"/>
          </a:p>
          <a:p>
            <a:r>
              <a:rPr kumimoji="1" lang="ja-JP" altLang="en-US" dirty="0"/>
              <a:t>ここでは、スラック変数が、もとの不等式制約の不等号を受け止めている</a:t>
            </a:r>
          </a:p>
        </p:txBody>
      </p:sp>
      <p:sp>
        <p:nvSpPr>
          <p:cNvPr id="4" name="スライド番号プレースホルダー 3"/>
          <p:cNvSpPr>
            <a:spLocks noGrp="1"/>
          </p:cNvSpPr>
          <p:nvPr>
            <p:ph type="sldNum" sz="quarter" idx="5"/>
          </p:nvPr>
        </p:nvSpPr>
        <p:spPr/>
        <p:txBody>
          <a:bodyPr/>
          <a:lstStyle/>
          <a:p>
            <a:fld id="{E5523CAC-C4A7-4293-93E8-B294F9CF854F}" type="slidenum">
              <a:rPr kumimoji="1" lang="ja-JP" altLang="en-US" smtClean="0"/>
              <a:t>7</a:t>
            </a:fld>
            <a:endParaRPr kumimoji="1" lang="ja-JP" altLang="en-US"/>
          </a:p>
        </p:txBody>
      </p:sp>
    </p:spTree>
    <p:extLst>
      <p:ext uri="{BB962C8B-B14F-4D97-AF65-F5344CB8AC3E}">
        <p14:creationId xmlns:p14="http://schemas.microsoft.com/office/powerpoint/2010/main" val="3796402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d>
                      <m:dPr>
                        <m:begChr m:val="⌊"/>
                        <m:endChr m:val="⌋"/>
                        <m:ctrlPr>
                          <a:rPr lang="en-US" altLang="ja-JP" i="1" smtClean="0">
                            <a:latin typeface="Cambria Math" panose="02040503050406030204" pitchFamily="18" charset="0"/>
                            <a:ea typeface="Cambria Math" panose="02040503050406030204" pitchFamily="18" charset="0"/>
                          </a:rPr>
                        </m:ctrlPr>
                      </m:dPr>
                      <m:e>
                        <m:func>
                          <m:funcPr>
                            <m:ctrlPr>
                              <a:rPr lang="en-US" altLang="ja-JP" i="1" smtClean="0">
                                <a:latin typeface="Cambria Math" panose="02040503050406030204" pitchFamily="18" charset="0"/>
                                <a:ea typeface="Cambria Math" panose="02040503050406030204" pitchFamily="18" charset="0"/>
                              </a:rPr>
                            </m:ctrlPr>
                          </m:funcPr>
                          <m:fName>
                            <m:sSub>
                              <m:sSubPr>
                                <m:ctrlPr>
                                  <a:rPr lang="en-US" altLang="ja-JP" i="1" smtClean="0">
                                    <a:latin typeface="Cambria Math" panose="02040503050406030204" pitchFamily="18" charset="0"/>
                                    <a:ea typeface="Cambria Math" panose="02040503050406030204" pitchFamily="18" charset="0"/>
                                  </a:rPr>
                                </m:ctrlPr>
                              </m:sSubPr>
                              <m:e>
                                <m:r>
                                  <m:rPr>
                                    <m:sty m:val="p"/>
                                  </m:rPr>
                                  <a:rPr lang="en-US" altLang="ja-JP" i="0" smtClean="0">
                                    <a:latin typeface="Cambria Math" panose="02040503050406030204" pitchFamily="18" charset="0"/>
                                    <a:ea typeface="Cambria Math" panose="02040503050406030204" pitchFamily="18" charset="0"/>
                                  </a:rPr>
                                  <m:t>log</m:t>
                                </m:r>
                              </m:e>
                              <m:sub>
                                <m:r>
                                  <a:rPr lang="en-US" altLang="ja-JP" b="0" i="1" smtClean="0">
                                    <a:latin typeface="Cambria Math" panose="02040503050406030204" pitchFamily="18" charset="0"/>
                                    <a:ea typeface="Cambria Math" panose="02040503050406030204" pitchFamily="18" charset="0"/>
                                  </a:rPr>
                                  <m:t>2</m:t>
                                </m:r>
                              </m:sub>
                            </m:sSub>
                          </m:fName>
                          <m:e>
                            <m:r>
                              <a:rPr lang="en-US" altLang="ja-JP" b="0" i="1" smtClean="0">
                                <a:latin typeface="Cambria Math" panose="02040503050406030204" pitchFamily="18" charset="0"/>
                                <a:ea typeface="Cambria Math" panose="02040503050406030204" pitchFamily="18" charset="0"/>
                              </a:rPr>
                              <m:t>𝑃</m:t>
                            </m:r>
                          </m:e>
                        </m:func>
                      </m:e>
                    </m:d>
                  </m:oMath>
                </a14:m>
                <a:r>
                  <a:rPr kumimoji="1" lang="ja-JP" altLang="en-US" dirty="0"/>
                  <a:t>は床関数という</a:t>
                </a:r>
                <a:endParaRPr kumimoji="1" lang="en-US" altLang="ja-JP" dirty="0"/>
              </a:p>
              <a:p>
                <a:r>
                  <a:rPr kumimoji="1" lang="en-US" altLang="ja-JP" dirty="0"/>
                  <a:t>P</a:t>
                </a:r>
                <a14:m>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a14:m>
                <a:r>
                  <a:rPr kumimoji="1" lang="ja-JP" altLang="en-US" dirty="0"/>
                  <a:t>（</a:t>
                </a:r>
                <a:r>
                  <a:rPr kumimoji="1" lang="en-US" altLang="ja-JP" dirty="0"/>
                  <a:t>Z</a:t>
                </a:r>
                <a:r>
                  <a:rPr kumimoji="1" lang="ja-JP" altLang="en-US" dirty="0"/>
                  <a:t>の最大値）となっているのがポイント！</a:t>
                </a:r>
              </a:p>
            </p:txBody>
          </p:sp>
        </mc:Choice>
        <mc:Fallback xmlns="">
          <p:sp>
            <p:nvSpPr>
              <p:cNvPr id="3" name="ノート プレースホルダー 2"/>
              <p:cNvSpPr>
                <a:spLocks noGrp="1"/>
              </p:cNvSpPr>
              <p:nvPr>
                <p:ph type="body" idx="1"/>
              </p:nvPr>
            </p:nvSpPr>
            <p:spPr/>
            <p:txBody>
              <a:bodyPr/>
              <a:lstStyle/>
              <a:p>
                <a:r>
                  <a:rPr lang="en-US" altLang="ja-JP" i="0">
                    <a:latin typeface="Cambria Math" panose="02040503050406030204" pitchFamily="18" charset="0"/>
                    <a:ea typeface="Cambria Math" panose="02040503050406030204" pitchFamily="18" charset="0"/>
                  </a:rPr>
                  <a:t>⌊log_</a:t>
                </a:r>
                <a:r>
                  <a:rPr lang="en-US" altLang="ja-JP" b="0" i="0">
                    <a:latin typeface="Cambria Math" panose="02040503050406030204" pitchFamily="18" charset="0"/>
                    <a:ea typeface="Cambria Math" panose="02040503050406030204" pitchFamily="18" charset="0"/>
                  </a:rPr>
                  <a:t>2⁡𝑃 ⌋</a:t>
                </a:r>
                <a:r>
                  <a:rPr kumimoji="1" lang="ja-JP" altLang="en-US" dirty="0"/>
                  <a:t>は床関数という</a:t>
                </a:r>
                <a:endParaRPr kumimoji="1" lang="en-US" altLang="ja-JP" dirty="0"/>
              </a:p>
              <a:p>
                <a:r>
                  <a:rPr kumimoji="1" lang="en-US" altLang="ja-JP" dirty="0"/>
                  <a:t>P</a:t>
                </a:r>
                <a:r>
                  <a:rPr lang="en-US" altLang="ja-JP" sz="1200" i="0">
                    <a:latin typeface="Cambria Math" panose="02040503050406030204" pitchFamily="18" charset="0"/>
                    <a:ea typeface="Cambria Math" panose="02040503050406030204" pitchFamily="18" charset="0"/>
                  </a:rPr>
                  <a:t>≤</a:t>
                </a:r>
                <a:r>
                  <a:rPr kumimoji="1" lang="ja-JP" altLang="en-US" dirty="0"/>
                  <a:t>（</a:t>
                </a:r>
                <a:r>
                  <a:rPr kumimoji="1" lang="en-US" altLang="ja-JP" dirty="0"/>
                  <a:t>Z</a:t>
                </a:r>
                <a:r>
                  <a:rPr kumimoji="1" lang="ja-JP" altLang="en-US" dirty="0"/>
                  <a:t>の最大値）となっているのがポイント！</a:t>
                </a:r>
              </a:p>
            </p:txBody>
          </p:sp>
        </mc:Fallback>
      </mc:AlternateContent>
      <p:sp>
        <p:nvSpPr>
          <p:cNvPr id="4" name="スライド番号プレースホルダー 3"/>
          <p:cNvSpPr>
            <a:spLocks noGrp="1"/>
          </p:cNvSpPr>
          <p:nvPr>
            <p:ph type="sldNum" sz="quarter" idx="5"/>
          </p:nvPr>
        </p:nvSpPr>
        <p:spPr/>
        <p:txBody>
          <a:bodyPr/>
          <a:lstStyle/>
          <a:p>
            <a:fld id="{E5523CAC-C4A7-4293-93E8-B294F9CF854F}" type="slidenum">
              <a:rPr kumimoji="1" lang="ja-JP" altLang="en-US" smtClean="0"/>
              <a:t>9</a:t>
            </a:fld>
            <a:endParaRPr kumimoji="1" lang="ja-JP" altLang="en-US"/>
          </a:p>
        </p:txBody>
      </p:sp>
    </p:spTree>
    <p:extLst>
      <p:ext uri="{BB962C8B-B14F-4D97-AF65-F5344CB8AC3E}">
        <p14:creationId xmlns:p14="http://schemas.microsoft.com/office/powerpoint/2010/main" val="3311410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d>
                      <m:dPr>
                        <m:begChr m:val="⌊"/>
                        <m:endChr m:val="⌋"/>
                        <m:ctrlPr>
                          <a:rPr lang="en-US" altLang="ja-JP" i="1" smtClean="0">
                            <a:latin typeface="Cambria Math" panose="02040503050406030204" pitchFamily="18" charset="0"/>
                            <a:ea typeface="Cambria Math" panose="02040503050406030204" pitchFamily="18" charset="0"/>
                          </a:rPr>
                        </m:ctrlPr>
                      </m:dPr>
                      <m:e>
                        <m:func>
                          <m:funcPr>
                            <m:ctrlPr>
                              <a:rPr lang="en-US" altLang="ja-JP" i="1" smtClean="0">
                                <a:latin typeface="Cambria Math" panose="02040503050406030204" pitchFamily="18" charset="0"/>
                                <a:ea typeface="Cambria Math" panose="02040503050406030204" pitchFamily="18" charset="0"/>
                              </a:rPr>
                            </m:ctrlPr>
                          </m:funcPr>
                          <m:fName>
                            <m:sSub>
                              <m:sSubPr>
                                <m:ctrlPr>
                                  <a:rPr lang="en-US" altLang="ja-JP" i="1" smtClean="0">
                                    <a:latin typeface="Cambria Math" panose="02040503050406030204" pitchFamily="18" charset="0"/>
                                    <a:ea typeface="Cambria Math" panose="02040503050406030204" pitchFamily="18" charset="0"/>
                                  </a:rPr>
                                </m:ctrlPr>
                              </m:sSubPr>
                              <m:e>
                                <m:r>
                                  <m:rPr>
                                    <m:sty m:val="p"/>
                                  </m:rPr>
                                  <a:rPr lang="en-US" altLang="ja-JP" i="0" smtClean="0">
                                    <a:latin typeface="Cambria Math" panose="02040503050406030204" pitchFamily="18" charset="0"/>
                                    <a:ea typeface="Cambria Math" panose="02040503050406030204" pitchFamily="18" charset="0"/>
                                  </a:rPr>
                                  <m:t>log</m:t>
                                </m:r>
                              </m:e>
                              <m:sub>
                                <m:r>
                                  <a:rPr lang="en-US" altLang="ja-JP" b="0" i="1" smtClean="0">
                                    <a:latin typeface="Cambria Math" panose="02040503050406030204" pitchFamily="18" charset="0"/>
                                    <a:ea typeface="Cambria Math" panose="02040503050406030204" pitchFamily="18" charset="0"/>
                                  </a:rPr>
                                  <m:t>2</m:t>
                                </m:r>
                              </m:sub>
                            </m:sSub>
                          </m:fName>
                          <m:e>
                            <m:r>
                              <a:rPr lang="en-US" altLang="ja-JP" b="0" i="1" smtClean="0">
                                <a:latin typeface="Cambria Math" panose="02040503050406030204" pitchFamily="18" charset="0"/>
                                <a:ea typeface="Cambria Math" panose="02040503050406030204" pitchFamily="18" charset="0"/>
                              </a:rPr>
                              <m:t>𝑃</m:t>
                            </m:r>
                          </m:e>
                        </m:func>
                      </m:e>
                    </m:d>
                  </m:oMath>
                </a14:m>
                <a:r>
                  <a:rPr kumimoji="1" lang="ja-JP" altLang="en-US" dirty="0"/>
                  <a:t>は床関数という</a:t>
                </a:r>
                <a:endParaRPr kumimoji="1" lang="en-US" altLang="ja-JP" dirty="0"/>
              </a:p>
              <a:p>
                <a:r>
                  <a:rPr kumimoji="1" lang="en-US" altLang="ja-JP" dirty="0"/>
                  <a:t>P</a:t>
                </a:r>
                <a14:m>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a14:m>
                <a:r>
                  <a:rPr kumimoji="1" lang="ja-JP" altLang="en-US" dirty="0"/>
                  <a:t>（</a:t>
                </a:r>
                <a:r>
                  <a:rPr kumimoji="1" lang="en-US" altLang="ja-JP" dirty="0"/>
                  <a:t>Z</a:t>
                </a:r>
                <a:r>
                  <a:rPr kumimoji="1" lang="ja-JP" altLang="en-US" dirty="0"/>
                  <a:t>の最大値）となっているのがポイント！</a:t>
                </a:r>
              </a:p>
            </p:txBody>
          </p:sp>
        </mc:Choice>
        <mc:Fallback xmlns="">
          <p:sp>
            <p:nvSpPr>
              <p:cNvPr id="3" name="ノート プレースホルダー 2"/>
              <p:cNvSpPr>
                <a:spLocks noGrp="1"/>
              </p:cNvSpPr>
              <p:nvPr>
                <p:ph type="body" idx="1"/>
              </p:nvPr>
            </p:nvSpPr>
            <p:spPr/>
            <p:txBody>
              <a:bodyPr/>
              <a:lstStyle/>
              <a:p>
                <a:r>
                  <a:rPr lang="en-US" altLang="ja-JP" i="0">
                    <a:latin typeface="Cambria Math" panose="02040503050406030204" pitchFamily="18" charset="0"/>
                    <a:ea typeface="Cambria Math" panose="02040503050406030204" pitchFamily="18" charset="0"/>
                  </a:rPr>
                  <a:t>⌊log_</a:t>
                </a:r>
                <a:r>
                  <a:rPr lang="en-US" altLang="ja-JP" b="0" i="0">
                    <a:latin typeface="Cambria Math" panose="02040503050406030204" pitchFamily="18" charset="0"/>
                    <a:ea typeface="Cambria Math" panose="02040503050406030204" pitchFamily="18" charset="0"/>
                  </a:rPr>
                  <a:t>2⁡𝑃 ⌋</a:t>
                </a:r>
                <a:r>
                  <a:rPr kumimoji="1" lang="ja-JP" altLang="en-US" dirty="0"/>
                  <a:t>は床関数という</a:t>
                </a:r>
                <a:endParaRPr kumimoji="1" lang="en-US" altLang="ja-JP" dirty="0"/>
              </a:p>
              <a:p>
                <a:r>
                  <a:rPr kumimoji="1" lang="en-US" altLang="ja-JP" dirty="0"/>
                  <a:t>P</a:t>
                </a:r>
                <a:r>
                  <a:rPr lang="en-US" altLang="ja-JP" sz="1200" i="0">
                    <a:latin typeface="Cambria Math" panose="02040503050406030204" pitchFamily="18" charset="0"/>
                    <a:ea typeface="Cambria Math" panose="02040503050406030204" pitchFamily="18" charset="0"/>
                  </a:rPr>
                  <a:t>≤</a:t>
                </a:r>
                <a:r>
                  <a:rPr kumimoji="1" lang="ja-JP" altLang="en-US" dirty="0"/>
                  <a:t>（</a:t>
                </a:r>
                <a:r>
                  <a:rPr kumimoji="1" lang="en-US" altLang="ja-JP" dirty="0"/>
                  <a:t>Z</a:t>
                </a:r>
                <a:r>
                  <a:rPr kumimoji="1" lang="ja-JP" altLang="en-US" dirty="0"/>
                  <a:t>の最大値）となっているのがポイント！</a:t>
                </a:r>
              </a:p>
            </p:txBody>
          </p:sp>
        </mc:Fallback>
      </mc:AlternateContent>
      <p:sp>
        <p:nvSpPr>
          <p:cNvPr id="4" name="スライド番号プレースホルダー 3"/>
          <p:cNvSpPr>
            <a:spLocks noGrp="1"/>
          </p:cNvSpPr>
          <p:nvPr>
            <p:ph type="sldNum" sz="quarter" idx="5"/>
          </p:nvPr>
        </p:nvSpPr>
        <p:spPr/>
        <p:txBody>
          <a:bodyPr/>
          <a:lstStyle/>
          <a:p>
            <a:fld id="{E5523CAC-C4A7-4293-93E8-B294F9CF854F}" type="slidenum">
              <a:rPr kumimoji="1" lang="ja-JP" altLang="en-US" smtClean="0"/>
              <a:t>10</a:t>
            </a:fld>
            <a:endParaRPr kumimoji="1" lang="ja-JP" altLang="en-US"/>
          </a:p>
        </p:txBody>
      </p:sp>
    </p:spTree>
    <p:extLst>
      <p:ext uri="{BB962C8B-B14F-4D97-AF65-F5344CB8AC3E}">
        <p14:creationId xmlns:p14="http://schemas.microsoft.com/office/powerpoint/2010/main" val="38011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d>
                      <m:dPr>
                        <m:begChr m:val="⌊"/>
                        <m:endChr m:val="⌋"/>
                        <m:ctrlPr>
                          <a:rPr lang="en-US" altLang="ja-JP" i="1" smtClean="0">
                            <a:latin typeface="Cambria Math" panose="02040503050406030204" pitchFamily="18" charset="0"/>
                            <a:ea typeface="Cambria Math" panose="02040503050406030204" pitchFamily="18" charset="0"/>
                          </a:rPr>
                        </m:ctrlPr>
                      </m:dPr>
                      <m:e>
                        <m:func>
                          <m:funcPr>
                            <m:ctrlPr>
                              <a:rPr lang="en-US" altLang="ja-JP" i="1" smtClean="0">
                                <a:latin typeface="Cambria Math" panose="02040503050406030204" pitchFamily="18" charset="0"/>
                                <a:ea typeface="Cambria Math" panose="02040503050406030204" pitchFamily="18" charset="0"/>
                              </a:rPr>
                            </m:ctrlPr>
                          </m:funcPr>
                          <m:fName>
                            <m:sSub>
                              <m:sSubPr>
                                <m:ctrlPr>
                                  <a:rPr lang="en-US" altLang="ja-JP" i="1" smtClean="0">
                                    <a:latin typeface="Cambria Math" panose="02040503050406030204" pitchFamily="18" charset="0"/>
                                    <a:ea typeface="Cambria Math" panose="02040503050406030204" pitchFamily="18" charset="0"/>
                                  </a:rPr>
                                </m:ctrlPr>
                              </m:sSubPr>
                              <m:e>
                                <m:r>
                                  <m:rPr>
                                    <m:sty m:val="p"/>
                                  </m:rPr>
                                  <a:rPr lang="en-US" altLang="ja-JP" i="0" smtClean="0">
                                    <a:latin typeface="Cambria Math" panose="02040503050406030204" pitchFamily="18" charset="0"/>
                                    <a:ea typeface="Cambria Math" panose="02040503050406030204" pitchFamily="18" charset="0"/>
                                  </a:rPr>
                                  <m:t>log</m:t>
                                </m:r>
                              </m:e>
                              <m:sub>
                                <m:r>
                                  <a:rPr lang="en-US" altLang="ja-JP" b="0" i="1" smtClean="0">
                                    <a:latin typeface="Cambria Math" panose="02040503050406030204" pitchFamily="18" charset="0"/>
                                    <a:ea typeface="Cambria Math" panose="02040503050406030204" pitchFamily="18" charset="0"/>
                                  </a:rPr>
                                  <m:t>2</m:t>
                                </m:r>
                              </m:sub>
                            </m:sSub>
                          </m:fName>
                          <m:e>
                            <m:r>
                              <a:rPr lang="en-US" altLang="ja-JP" b="0" i="1" smtClean="0">
                                <a:latin typeface="Cambria Math" panose="02040503050406030204" pitchFamily="18" charset="0"/>
                                <a:ea typeface="Cambria Math" panose="02040503050406030204" pitchFamily="18" charset="0"/>
                              </a:rPr>
                              <m:t>𝑃</m:t>
                            </m:r>
                          </m:e>
                        </m:func>
                      </m:e>
                    </m:d>
                  </m:oMath>
                </a14:m>
                <a:r>
                  <a:rPr kumimoji="1" lang="ja-JP" altLang="en-US" dirty="0"/>
                  <a:t>は床関数という</a:t>
                </a:r>
                <a:endParaRPr kumimoji="1" lang="en-US" altLang="ja-JP" dirty="0"/>
              </a:p>
              <a:p>
                <a:r>
                  <a:rPr kumimoji="1" lang="en-US" altLang="ja-JP" dirty="0"/>
                  <a:t>P</a:t>
                </a:r>
                <a14:m>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a14:m>
                <a:r>
                  <a:rPr kumimoji="1" lang="ja-JP" altLang="en-US" dirty="0"/>
                  <a:t>（</a:t>
                </a:r>
                <a:r>
                  <a:rPr kumimoji="1" lang="en-US" altLang="ja-JP" dirty="0"/>
                  <a:t>Z</a:t>
                </a:r>
                <a:r>
                  <a:rPr kumimoji="1" lang="ja-JP" altLang="en-US" dirty="0"/>
                  <a:t>の最大値）となっているのがポイント！</a:t>
                </a:r>
                <a:endParaRPr kumimoji="1" lang="en-US" altLang="ja-JP" dirty="0"/>
              </a:p>
              <a:p>
                <a:endParaRPr kumimoji="1" lang="en-US" altLang="ja-JP" dirty="0"/>
              </a:p>
              <a:p>
                <a:pPr marL="0" indent="0">
                  <a:buNone/>
                </a:pPr>
                <a:r>
                  <a:rPr kumimoji="1" lang="ja-JP" altLang="en-US" dirty="0"/>
                  <a:t>②が満たされるなら</a:t>
                </a:r>
                <a14:m>
                  <m:oMath xmlns:m="http://schemas.openxmlformats.org/officeDocument/2006/math">
                    <m:r>
                      <a:rPr lang="en-US" altLang="ja-JP" sz="1200" b="0" i="1" smtClean="0">
                        <a:latin typeface="Cambria Math" panose="02040503050406030204" pitchFamily="18" charset="0"/>
                      </a:rPr>
                      <m:t>𝑍</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𝑃</m:t>
                    </m:r>
                    <m:r>
                      <a:rPr lang="en-US" altLang="ja-JP" sz="1200" b="0" i="1" smtClean="0">
                        <a:latin typeface="Cambria Math" panose="02040503050406030204" pitchFamily="18" charset="0"/>
                      </a:rPr>
                      <m:t>−</m:t>
                    </m:r>
                    <m:nary>
                      <m:naryPr>
                        <m:chr m:val="∑"/>
                        <m:supHide m:val="on"/>
                        <m:ctrlPr>
                          <a:rPr lang="en-US" altLang="ja-JP" sz="1200" i="1" smtClean="0">
                            <a:latin typeface="Cambria Math" panose="02040503050406030204" pitchFamily="18" charset="0"/>
                          </a:rPr>
                        </m:ctrlPr>
                      </m:naryPr>
                      <m:sub>
                        <m:r>
                          <m:rPr>
                            <m:brk m:alnAt="23"/>
                          </m:rPr>
                          <a:rPr lang="en-US" altLang="ja-JP" sz="1200" b="0" i="1" smtClean="0">
                            <a:latin typeface="Cambria Math" panose="02040503050406030204" pitchFamily="18" charset="0"/>
                          </a:rPr>
                          <m:t>𝑖</m:t>
                        </m:r>
                      </m:sub>
                      <m:sup/>
                      <m:e>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𝑝</m:t>
                            </m:r>
                          </m:e>
                          <m:sub>
                            <m:r>
                              <a:rPr lang="en-US" altLang="ja-JP" sz="1200" b="0" i="1" smtClean="0">
                                <a:latin typeface="Cambria Math" panose="02040503050406030204" pitchFamily="18" charset="0"/>
                              </a:rPr>
                              <m:t>𝑖</m:t>
                            </m:r>
                          </m:sub>
                        </m:sSub>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𝑥</m:t>
                            </m:r>
                          </m:e>
                          <m:sub>
                            <m:r>
                              <a:rPr lang="en-US" altLang="ja-JP" sz="1200" b="0" i="1" smtClean="0">
                                <a:latin typeface="Cambria Math" panose="02040503050406030204" pitchFamily="18" charset="0"/>
                              </a:rPr>
                              <m:t>𝑖</m:t>
                            </m:r>
                          </m:sub>
                        </m:sSub>
                      </m:e>
                    </m:nary>
                  </m:oMath>
                </a14:m>
                <a:r>
                  <a:rPr kumimoji="1" lang="ja-JP" altLang="en-US" dirty="0"/>
                  <a:t>なので、</a:t>
                </a:r>
                <a:r>
                  <a:rPr kumimoji="1" lang="en-US" altLang="ja-JP" b="0" dirty="0"/>
                  <a:t> </a:t>
                </a:r>
                <a14:m>
                  <m:oMath xmlns:m="http://schemas.openxmlformats.org/officeDocument/2006/math">
                    <m:r>
                      <m:rPr>
                        <m:sty m:val="p"/>
                      </m:rPr>
                      <a:rPr kumimoji="1" lang="en-US" altLang="ja-JP" b="0" i="0" smtClean="0">
                        <a:latin typeface="Cambria Math" panose="02040503050406030204" pitchFamily="18" charset="0"/>
                      </a:rPr>
                      <m:t>Z</m:t>
                    </m:r>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0</m:t>
                    </m:r>
                  </m:oMath>
                </a14:m>
                <a:r>
                  <a:rPr kumimoji="1" lang="ja-JP" altLang="en-US" dirty="0"/>
                  <a:t>に</a:t>
                </a:r>
                <a:r>
                  <a:rPr lang="ja-JP" altLang="en-US" dirty="0"/>
                  <a:t>代入すると</a:t>
                </a:r>
                <a14:m>
                  <m:oMath xmlns:m="http://schemas.openxmlformats.org/officeDocument/2006/math">
                    <m:r>
                      <m:rPr>
                        <m:sty m:val="p"/>
                      </m:rPr>
                      <a:rPr lang="en-US" altLang="ja-JP" smtClean="0">
                        <a:latin typeface="Cambria Math" panose="02040503050406030204" pitchFamily="18" charset="0"/>
                      </a:rPr>
                      <m:t>P</m:t>
                    </m:r>
                    <m:r>
                      <a:rPr kumimoji="1" lang="ja-JP" altLang="en-US" i="1" smtClean="0">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sub>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e>
                    </m:nary>
                  </m:oMath>
                </a14:m>
                <a:endParaRPr lang="en-US" altLang="ja-JP" i="1" dirty="0">
                  <a:latin typeface="Cambria Math" panose="02040503050406030204" pitchFamily="18" charset="0"/>
                </a:endParaRPr>
              </a:p>
              <a:p>
                <a:pPr marL="0" indent="0">
                  <a:buNone/>
                </a:pPr>
                <a14:m>
                  <m:oMath xmlns:m="http://schemas.openxmlformats.org/officeDocument/2006/math">
                    <m:r>
                      <a:rPr lang="ja-JP" altLang="en-US" i="1" smtClean="0">
                        <a:latin typeface="Cambria Math" panose="02040503050406030204" pitchFamily="18" charset="0"/>
                      </a:rPr>
                      <m:t>つまり</m:t>
                    </m:r>
                  </m:oMath>
                </a14:m>
                <a:r>
                  <a:rPr kumimoji="1" lang="ja-JP" altLang="en-US" dirty="0"/>
                  <a:t>お菓子の合計金額が予算以下になることは、</a:t>
                </a:r>
                <a14:m>
                  <m:oMath xmlns:m="http://schemas.openxmlformats.org/officeDocument/2006/math">
                    <m:r>
                      <a:rPr lang="en-US" altLang="ja-JP" sz="1200" b="0" i="1" smtClean="0">
                        <a:latin typeface="Cambria Math" panose="02040503050406030204" pitchFamily="18" charset="0"/>
                      </a:rPr>
                      <m:t>𝑍</m:t>
                    </m:r>
                  </m:oMath>
                </a14:m>
                <a:r>
                  <a:rPr lang="ja-JP" altLang="en-US" sz="1200" b="0" dirty="0"/>
                  <a:t>の定義と②に組み込まれている</a:t>
                </a:r>
                <a:endParaRPr lang="en-US" altLang="ja-JP" sz="1200" b="0"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i="0">
                    <a:latin typeface="Cambria Math" panose="02040503050406030204" pitchFamily="18" charset="0"/>
                    <a:ea typeface="Cambria Math" panose="02040503050406030204" pitchFamily="18" charset="0"/>
                  </a:rPr>
                  <a:t>⌊log_</a:t>
                </a:r>
                <a:r>
                  <a:rPr lang="en-US" altLang="ja-JP" b="0" i="0">
                    <a:latin typeface="Cambria Math" panose="02040503050406030204" pitchFamily="18" charset="0"/>
                    <a:ea typeface="Cambria Math" panose="02040503050406030204" pitchFamily="18" charset="0"/>
                  </a:rPr>
                  <a:t>2⁡𝑃 ⌋</a:t>
                </a:r>
                <a:r>
                  <a:rPr kumimoji="1" lang="ja-JP" altLang="en-US" dirty="0"/>
                  <a:t>は床関数という</a:t>
                </a:r>
                <a:endParaRPr kumimoji="1" lang="en-US" altLang="ja-JP" dirty="0"/>
              </a:p>
              <a:p>
                <a:r>
                  <a:rPr kumimoji="1" lang="en-US" altLang="ja-JP" dirty="0"/>
                  <a:t>P</a:t>
                </a:r>
                <a:r>
                  <a:rPr lang="en-US" altLang="ja-JP" sz="1200" i="0">
                    <a:latin typeface="Cambria Math" panose="02040503050406030204" pitchFamily="18" charset="0"/>
                    <a:ea typeface="Cambria Math" panose="02040503050406030204" pitchFamily="18" charset="0"/>
                  </a:rPr>
                  <a:t>≤</a:t>
                </a:r>
                <a:r>
                  <a:rPr kumimoji="1" lang="ja-JP" altLang="en-US" dirty="0"/>
                  <a:t>（</a:t>
                </a:r>
                <a:r>
                  <a:rPr kumimoji="1" lang="en-US" altLang="ja-JP" dirty="0"/>
                  <a:t>Z</a:t>
                </a:r>
                <a:r>
                  <a:rPr kumimoji="1" lang="ja-JP" altLang="en-US" dirty="0"/>
                  <a:t>の最大値）となっているのがポイント！</a:t>
                </a:r>
                <a:endParaRPr kumimoji="1" lang="en-US" altLang="ja-JP" dirty="0"/>
              </a:p>
              <a:p>
                <a:endParaRPr kumimoji="1" lang="en-US" altLang="ja-JP" dirty="0"/>
              </a:p>
              <a:p>
                <a:pPr marL="0" indent="0">
                  <a:buNone/>
                </a:pPr>
                <a:r>
                  <a:rPr kumimoji="1" lang="ja-JP" altLang="en-US" dirty="0"/>
                  <a:t>②が満たされるなら</a:t>
                </a:r>
                <a:r>
                  <a:rPr lang="en-US" altLang="ja-JP" sz="1200" b="0" i="0">
                    <a:latin typeface="Cambria Math" panose="02040503050406030204" pitchFamily="18" charset="0"/>
                  </a:rPr>
                  <a:t>𝑍=𝑃−</a:t>
                </a:r>
                <a:r>
                  <a:rPr lang="en-US" altLang="ja-JP" sz="1200" i="0">
                    <a:latin typeface="Cambria Math" panose="02040503050406030204" pitchFamily="18" charset="0"/>
                  </a:rPr>
                  <a:t>∑</a:t>
                </a:r>
                <a:r>
                  <a:rPr lang="en-US" altLang="ja-JP" sz="1200" b="0" i="0">
                    <a:latin typeface="Cambria Math" panose="02040503050406030204" pitchFamily="18" charset="0"/>
                  </a:rPr>
                  <a:t>_𝑖▒〖𝑝_𝑖 𝑥_𝑖 〗</a:t>
                </a:r>
                <a:r>
                  <a:rPr kumimoji="1" lang="ja-JP" altLang="en-US" dirty="0"/>
                  <a:t>なので、</a:t>
                </a:r>
                <a:r>
                  <a:rPr kumimoji="1" lang="en-US" altLang="ja-JP" b="0" dirty="0"/>
                  <a:t> </a:t>
                </a:r>
                <a:r>
                  <a:rPr kumimoji="1" lang="en-US" altLang="ja-JP" b="0" i="0">
                    <a:latin typeface="Cambria Math" panose="02040503050406030204" pitchFamily="18" charset="0"/>
                  </a:rPr>
                  <a:t>Z</a:t>
                </a:r>
                <a:r>
                  <a:rPr kumimoji="1" lang="ja-JP" altLang="en-US" i="0">
                    <a:latin typeface="Cambria Math" panose="02040503050406030204" pitchFamily="18" charset="0"/>
                  </a:rPr>
                  <a:t>≥</a:t>
                </a:r>
                <a:r>
                  <a:rPr kumimoji="1" lang="en-US" altLang="ja-JP" b="0" i="0">
                    <a:latin typeface="Cambria Math" panose="02040503050406030204" pitchFamily="18" charset="0"/>
                  </a:rPr>
                  <a:t>0</a:t>
                </a:r>
                <a:r>
                  <a:rPr kumimoji="1" lang="ja-JP" altLang="en-US" dirty="0"/>
                  <a:t>に</a:t>
                </a:r>
                <a:r>
                  <a:rPr lang="ja-JP" altLang="en-US" dirty="0"/>
                  <a:t>代入すると</a:t>
                </a:r>
                <a:r>
                  <a:rPr lang="en-US" altLang="ja-JP" i="0">
                    <a:latin typeface="Cambria Math" panose="02040503050406030204" pitchFamily="18" charset="0"/>
                  </a:rPr>
                  <a:t>P</a:t>
                </a:r>
                <a:r>
                  <a:rPr kumimoji="1" lang="ja-JP" altLang="en-US" i="0">
                    <a:latin typeface="Cambria Math" panose="02040503050406030204" pitchFamily="18" charset="0"/>
                  </a:rPr>
                  <a:t>≥</a:t>
                </a:r>
                <a:r>
                  <a:rPr lang="en-US" altLang="ja-JP" i="0">
                    <a:latin typeface="Cambria Math" panose="02040503050406030204" pitchFamily="18" charset="0"/>
                  </a:rPr>
                  <a:t>∑_𝑖▒〖𝑝_𝑖 𝑥_𝑖 〗</a:t>
                </a:r>
                <a:endParaRPr lang="en-US" altLang="ja-JP" i="1" dirty="0">
                  <a:latin typeface="Cambria Math" panose="02040503050406030204" pitchFamily="18" charset="0"/>
                </a:endParaRPr>
              </a:p>
              <a:p>
                <a:pPr marL="0" indent="0">
                  <a:buNone/>
                </a:pPr>
                <a:r>
                  <a:rPr lang="ja-JP" altLang="en-US" i="0">
                    <a:latin typeface="Cambria Math" panose="02040503050406030204" pitchFamily="18" charset="0"/>
                  </a:rPr>
                  <a:t>つまり</a:t>
                </a:r>
                <a:r>
                  <a:rPr kumimoji="1" lang="ja-JP" altLang="en-US" dirty="0"/>
                  <a:t>お菓子の合計金額が予算以下になることは、</a:t>
                </a:r>
                <a:r>
                  <a:rPr lang="en-US" altLang="ja-JP" sz="1200" b="0" i="0">
                    <a:latin typeface="Cambria Math" panose="02040503050406030204" pitchFamily="18" charset="0"/>
                  </a:rPr>
                  <a:t>𝑍</a:t>
                </a:r>
                <a:r>
                  <a:rPr lang="ja-JP" altLang="en-US" sz="1200" b="0" dirty="0"/>
                  <a:t>の定義と②に組み込まれている</a:t>
                </a:r>
                <a:endParaRPr lang="en-US" altLang="ja-JP" sz="1200" b="0" dirty="0"/>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E5523CAC-C4A7-4293-93E8-B294F9CF854F}" type="slidenum">
              <a:rPr kumimoji="1" lang="ja-JP" altLang="en-US" smtClean="0"/>
              <a:t>11</a:t>
            </a:fld>
            <a:endParaRPr kumimoji="1" lang="ja-JP" altLang="en-US"/>
          </a:p>
        </p:txBody>
      </p:sp>
    </p:spTree>
    <p:extLst>
      <p:ext uri="{BB962C8B-B14F-4D97-AF65-F5344CB8AC3E}">
        <p14:creationId xmlns:p14="http://schemas.microsoft.com/office/powerpoint/2010/main" val="459057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d>
                      <m:dPr>
                        <m:begChr m:val="⌊"/>
                        <m:endChr m:val="⌋"/>
                        <m:ctrlPr>
                          <a:rPr lang="en-US" altLang="ja-JP" i="1" smtClean="0">
                            <a:latin typeface="Cambria Math" panose="02040503050406030204" pitchFamily="18" charset="0"/>
                            <a:ea typeface="Cambria Math" panose="02040503050406030204" pitchFamily="18" charset="0"/>
                          </a:rPr>
                        </m:ctrlPr>
                      </m:dPr>
                      <m:e>
                        <m:func>
                          <m:funcPr>
                            <m:ctrlPr>
                              <a:rPr lang="en-US" altLang="ja-JP" i="1" smtClean="0">
                                <a:latin typeface="Cambria Math" panose="02040503050406030204" pitchFamily="18" charset="0"/>
                                <a:ea typeface="Cambria Math" panose="02040503050406030204" pitchFamily="18" charset="0"/>
                              </a:rPr>
                            </m:ctrlPr>
                          </m:funcPr>
                          <m:fName>
                            <m:sSub>
                              <m:sSubPr>
                                <m:ctrlPr>
                                  <a:rPr lang="en-US" altLang="ja-JP" i="1" smtClean="0">
                                    <a:latin typeface="Cambria Math" panose="02040503050406030204" pitchFamily="18" charset="0"/>
                                    <a:ea typeface="Cambria Math" panose="02040503050406030204" pitchFamily="18" charset="0"/>
                                  </a:rPr>
                                </m:ctrlPr>
                              </m:sSubPr>
                              <m:e>
                                <m:r>
                                  <m:rPr>
                                    <m:sty m:val="p"/>
                                  </m:rPr>
                                  <a:rPr lang="en-US" altLang="ja-JP" i="0" smtClean="0">
                                    <a:latin typeface="Cambria Math" panose="02040503050406030204" pitchFamily="18" charset="0"/>
                                    <a:ea typeface="Cambria Math" panose="02040503050406030204" pitchFamily="18" charset="0"/>
                                  </a:rPr>
                                  <m:t>log</m:t>
                                </m:r>
                              </m:e>
                              <m:sub>
                                <m:r>
                                  <a:rPr lang="en-US" altLang="ja-JP" b="0" i="1" smtClean="0">
                                    <a:latin typeface="Cambria Math" panose="02040503050406030204" pitchFamily="18" charset="0"/>
                                    <a:ea typeface="Cambria Math" panose="02040503050406030204" pitchFamily="18" charset="0"/>
                                  </a:rPr>
                                  <m:t>2</m:t>
                                </m:r>
                              </m:sub>
                            </m:sSub>
                          </m:fName>
                          <m:e>
                            <m:r>
                              <a:rPr lang="en-US" altLang="ja-JP" b="0" i="1" smtClean="0">
                                <a:latin typeface="Cambria Math" panose="02040503050406030204" pitchFamily="18" charset="0"/>
                                <a:ea typeface="Cambria Math" panose="02040503050406030204" pitchFamily="18" charset="0"/>
                              </a:rPr>
                              <m:t>𝑃</m:t>
                            </m:r>
                          </m:e>
                        </m:func>
                      </m:e>
                    </m:d>
                  </m:oMath>
                </a14:m>
                <a:r>
                  <a:rPr kumimoji="1" lang="ja-JP" altLang="en-US" dirty="0"/>
                  <a:t>は床関数という</a:t>
                </a:r>
                <a:endParaRPr kumimoji="1" lang="en-US" altLang="ja-JP" dirty="0"/>
              </a:p>
              <a:p>
                <a:r>
                  <a:rPr kumimoji="1" lang="en-US" altLang="ja-JP" dirty="0"/>
                  <a:t>P</a:t>
                </a:r>
                <a14:m>
                  <m:oMath xmlns:m="http://schemas.openxmlformats.org/officeDocument/2006/math">
                    <m:r>
                      <a:rPr lang="en-US" altLang="ja-JP" sz="1200" i="1" smtClean="0">
                        <a:latin typeface="Cambria Math" panose="02040503050406030204" pitchFamily="18" charset="0"/>
                        <a:ea typeface="Cambria Math" panose="02040503050406030204" pitchFamily="18" charset="0"/>
                      </a:rPr>
                      <m:t>≤</m:t>
                    </m:r>
                  </m:oMath>
                </a14:m>
                <a:r>
                  <a:rPr kumimoji="1" lang="ja-JP" altLang="en-US" dirty="0"/>
                  <a:t>（</a:t>
                </a:r>
                <a:r>
                  <a:rPr kumimoji="1" lang="en-US" altLang="ja-JP" dirty="0"/>
                  <a:t>Z</a:t>
                </a:r>
                <a:r>
                  <a:rPr kumimoji="1" lang="ja-JP" altLang="en-US" dirty="0"/>
                  <a:t>の最大値）となっているのがポイント！</a:t>
                </a:r>
                <a:endParaRPr kumimoji="1" lang="en-US" altLang="ja-JP" dirty="0"/>
              </a:p>
              <a:p>
                <a:endParaRPr kumimoji="1" lang="en-US" altLang="ja-JP" dirty="0"/>
              </a:p>
              <a:p>
                <a:pPr marL="0" indent="0">
                  <a:buNone/>
                </a:pPr>
                <a:r>
                  <a:rPr kumimoji="1" lang="ja-JP" altLang="en-US" dirty="0"/>
                  <a:t>②が満たされるなら</a:t>
                </a:r>
                <a14:m>
                  <m:oMath xmlns:m="http://schemas.openxmlformats.org/officeDocument/2006/math">
                    <m:r>
                      <a:rPr lang="en-US" altLang="ja-JP" sz="1200" b="0" i="1" smtClean="0">
                        <a:latin typeface="Cambria Math" panose="02040503050406030204" pitchFamily="18" charset="0"/>
                      </a:rPr>
                      <m:t>𝑍</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𝑃</m:t>
                    </m:r>
                    <m:r>
                      <a:rPr lang="en-US" altLang="ja-JP" sz="1200" b="0" i="1" smtClean="0">
                        <a:latin typeface="Cambria Math" panose="02040503050406030204" pitchFamily="18" charset="0"/>
                      </a:rPr>
                      <m:t>−</m:t>
                    </m:r>
                    <m:nary>
                      <m:naryPr>
                        <m:chr m:val="∑"/>
                        <m:supHide m:val="on"/>
                        <m:ctrlPr>
                          <a:rPr lang="en-US" altLang="ja-JP" sz="1200" i="1" smtClean="0">
                            <a:latin typeface="Cambria Math" panose="02040503050406030204" pitchFamily="18" charset="0"/>
                          </a:rPr>
                        </m:ctrlPr>
                      </m:naryPr>
                      <m:sub>
                        <m:r>
                          <m:rPr>
                            <m:brk m:alnAt="23"/>
                          </m:rPr>
                          <a:rPr lang="en-US" altLang="ja-JP" sz="1200" b="0" i="1" smtClean="0">
                            <a:latin typeface="Cambria Math" panose="02040503050406030204" pitchFamily="18" charset="0"/>
                          </a:rPr>
                          <m:t>𝑖</m:t>
                        </m:r>
                      </m:sub>
                      <m:sup/>
                      <m:e>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𝑝</m:t>
                            </m:r>
                          </m:e>
                          <m:sub>
                            <m:r>
                              <a:rPr lang="en-US" altLang="ja-JP" sz="1200" b="0" i="1" smtClean="0">
                                <a:latin typeface="Cambria Math" panose="02040503050406030204" pitchFamily="18" charset="0"/>
                              </a:rPr>
                              <m:t>𝑖</m:t>
                            </m:r>
                          </m:sub>
                        </m:sSub>
                        <m:sSub>
                          <m:sSubPr>
                            <m:ctrlPr>
                              <a:rPr lang="en-US" altLang="ja-JP" sz="1200" i="1" smtClean="0">
                                <a:latin typeface="Cambria Math" panose="02040503050406030204" pitchFamily="18" charset="0"/>
                              </a:rPr>
                            </m:ctrlPr>
                          </m:sSubPr>
                          <m:e>
                            <m:r>
                              <a:rPr lang="en-US" altLang="ja-JP" sz="1200" b="0" i="1" smtClean="0">
                                <a:latin typeface="Cambria Math" panose="02040503050406030204" pitchFamily="18" charset="0"/>
                              </a:rPr>
                              <m:t>𝑥</m:t>
                            </m:r>
                          </m:e>
                          <m:sub>
                            <m:r>
                              <a:rPr lang="en-US" altLang="ja-JP" sz="1200" b="0" i="1" smtClean="0">
                                <a:latin typeface="Cambria Math" panose="02040503050406030204" pitchFamily="18" charset="0"/>
                              </a:rPr>
                              <m:t>𝑖</m:t>
                            </m:r>
                          </m:sub>
                        </m:sSub>
                      </m:e>
                    </m:nary>
                  </m:oMath>
                </a14:m>
                <a:r>
                  <a:rPr kumimoji="1" lang="ja-JP" altLang="en-US" dirty="0"/>
                  <a:t>なので、</a:t>
                </a:r>
                <a:r>
                  <a:rPr kumimoji="1" lang="en-US" altLang="ja-JP" b="0" dirty="0"/>
                  <a:t> </a:t>
                </a:r>
                <a14:m>
                  <m:oMath xmlns:m="http://schemas.openxmlformats.org/officeDocument/2006/math">
                    <m:r>
                      <m:rPr>
                        <m:sty m:val="p"/>
                      </m:rPr>
                      <a:rPr kumimoji="1" lang="en-US" altLang="ja-JP" b="0" i="0" smtClean="0">
                        <a:latin typeface="Cambria Math" panose="02040503050406030204" pitchFamily="18" charset="0"/>
                      </a:rPr>
                      <m:t>Z</m:t>
                    </m:r>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0</m:t>
                    </m:r>
                  </m:oMath>
                </a14:m>
                <a:r>
                  <a:rPr kumimoji="1" lang="ja-JP" altLang="en-US" dirty="0"/>
                  <a:t>に</a:t>
                </a:r>
                <a:r>
                  <a:rPr lang="ja-JP" altLang="en-US" dirty="0"/>
                  <a:t>代入すると</a:t>
                </a:r>
                <a14:m>
                  <m:oMath xmlns:m="http://schemas.openxmlformats.org/officeDocument/2006/math">
                    <m:r>
                      <m:rPr>
                        <m:sty m:val="p"/>
                      </m:rPr>
                      <a:rPr lang="en-US" altLang="ja-JP" smtClean="0">
                        <a:latin typeface="Cambria Math" panose="02040503050406030204" pitchFamily="18" charset="0"/>
                      </a:rPr>
                      <m:t>P</m:t>
                    </m:r>
                    <m:r>
                      <a:rPr kumimoji="1" lang="ja-JP" altLang="en-US" i="1" smtClean="0">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sub>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e>
                    </m:nary>
                  </m:oMath>
                </a14:m>
                <a:endParaRPr lang="en-US" altLang="ja-JP" i="1" dirty="0">
                  <a:latin typeface="Cambria Math" panose="02040503050406030204" pitchFamily="18" charset="0"/>
                </a:endParaRPr>
              </a:p>
              <a:p>
                <a:pPr marL="0" indent="0">
                  <a:buNone/>
                </a:pPr>
                <a14:m>
                  <m:oMath xmlns:m="http://schemas.openxmlformats.org/officeDocument/2006/math">
                    <m:r>
                      <a:rPr lang="ja-JP" altLang="en-US" i="1" smtClean="0">
                        <a:latin typeface="Cambria Math" panose="02040503050406030204" pitchFamily="18" charset="0"/>
                      </a:rPr>
                      <m:t>つまり</m:t>
                    </m:r>
                  </m:oMath>
                </a14:m>
                <a:r>
                  <a:rPr kumimoji="1" lang="ja-JP" altLang="en-US" dirty="0"/>
                  <a:t>お菓子の合計金額が予算以下になることは、</a:t>
                </a:r>
                <a14:m>
                  <m:oMath xmlns:m="http://schemas.openxmlformats.org/officeDocument/2006/math">
                    <m:r>
                      <a:rPr lang="en-US" altLang="ja-JP" sz="1200" b="0" i="1" smtClean="0">
                        <a:latin typeface="Cambria Math" panose="02040503050406030204" pitchFamily="18" charset="0"/>
                      </a:rPr>
                      <m:t>𝑍</m:t>
                    </m:r>
                  </m:oMath>
                </a14:m>
                <a:r>
                  <a:rPr lang="ja-JP" altLang="en-US" sz="1200" b="0" dirty="0"/>
                  <a:t>の定義と②に組み込まれている</a:t>
                </a:r>
                <a:endParaRPr lang="en-US" altLang="ja-JP" sz="1200" b="0"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i="0">
                    <a:latin typeface="Cambria Math" panose="02040503050406030204" pitchFamily="18" charset="0"/>
                    <a:ea typeface="Cambria Math" panose="02040503050406030204" pitchFamily="18" charset="0"/>
                  </a:rPr>
                  <a:t>⌊log_</a:t>
                </a:r>
                <a:r>
                  <a:rPr lang="en-US" altLang="ja-JP" b="0" i="0">
                    <a:latin typeface="Cambria Math" panose="02040503050406030204" pitchFamily="18" charset="0"/>
                    <a:ea typeface="Cambria Math" panose="02040503050406030204" pitchFamily="18" charset="0"/>
                  </a:rPr>
                  <a:t>2⁡𝑃 ⌋</a:t>
                </a:r>
                <a:r>
                  <a:rPr kumimoji="1" lang="ja-JP" altLang="en-US" dirty="0"/>
                  <a:t>は床関数という</a:t>
                </a:r>
                <a:endParaRPr kumimoji="1" lang="en-US" altLang="ja-JP" dirty="0"/>
              </a:p>
              <a:p>
                <a:r>
                  <a:rPr kumimoji="1" lang="en-US" altLang="ja-JP" dirty="0"/>
                  <a:t>P</a:t>
                </a:r>
                <a:r>
                  <a:rPr lang="en-US" altLang="ja-JP" sz="1200" i="0">
                    <a:latin typeface="Cambria Math" panose="02040503050406030204" pitchFamily="18" charset="0"/>
                    <a:ea typeface="Cambria Math" panose="02040503050406030204" pitchFamily="18" charset="0"/>
                  </a:rPr>
                  <a:t>≤</a:t>
                </a:r>
                <a:r>
                  <a:rPr kumimoji="1" lang="ja-JP" altLang="en-US" dirty="0"/>
                  <a:t>（</a:t>
                </a:r>
                <a:r>
                  <a:rPr kumimoji="1" lang="en-US" altLang="ja-JP" dirty="0"/>
                  <a:t>Z</a:t>
                </a:r>
                <a:r>
                  <a:rPr kumimoji="1" lang="ja-JP" altLang="en-US" dirty="0"/>
                  <a:t>の最大値）となっているのがポイント！</a:t>
                </a:r>
                <a:endParaRPr kumimoji="1" lang="en-US" altLang="ja-JP" dirty="0"/>
              </a:p>
              <a:p>
                <a:endParaRPr kumimoji="1" lang="en-US" altLang="ja-JP" dirty="0"/>
              </a:p>
              <a:p>
                <a:pPr marL="0" indent="0">
                  <a:buNone/>
                </a:pPr>
                <a:r>
                  <a:rPr kumimoji="1" lang="ja-JP" altLang="en-US" dirty="0"/>
                  <a:t>②が満たされるなら</a:t>
                </a:r>
                <a:r>
                  <a:rPr lang="en-US" altLang="ja-JP" sz="1200" b="0" i="0">
                    <a:latin typeface="Cambria Math" panose="02040503050406030204" pitchFamily="18" charset="0"/>
                  </a:rPr>
                  <a:t>𝑍=𝑃−</a:t>
                </a:r>
                <a:r>
                  <a:rPr lang="en-US" altLang="ja-JP" sz="1200" i="0">
                    <a:latin typeface="Cambria Math" panose="02040503050406030204" pitchFamily="18" charset="0"/>
                  </a:rPr>
                  <a:t>∑</a:t>
                </a:r>
                <a:r>
                  <a:rPr lang="en-US" altLang="ja-JP" sz="1200" b="0" i="0">
                    <a:latin typeface="Cambria Math" panose="02040503050406030204" pitchFamily="18" charset="0"/>
                  </a:rPr>
                  <a:t>_𝑖▒〖𝑝_𝑖 𝑥_𝑖 〗</a:t>
                </a:r>
                <a:r>
                  <a:rPr kumimoji="1" lang="ja-JP" altLang="en-US" dirty="0"/>
                  <a:t>なので、</a:t>
                </a:r>
                <a:r>
                  <a:rPr kumimoji="1" lang="en-US" altLang="ja-JP" b="0" dirty="0"/>
                  <a:t> </a:t>
                </a:r>
                <a:r>
                  <a:rPr kumimoji="1" lang="en-US" altLang="ja-JP" b="0" i="0">
                    <a:latin typeface="Cambria Math" panose="02040503050406030204" pitchFamily="18" charset="0"/>
                  </a:rPr>
                  <a:t>Z</a:t>
                </a:r>
                <a:r>
                  <a:rPr kumimoji="1" lang="ja-JP" altLang="en-US" i="0">
                    <a:latin typeface="Cambria Math" panose="02040503050406030204" pitchFamily="18" charset="0"/>
                  </a:rPr>
                  <a:t>≥</a:t>
                </a:r>
                <a:r>
                  <a:rPr kumimoji="1" lang="en-US" altLang="ja-JP" b="0" i="0">
                    <a:latin typeface="Cambria Math" panose="02040503050406030204" pitchFamily="18" charset="0"/>
                  </a:rPr>
                  <a:t>0</a:t>
                </a:r>
                <a:r>
                  <a:rPr kumimoji="1" lang="ja-JP" altLang="en-US" dirty="0"/>
                  <a:t>に</a:t>
                </a:r>
                <a:r>
                  <a:rPr lang="ja-JP" altLang="en-US" dirty="0"/>
                  <a:t>代入すると</a:t>
                </a:r>
                <a:r>
                  <a:rPr lang="en-US" altLang="ja-JP" i="0">
                    <a:latin typeface="Cambria Math" panose="02040503050406030204" pitchFamily="18" charset="0"/>
                  </a:rPr>
                  <a:t>P</a:t>
                </a:r>
                <a:r>
                  <a:rPr kumimoji="1" lang="ja-JP" altLang="en-US" i="0">
                    <a:latin typeface="Cambria Math" panose="02040503050406030204" pitchFamily="18" charset="0"/>
                  </a:rPr>
                  <a:t>≥</a:t>
                </a:r>
                <a:r>
                  <a:rPr lang="en-US" altLang="ja-JP" i="0">
                    <a:latin typeface="Cambria Math" panose="02040503050406030204" pitchFamily="18" charset="0"/>
                  </a:rPr>
                  <a:t>∑_𝑖▒〖𝑝_𝑖 𝑥_𝑖 〗</a:t>
                </a:r>
                <a:endParaRPr lang="en-US" altLang="ja-JP" i="1" dirty="0">
                  <a:latin typeface="Cambria Math" panose="02040503050406030204" pitchFamily="18" charset="0"/>
                </a:endParaRPr>
              </a:p>
              <a:p>
                <a:pPr marL="0" indent="0">
                  <a:buNone/>
                </a:pPr>
                <a:r>
                  <a:rPr lang="ja-JP" altLang="en-US" i="0">
                    <a:latin typeface="Cambria Math" panose="02040503050406030204" pitchFamily="18" charset="0"/>
                  </a:rPr>
                  <a:t>つまり</a:t>
                </a:r>
                <a:r>
                  <a:rPr kumimoji="1" lang="ja-JP" altLang="en-US" dirty="0"/>
                  <a:t>お菓子の合計金額が予算以下になることは、</a:t>
                </a:r>
                <a:r>
                  <a:rPr lang="en-US" altLang="ja-JP" sz="1200" b="0" i="0">
                    <a:latin typeface="Cambria Math" panose="02040503050406030204" pitchFamily="18" charset="0"/>
                  </a:rPr>
                  <a:t>𝑍</a:t>
                </a:r>
                <a:r>
                  <a:rPr lang="ja-JP" altLang="en-US" sz="1200" b="0" dirty="0"/>
                  <a:t>の定義と②に組み込まれている</a:t>
                </a:r>
                <a:endParaRPr lang="en-US" altLang="ja-JP" sz="1200" b="0" dirty="0"/>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E5523CAC-C4A7-4293-93E8-B294F9CF854F}" type="slidenum">
              <a:rPr kumimoji="1" lang="ja-JP" altLang="en-US" smtClean="0"/>
              <a:t>12</a:t>
            </a:fld>
            <a:endParaRPr kumimoji="1" lang="ja-JP" altLang="en-US"/>
          </a:p>
        </p:txBody>
      </p:sp>
    </p:spTree>
    <p:extLst>
      <p:ext uri="{BB962C8B-B14F-4D97-AF65-F5344CB8AC3E}">
        <p14:creationId xmlns:p14="http://schemas.microsoft.com/office/powerpoint/2010/main" val="560217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3F4EC5-5F55-2CD0-5665-FA8AC948B8E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AAC0935-B73A-A963-BC30-5E61837DAF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4DF20CE-8010-23C6-7A1B-941D861F9232}"/>
              </a:ext>
            </a:extLst>
          </p:cNvPr>
          <p:cNvSpPr>
            <a:spLocks noGrp="1"/>
          </p:cNvSpPr>
          <p:nvPr>
            <p:ph type="dt" sz="half" idx="10"/>
          </p:nvPr>
        </p:nvSpPr>
        <p:spPr/>
        <p:txBody>
          <a:bodyPr/>
          <a:lstStyle/>
          <a:p>
            <a:fld id="{BC6D14FA-30DE-4FCD-9A51-DD4D042563C5}" type="datetimeFigureOut">
              <a:rPr kumimoji="1" lang="ja-JP" altLang="en-US" smtClean="0"/>
              <a:t>2023/7/11</a:t>
            </a:fld>
            <a:endParaRPr kumimoji="1" lang="ja-JP" altLang="en-US"/>
          </a:p>
        </p:txBody>
      </p:sp>
      <p:sp>
        <p:nvSpPr>
          <p:cNvPr id="5" name="フッター プレースホルダー 4">
            <a:extLst>
              <a:ext uri="{FF2B5EF4-FFF2-40B4-BE49-F238E27FC236}">
                <a16:creationId xmlns:a16="http://schemas.microsoft.com/office/drawing/2014/main" id="{D1980E8D-CC16-9B62-C380-C0E173A7249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7C157A-7613-B5DB-8DB3-24A2453B8B9A}"/>
              </a:ext>
            </a:extLst>
          </p:cNvPr>
          <p:cNvSpPr>
            <a:spLocks noGrp="1"/>
          </p:cNvSpPr>
          <p:nvPr>
            <p:ph type="sldNum" sz="quarter" idx="12"/>
          </p:nvPr>
        </p:nvSpPr>
        <p:spPr/>
        <p:txBody>
          <a:bodyPr/>
          <a:lstStyle/>
          <a:p>
            <a:fld id="{E805A934-A7C3-4FF5-81CF-7CFE5428393B}" type="slidenum">
              <a:rPr kumimoji="1" lang="ja-JP" altLang="en-US" smtClean="0"/>
              <a:t>‹#›</a:t>
            </a:fld>
            <a:endParaRPr kumimoji="1" lang="ja-JP" altLang="en-US"/>
          </a:p>
        </p:txBody>
      </p:sp>
    </p:spTree>
    <p:extLst>
      <p:ext uri="{BB962C8B-B14F-4D97-AF65-F5344CB8AC3E}">
        <p14:creationId xmlns:p14="http://schemas.microsoft.com/office/powerpoint/2010/main" val="3739409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F21C2C-88F5-FF8C-BE75-1E2974ED003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CDF7D9A-C53B-5F16-B2BF-9D97E8B7679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B27C9D6-36DF-6B00-EB0B-1E53CE4483E8}"/>
              </a:ext>
            </a:extLst>
          </p:cNvPr>
          <p:cNvSpPr>
            <a:spLocks noGrp="1"/>
          </p:cNvSpPr>
          <p:nvPr>
            <p:ph type="dt" sz="half" idx="10"/>
          </p:nvPr>
        </p:nvSpPr>
        <p:spPr/>
        <p:txBody>
          <a:bodyPr/>
          <a:lstStyle/>
          <a:p>
            <a:fld id="{BC6D14FA-30DE-4FCD-9A51-DD4D042563C5}" type="datetimeFigureOut">
              <a:rPr kumimoji="1" lang="ja-JP" altLang="en-US" smtClean="0"/>
              <a:t>2023/7/11</a:t>
            </a:fld>
            <a:endParaRPr kumimoji="1" lang="ja-JP" altLang="en-US"/>
          </a:p>
        </p:txBody>
      </p:sp>
      <p:sp>
        <p:nvSpPr>
          <p:cNvPr id="5" name="フッター プレースホルダー 4">
            <a:extLst>
              <a:ext uri="{FF2B5EF4-FFF2-40B4-BE49-F238E27FC236}">
                <a16:creationId xmlns:a16="http://schemas.microsoft.com/office/drawing/2014/main" id="{E61AB506-21E6-9594-82B5-488EF6F8D9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698800-429B-75AE-B09A-D358D7E56A99}"/>
              </a:ext>
            </a:extLst>
          </p:cNvPr>
          <p:cNvSpPr>
            <a:spLocks noGrp="1"/>
          </p:cNvSpPr>
          <p:nvPr>
            <p:ph type="sldNum" sz="quarter" idx="12"/>
          </p:nvPr>
        </p:nvSpPr>
        <p:spPr/>
        <p:txBody>
          <a:bodyPr/>
          <a:lstStyle/>
          <a:p>
            <a:fld id="{E805A934-A7C3-4FF5-81CF-7CFE5428393B}" type="slidenum">
              <a:rPr kumimoji="1" lang="ja-JP" altLang="en-US" smtClean="0"/>
              <a:t>‹#›</a:t>
            </a:fld>
            <a:endParaRPr kumimoji="1" lang="ja-JP" altLang="en-US"/>
          </a:p>
        </p:txBody>
      </p:sp>
    </p:spTree>
    <p:extLst>
      <p:ext uri="{BB962C8B-B14F-4D97-AF65-F5344CB8AC3E}">
        <p14:creationId xmlns:p14="http://schemas.microsoft.com/office/powerpoint/2010/main" val="486707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C4ED32E-F8F4-3AEB-7CBC-B6ECF412131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2AF761C-4F57-8A6D-0427-54612763A07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BBD6498-1C96-EFD3-1CCA-C2BD1AA0CF10}"/>
              </a:ext>
            </a:extLst>
          </p:cNvPr>
          <p:cNvSpPr>
            <a:spLocks noGrp="1"/>
          </p:cNvSpPr>
          <p:nvPr>
            <p:ph type="dt" sz="half" idx="10"/>
          </p:nvPr>
        </p:nvSpPr>
        <p:spPr/>
        <p:txBody>
          <a:bodyPr/>
          <a:lstStyle/>
          <a:p>
            <a:fld id="{BC6D14FA-30DE-4FCD-9A51-DD4D042563C5}" type="datetimeFigureOut">
              <a:rPr kumimoji="1" lang="ja-JP" altLang="en-US" smtClean="0"/>
              <a:t>2023/7/11</a:t>
            </a:fld>
            <a:endParaRPr kumimoji="1" lang="ja-JP" altLang="en-US"/>
          </a:p>
        </p:txBody>
      </p:sp>
      <p:sp>
        <p:nvSpPr>
          <p:cNvPr id="5" name="フッター プレースホルダー 4">
            <a:extLst>
              <a:ext uri="{FF2B5EF4-FFF2-40B4-BE49-F238E27FC236}">
                <a16:creationId xmlns:a16="http://schemas.microsoft.com/office/drawing/2014/main" id="{9ACEE3C3-7E9D-4127-31BA-12D7E4264B8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073CA6-9BFD-94F4-58BB-AE4ABF745107}"/>
              </a:ext>
            </a:extLst>
          </p:cNvPr>
          <p:cNvSpPr>
            <a:spLocks noGrp="1"/>
          </p:cNvSpPr>
          <p:nvPr>
            <p:ph type="sldNum" sz="quarter" idx="12"/>
          </p:nvPr>
        </p:nvSpPr>
        <p:spPr/>
        <p:txBody>
          <a:bodyPr/>
          <a:lstStyle/>
          <a:p>
            <a:fld id="{E805A934-A7C3-4FF5-81CF-7CFE5428393B}" type="slidenum">
              <a:rPr kumimoji="1" lang="ja-JP" altLang="en-US" smtClean="0"/>
              <a:t>‹#›</a:t>
            </a:fld>
            <a:endParaRPr kumimoji="1" lang="ja-JP" altLang="en-US"/>
          </a:p>
        </p:txBody>
      </p:sp>
    </p:spTree>
    <p:extLst>
      <p:ext uri="{BB962C8B-B14F-4D97-AF65-F5344CB8AC3E}">
        <p14:creationId xmlns:p14="http://schemas.microsoft.com/office/powerpoint/2010/main" val="1401002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CCD70-F655-4F53-3F6B-64E35C5C247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B116745-8EBC-7D12-1461-569E9E51BFB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9CB0C30-6CC0-838B-ADF6-079F91B406D6}"/>
              </a:ext>
            </a:extLst>
          </p:cNvPr>
          <p:cNvSpPr>
            <a:spLocks noGrp="1"/>
          </p:cNvSpPr>
          <p:nvPr>
            <p:ph type="dt" sz="half" idx="10"/>
          </p:nvPr>
        </p:nvSpPr>
        <p:spPr/>
        <p:txBody>
          <a:bodyPr/>
          <a:lstStyle/>
          <a:p>
            <a:fld id="{BC6D14FA-30DE-4FCD-9A51-DD4D042563C5}" type="datetimeFigureOut">
              <a:rPr kumimoji="1" lang="ja-JP" altLang="en-US" smtClean="0"/>
              <a:t>2023/7/11</a:t>
            </a:fld>
            <a:endParaRPr kumimoji="1" lang="ja-JP" altLang="en-US"/>
          </a:p>
        </p:txBody>
      </p:sp>
      <p:sp>
        <p:nvSpPr>
          <p:cNvPr id="5" name="フッター プレースホルダー 4">
            <a:extLst>
              <a:ext uri="{FF2B5EF4-FFF2-40B4-BE49-F238E27FC236}">
                <a16:creationId xmlns:a16="http://schemas.microsoft.com/office/drawing/2014/main" id="{79F4AB6F-4353-F167-2B0C-94971CA7F68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306B79-A32F-0DCE-8EF9-91F4844C3170}"/>
              </a:ext>
            </a:extLst>
          </p:cNvPr>
          <p:cNvSpPr>
            <a:spLocks noGrp="1"/>
          </p:cNvSpPr>
          <p:nvPr>
            <p:ph type="sldNum" sz="quarter" idx="12"/>
          </p:nvPr>
        </p:nvSpPr>
        <p:spPr/>
        <p:txBody>
          <a:bodyPr/>
          <a:lstStyle/>
          <a:p>
            <a:fld id="{E805A934-A7C3-4FF5-81CF-7CFE5428393B}" type="slidenum">
              <a:rPr kumimoji="1" lang="ja-JP" altLang="en-US" smtClean="0"/>
              <a:t>‹#›</a:t>
            </a:fld>
            <a:endParaRPr kumimoji="1" lang="ja-JP" altLang="en-US"/>
          </a:p>
        </p:txBody>
      </p:sp>
    </p:spTree>
    <p:extLst>
      <p:ext uri="{BB962C8B-B14F-4D97-AF65-F5344CB8AC3E}">
        <p14:creationId xmlns:p14="http://schemas.microsoft.com/office/powerpoint/2010/main" val="1979653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BE2A60-24AA-3758-F528-41E79E4C955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FDE1575-E5E7-834E-AD28-1CF1FEBB40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93E44E2-C770-4BA8-1D9F-17968DF8DA94}"/>
              </a:ext>
            </a:extLst>
          </p:cNvPr>
          <p:cNvSpPr>
            <a:spLocks noGrp="1"/>
          </p:cNvSpPr>
          <p:nvPr>
            <p:ph type="dt" sz="half" idx="10"/>
          </p:nvPr>
        </p:nvSpPr>
        <p:spPr/>
        <p:txBody>
          <a:bodyPr/>
          <a:lstStyle/>
          <a:p>
            <a:fld id="{BC6D14FA-30DE-4FCD-9A51-DD4D042563C5}" type="datetimeFigureOut">
              <a:rPr kumimoji="1" lang="ja-JP" altLang="en-US" smtClean="0"/>
              <a:t>2023/7/11</a:t>
            </a:fld>
            <a:endParaRPr kumimoji="1" lang="ja-JP" altLang="en-US"/>
          </a:p>
        </p:txBody>
      </p:sp>
      <p:sp>
        <p:nvSpPr>
          <p:cNvPr id="5" name="フッター プレースホルダー 4">
            <a:extLst>
              <a:ext uri="{FF2B5EF4-FFF2-40B4-BE49-F238E27FC236}">
                <a16:creationId xmlns:a16="http://schemas.microsoft.com/office/drawing/2014/main" id="{664B7DB4-3760-B7B7-AC2F-978EECB2DE9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39BBF21-75C3-72F7-0195-E8C030B4B5E2}"/>
              </a:ext>
            </a:extLst>
          </p:cNvPr>
          <p:cNvSpPr>
            <a:spLocks noGrp="1"/>
          </p:cNvSpPr>
          <p:nvPr>
            <p:ph type="sldNum" sz="quarter" idx="12"/>
          </p:nvPr>
        </p:nvSpPr>
        <p:spPr/>
        <p:txBody>
          <a:bodyPr/>
          <a:lstStyle/>
          <a:p>
            <a:fld id="{E805A934-A7C3-4FF5-81CF-7CFE5428393B}" type="slidenum">
              <a:rPr kumimoji="1" lang="ja-JP" altLang="en-US" smtClean="0"/>
              <a:t>‹#›</a:t>
            </a:fld>
            <a:endParaRPr kumimoji="1" lang="ja-JP" altLang="en-US"/>
          </a:p>
        </p:txBody>
      </p:sp>
    </p:spTree>
    <p:extLst>
      <p:ext uri="{BB962C8B-B14F-4D97-AF65-F5344CB8AC3E}">
        <p14:creationId xmlns:p14="http://schemas.microsoft.com/office/powerpoint/2010/main" val="359641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79C3BD-E453-9D35-DDA7-456F3D178A8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BE043C-39B0-8A62-4C63-E8D1760CC90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8B66A2C-3052-DD65-6208-C746557FAB7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21D8846-C0CD-C383-FBF8-F3EDC43B02FC}"/>
              </a:ext>
            </a:extLst>
          </p:cNvPr>
          <p:cNvSpPr>
            <a:spLocks noGrp="1"/>
          </p:cNvSpPr>
          <p:nvPr>
            <p:ph type="dt" sz="half" idx="10"/>
          </p:nvPr>
        </p:nvSpPr>
        <p:spPr/>
        <p:txBody>
          <a:bodyPr/>
          <a:lstStyle/>
          <a:p>
            <a:fld id="{BC6D14FA-30DE-4FCD-9A51-DD4D042563C5}" type="datetimeFigureOut">
              <a:rPr kumimoji="1" lang="ja-JP" altLang="en-US" smtClean="0"/>
              <a:t>2023/7/11</a:t>
            </a:fld>
            <a:endParaRPr kumimoji="1" lang="ja-JP" altLang="en-US"/>
          </a:p>
        </p:txBody>
      </p:sp>
      <p:sp>
        <p:nvSpPr>
          <p:cNvPr id="6" name="フッター プレースホルダー 5">
            <a:extLst>
              <a:ext uri="{FF2B5EF4-FFF2-40B4-BE49-F238E27FC236}">
                <a16:creationId xmlns:a16="http://schemas.microsoft.com/office/drawing/2014/main" id="{7CFCB15C-782D-0858-0E3C-501479350F8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9A9E67A-128A-18B9-1DC6-BD4340511213}"/>
              </a:ext>
            </a:extLst>
          </p:cNvPr>
          <p:cNvSpPr>
            <a:spLocks noGrp="1"/>
          </p:cNvSpPr>
          <p:nvPr>
            <p:ph type="sldNum" sz="quarter" idx="12"/>
          </p:nvPr>
        </p:nvSpPr>
        <p:spPr/>
        <p:txBody>
          <a:bodyPr/>
          <a:lstStyle/>
          <a:p>
            <a:fld id="{E805A934-A7C3-4FF5-81CF-7CFE5428393B}" type="slidenum">
              <a:rPr kumimoji="1" lang="ja-JP" altLang="en-US" smtClean="0"/>
              <a:t>‹#›</a:t>
            </a:fld>
            <a:endParaRPr kumimoji="1" lang="ja-JP" altLang="en-US"/>
          </a:p>
        </p:txBody>
      </p:sp>
    </p:spTree>
    <p:extLst>
      <p:ext uri="{BB962C8B-B14F-4D97-AF65-F5344CB8AC3E}">
        <p14:creationId xmlns:p14="http://schemas.microsoft.com/office/powerpoint/2010/main" val="3350426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6B477-CB06-5D55-EF15-34D92F0E904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83DC721-FA3F-D8A5-EB47-B128192A85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1E81330-61E3-0611-E673-F07CB546B8B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B21EDBD-30C3-3CE5-186B-000D5F8BD6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4BFF8D0-B48C-3493-EE49-2596B9FB8DB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FDAB655-5BC5-41DC-C6BB-FB3D140C069D}"/>
              </a:ext>
            </a:extLst>
          </p:cNvPr>
          <p:cNvSpPr>
            <a:spLocks noGrp="1"/>
          </p:cNvSpPr>
          <p:nvPr>
            <p:ph type="dt" sz="half" idx="10"/>
          </p:nvPr>
        </p:nvSpPr>
        <p:spPr/>
        <p:txBody>
          <a:bodyPr/>
          <a:lstStyle/>
          <a:p>
            <a:fld id="{BC6D14FA-30DE-4FCD-9A51-DD4D042563C5}" type="datetimeFigureOut">
              <a:rPr kumimoji="1" lang="ja-JP" altLang="en-US" smtClean="0"/>
              <a:t>2023/7/11</a:t>
            </a:fld>
            <a:endParaRPr kumimoji="1" lang="ja-JP" altLang="en-US"/>
          </a:p>
        </p:txBody>
      </p:sp>
      <p:sp>
        <p:nvSpPr>
          <p:cNvPr id="8" name="フッター プレースホルダー 7">
            <a:extLst>
              <a:ext uri="{FF2B5EF4-FFF2-40B4-BE49-F238E27FC236}">
                <a16:creationId xmlns:a16="http://schemas.microsoft.com/office/drawing/2014/main" id="{21434C2B-5B6C-BE3D-83C9-E8CDF411B1B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C9FA5CD-6951-53ED-E69B-6BB8749500CF}"/>
              </a:ext>
            </a:extLst>
          </p:cNvPr>
          <p:cNvSpPr>
            <a:spLocks noGrp="1"/>
          </p:cNvSpPr>
          <p:nvPr>
            <p:ph type="sldNum" sz="quarter" idx="12"/>
          </p:nvPr>
        </p:nvSpPr>
        <p:spPr/>
        <p:txBody>
          <a:bodyPr/>
          <a:lstStyle/>
          <a:p>
            <a:fld id="{E805A934-A7C3-4FF5-81CF-7CFE5428393B}" type="slidenum">
              <a:rPr kumimoji="1" lang="ja-JP" altLang="en-US" smtClean="0"/>
              <a:t>‹#›</a:t>
            </a:fld>
            <a:endParaRPr kumimoji="1" lang="ja-JP" altLang="en-US"/>
          </a:p>
        </p:txBody>
      </p:sp>
    </p:spTree>
    <p:extLst>
      <p:ext uri="{BB962C8B-B14F-4D97-AF65-F5344CB8AC3E}">
        <p14:creationId xmlns:p14="http://schemas.microsoft.com/office/powerpoint/2010/main" val="1644476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A79056-C69E-91B9-1089-22E65B2599F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C08F909-585B-74B7-1ED6-2D6750244E9E}"/>
              </a:ext>
            </a:extLst>
          </p:cNvPr>
          <p:cNvSpPr>
            <a:spLocks noGrp="1"/>
          </p:cNvSpPr>
          <p:nvPr>
            <p:ph type="dt" sz="half" idx="10"/>
          </p:nvPr>
        </p:nvSpPr>
        <p:spPr/>
        <p:txBody>
          <a:bodyPr/>
          <a:lstStyle/>
          <a:p>
            <a:fld id="{BC6D14FA-30DE-4FCD-9A51-DD4D042563C5}" type="datetimeFigureOut">
              <a:rPr kumimoji="1" lang="ja-JP" altLang="en-US" smtClean="0"/>
              <a:t>2023/7/11</a:t>
            </a:fld>
            <a:endParaRPr kumimoji="1" lang="ja-JP" altLang="en-US"/>
          </a:p>
        </p:txBody>
      </p:sp>
      <p:sp>
        <p:nvSpPr>
          <p:cNvPr id="4" name="フッター プレースホルダー 3">
            <a:extLst>
              <a:ext uri="{FF2B5EF4-FFF2-40B4-BE49-F238E27FC236}">
                <a16:creationId xmlns:a16="http://schemas.microsoft.com/office/drawing/2014/main" id="{E7BD96BA-1E94-8FEF-AA3C-4F48F6CE490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BBD2773-3786-6805-C801-1FA9710E63EB}"/>
              </a:ext>
            </a:extLst>
          </p:cNvPr>
          <p:cNvSpPr>
            <a:spLocks noGrp="1"/>
          </p:cNvSpPr>
          <p:nvPr>
            <p:ph type="sldNum" sz="quarter" idx="12"/>
          </p:nvPr>
        </p:nvSpPr>
        <p:spPr/>
        <p:txBody>
          <a:bodyPr/>
          <a:lstStyle/>
          <a:p>
            <a:fld id="{E805A934-A7C3-4FF5-81CF-7CFE5428393B}" type="slidenum">
              <a:rPr kumimoji="1" lang="ja-JP" altLang="en-US" smtClean="0"/>
              <a:t>‹#›</a:t>
            </a:fld>
            <a:endParaRPr kumimoji="1" lang="ja-JP" altLang="en-US"/>
          </a:p>
        </p:txBody>
      </p:sp>
    </p:spTree>
    <p:extLst>
      <p:ext uri="{BB962C8B-B14F-4D97-AF65-F5344CB8AC3E}">
        <p14:creationId xmlns:p14="http://schemas.microsoft.com/office/powerpoint/2010/main" val="3960595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70AE4A0-A35E-BE74-D719-0ED6FE4C18A4}"/>
              </a:ext>
            </a:extLst>
          </p:cNvPr>
          <p:cNvSpPr>
            <a:spLocks noGrp="1"/>
          </p:cNvSpPr>
          <p:nvPr>
            <p:ph type="dt" sz="half" idx="10"/>
          </p:nvPr>
        </p:nvSpPr>
        <p:spPr/>
        <p:txBody>
          <a:bodyPr/>
          <a:lstStyle/>
          <a:p>
            <a:fld id="{BC6D14FA-30DE-4FCD-9A51-DD4D042563C5}" type="datetimeFigureOut">
              <a:rPr kumimoji="1" lang="ja-JP" altLang="en-US" smtClean="0"/>
              <a:t>2023/7/11</a:t>
            </a:fld>
            <a:endParaRPr kumimoji="1" lang="ja-JP" altLang="en-US"/>
          </a:p>
        </p:txBody>
      </p:sp>
      <p:sp>
        <p:nvSpPr>
          <p:cNvPr id="3" name="フッター プレースホルダー 2">
            <a:extLst>
              <a:ext uri="{FF2B5EF4-FFF2-40B4-BE49-F238E27FC236}">
                <a16:creationId xmlns:a16="http://schemas.microsoft.com/office/drawing/2014/main" id="{CDF0CD23-CDA5-65DC-C6FD-C2A1338A67A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60D853E-5E3B-6EE2-2909-E869442DD074}"/>
              </a:ext>
            </a:extLst>
          </p:cNvPr>
          <p:cNvSpPr>
            <a:spLocks noGrp="1"/>
          </p:cNvSpPr>
          <p:nvPr>
            <p:ph type="sldNum" sz="quarter" idx="12"/>
          </p:nvPr>
        </p:nvSpPr>
        <p:spPr/>
        <p:txBody>
          <a:bodyPr/>
          <a:lstStyle/>
          <a:p>
            <a:fld id="{E805A934-A7C3-4FF5-81CF-7CFE5428393B}" type="slidenum">
              <a:rPr kumimoji="1" lang="ja-JP" altLang="en-US" smtClean="0"/>
              <a:t>‹#›</a:t>
            </a:fld>
            <a:endParaRPr kumimoji="1" lang="ja-JP" altLang="en-US"/>
          </a:p>
        </p:txBody>
      </p:sp>
    </p:spTree>
    <p:extLst>
      <p:ext uri="{BB962C8B-B14F-4D97-AF65-F5344CB8AC3E}">
        <p14:creationId xmlns:p14="http://schemas.microsoft.com/office/powerpoint/2010/main" val="1400664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3FB863-D86C-B33E-4449-B930354D107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A1BFD8E-69F8-8D81-4547-9BB2F54451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470D2C1-532D-E00B-277A-6E10A4F417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627408-A433-FD30-0F88-C150A3BFBD1A}"/>
              </a:ext>
            </a:extLst>
          </p:cNvPr>
          <p:cNvSpPr>
            <a:spLocks noGrp="1"/>
          </p:cNvSpPr>
          <p:nvPr>
            <p:ph type="dt" sz="half" idx="10"/>
          </p:nvPr>
        </p:nvSpPr>
        <p:spPr/>
        <p:txBody>
          <a:bodyPr/>
          <a:lstStyle/>
          <a:p>
            <a:fld id="{BC6D14FA-30DE-4FCD-9A51-DD4D042563C5}" type="datetimeFigureOut">
              <a:rPr kumimoji="1" lang="ja-JP" altLang="en-US" smtClean="0"/>
              <a:t>2023/7/11</a:t>
            </a:fld>
            <a:endParaRPr kumimoji="1" lang="ja-JP" altLang="en-US"/>
          </a:p>
        </p:txBody>
      </p:sp>
      <p:sp>
        <p:nvSpPr>
          <p:cNvPr id="6" name="フッター プレースホルダー 5">
            <a:extLst>
              <a:ext uri="{FF2B5EF4-FFF2-40B4-BE49-F238E27FC236}">
                <a16:creationId xmlns:a16="http://schemas.microsoft.com/office/drawing/2014/main" id="{34383A68-DC75-79E7-FE2F-452B58D251E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ED3BAE3-82CC-F33C-3191-7A8616A2C6BE}"/>
              </a:ext>
            </a:extLst>
          </p:cNvPr>
          <p:cNvSpPr>
            <a:spLocks noGrp="1"/>
          </p:cNvSpPr>
          <p:nvPr>
            <p:ph type="sldNum" sz="quarter" idx="12"/>
          </p:nvPr>
        </p:nvSpPr>
        <p:spPr/>
        <p:txBody>
          <a:bodyPr/>
          <a:lstStyle/>
          <a:p>
            <a:fld id="{E805A934-A7C3-4FF5-81CF-7CFE5428393B}" type="slidenum">
              <a:rPr kumimoji="1" lang="ja-JP" altLang="en-US" smtClean="0"/>
              <a:t>‹#›</a:t>
            </a:fld>
            <a:endParaRPr kumimoji="1" lang="ja-JP" altLang="en-US"/>
          </a:p>
        </p:txBody>
      </p:sp>
    </p:spTree>
    <p:extLst>
      <p:ext uri="{BB962C8B-B14F-4D97-AF65-F5344CB8AC3E}">
        <p14:creationId xmlns:p14="http://schemas.microsoft.com/office/powerpoint/2010/main" val="88900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2CFA53-2ED8-9D45-E739-4522D2EA888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2A580D3-FF81-83EC-C7A1-4C7A70629D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F84E25B-C041-70A9-38FC-4B5678C5A6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A9BC45F-08C5-8CD1-713F-82A08764A809}"/>
              </a:ext>
            </a:extLst>
          </p:cNvPr>
          <p:cNvSpPr>
            <a:spLocks noGrp="1"/>
          </p:cNvSpPr>
          <p:nvPr>
            <p:ph type="dt" sz="half" idx="10"/>
          </p:nvPr>
        </p:nvSpPr>
        <p:spPr/>
        <p:txBody>
          <a:bodyPr/>
          <a:lstStyle/>
          <a:p>
            <a:fld id="{BC6D14FA-30DE-4FCD-9A51-DD4D042563C5}" type="datetimeFigureOut">
              <a:rPr kumimoji="1" lang="ja-JP" altLang="en-US" smtClean="0"/>
              <a:t>2023/7/11</a:t>
            </a:fld>
            <a:endParaRPr kumimoji="1" lang="ja-JP" altLang="en-US"/>
          </a:p>
        </p:txBody>
      </p:sp>
      <p:sp>
        <p:nvSpPr>
          <p:cNvPr id="6" name="フッター プレースホルダー 5">
            <a:extLst>
              <a:ext uri="{FF2B5EF4-FFF2-40B4-BE49-F238E27FC236}">
                <a16:creationId xmlns:a16="http://schemas.microsoft.com/office/drawing/2014/main" id="{61288BD6-2C98-C751-8664-279CE383E7A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0C66399-0A63-F4A5-2BBC-5551976E2156}"/>
              </a:ext>
            </a:extLst>
          </p:cNvPr>
          <p:cNvSpPr>
            <a:spLocks noGrp="1"/>
          </p:cNvSpPr>
          <p:nvPr>
            <p:ph type="sldNum" sz="quarter" idx="12"/>
          </p:nvPr>
        </p:nvSpPr>
        <p:spPr/>
        <p:txBody>
          <a:bodyPr/>
          <a:lstStyle/>
          <a:p>
            <a:fld id="{E805A934-A7C3-4FF5-81CF-7CFE5428393B}" type="slidenum">
              <a:rPr kumimoji="1" lang="ja-JP" altLang="en-US" smtClean="0"/>
              <a:t>‹#›</a:t>
            </a:fld>
            <a:endParaRPr kumimoji="1" lang="ja-JP" altLang="en-US"/>
          </a:p>
        </p:txBody>
      </p:sp>
    </p:spTree>
    <p:extLst>
      <p:ext uri="{BB962C8B-B14F-4D97-AF65-F5344CB8AC3E}">
        <p14:creationId xmlns:p14="http://schemas.microsoft.com/office/powerpoint/2010/main" val="1012609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71903C8-B9D7-AAA4-A61F-2201AC59F0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F6203F-CD6A-AFAA-E791-A548EB8182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DBDA1F-3003-34C4-B32A-0C22C2007F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D14FA-30DE-4FCD-9A51-DD4D042563C5}" type="datetimeFigureOut">
              <a:rPr kumimoji="1" lang="ja-JP" altLang="en-US" smtClean="0"/>
              <a:t>2023/7/11</a:t>
            </a:fld>
            <a:endParaRPr kumimoji="1" lang="ja-JP" altLang="en-US"/>
          </a:p>
        </p:txBody>
      </p:sp>
      <p:sp>
        <p:nvSpPr>
          <p:cNvPr id="5" name="フッター プレースホルダー 4">
            <a:extLst>
              <a:ext uri="{FF2B5EF4-FFF2-40B4-BE49-F238E27FC236}">
                <a16:creationId xmlns:a16="http://schemas.microsoft.com/office/drawing/2014/main" id="{D702C3F8-D1F3-80FA-4339-F3D5A63C3E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44E9CBE-5B70-D61E-E12A-2269B51117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05A934-A7C3-4FF5-81CF-7CFE5428393B}" type="slidenum">
              <a:rPr kumimoji="1" lang="ja-JP" altLang="en-US" smtClean="0"/>
              <a:t>‹#›</a:t>
            </a:fld>
            <a:endParaRPr kumimoji="1" lang="ja-JP" altLang="en-US"/>
          </a:p>
        </p:txBody>
      </p:sp>
    </p:spTree>
    <p:extLst>
      <p:ext uri="{BB962C8B-B14F-4D97-AF65-F5344CB8AC3E}">
        <p14:creationId xmlns:p14="http://schemas.microsoft.com/office/powerpoint/2010/main" val="6118003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8E3EC4-06AA-19AC-BFE9-298865143785}"/>
              </a:ext>
            </a:extLst>
          </p:cNvPr>
          <p:cNvSpPr>
            <a:spLocks noGrp="1"/>
          </p:cNvSpPr>
          <p:nvPr>
            <p:ph type="ctrTitle"/>
          </p:nvPr>
        </p:nvSpPr>
        <p:spPr/>
        <p:txBody>
          <a:bodyPr/>
          <a:lstStyle/>
          <a:p>
            <a:r>
              <a:rPr kumimoji="1" lang="ja-JP" altLang="en-US" dirty="0"/>
              <a:t>遠足のおやつは</a:t>
            </a:r>
            <a:r>
              <a:rPr kumimoji="1" lang="en-US" altLang="ja-JP" dirty="0"/>
              <a:t>300</a:t>
            </a:r>
            <a:r>
              <a:rPr kumimoji="1" lang="ja-JP" altLang="en-US" dirty="0"/>
              <a:t>円まで</a:t>
            </a:r>
          </a:p>
        </p:txBody>
      </p:sp>
    </p:spTree>
    <p:extLst>
      <p:ext uri="{BB962C8B-B14F-4D97-AF65-F5344CB8AC3E}">
        <p14:creationId xmlns:p14="http://schemas.microsoft.com/office/powerpoint/2010/main" val="12375175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B84013-FDCA-2AEE-6325-1929B1652788}"/>
              </a:ext>
            </a:extLst>
          </p:cNvPr>
          <p:cNvSpPr>
            <a:spLocks noGrp="1"/>
          </p:cNvSpPr>
          <p:nvPr>
            <p:ph type="title"/>
          </p:nvPr>
        </p:nvSpPr>
        <p:spPr/>
        <p:txBody>
          <a:bodyPr/>
          <a:lstStyle/>
          <a:p>
            <a:r>
              <a:rPr kumimoji="1" lang="en-US" altLang="ja-JP" u="sng" dirty="0"/>
              <a:t>QUBO</a:t>
            </a:r>
            <a:r>
              <a:rPr kumimoji="1" lang="ja-JP" altLang="en-US" u="sng" dirty="0"/>
              <a:t>定式化</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CFA8CA2-7C2B-92BC-E443-461A079833A9}"/>
                  </a:ext>
                </a:extLst>
              </p:cNvPr>
              <p:cNvSpPr>
                <a:spLocks noGrp="1"/>
              </p:cNvSpPr>
              <p:nvPr>
                <p:ph idx="1"/>
              </p:nvPr>
            </p:nvSpPr>
            <p:spPr>
              <a:xfrm>
                <a:off x="838200" y="1627260"/>
                <a:ext cx="10515600" cy="4865615"/>
              </a:xfrm>
            </p:spPr>
            <p:txBody>
              <a:bodyPr>
                <a:normAutofit/>
              </a:bodyPr>
              <a:lstStyle/>
              <a:p>
                <a:pPr marL="0" indent="0">
                  <a:buNone/>
                </a:pPr>
                <a:r>
                  <a:rPr lang="ja-JP" altLang="en-US" dirty="0">
                    <a:ea typeface="Cambria Math" panose="02040503050406030204" pitchFamily="18" charset="0"/>
                  </a:rPr>
                  <a:t>④を③に代入すると</a:t>
                </a:r>
                <a:endParaRPr lang="en-US" altLang="ja-JP" dirty="0">
                  <a:ea typeface="Cambria Math" panose="02040503050406030204" pitchFamily="18" charset="0"/>
                </a:endParaRPr>
              </a:p>
              <a:p>
                <a:pPr marL="0" indent="0">
                  <a:buNone/>
                </a:pPr>
                <a:endParaRPr lang="en-US" altLang="ja-JP" dirty="0">
                  <a:ea typeface="Cambria Math" panose="02040503050406030204" pitchFamily="18" charset="0"/>
                </a:endParaRPr>
              </a:p>
              <a:p>
                <a:pPr marL="0" indent="0">
                  <a:buNone/>
                </a:pPr>
                <a:endParaRPr lang="en-US" altLang="ja-JP"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ja-JP" i="1" dirty="0" smtClean="0">
                          <a:latin typeface="Cambria Math" panose="02040503050406030204" pitchFamily="18" charset="0"/>
                          <a:ea typeface="Cambria Math" panose="02040503050406030204" pitchFamily="18" charset="0"/>
                        </a:rPr>
                        <m:t>λ</m:t>
                      </m:r>
                      <m:sSup>
                        <m:sSupPr>
                          <m:ctrlPr>
                            <a:rPr lang="en-US" altLang="ja-JP"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=0</m:t>
                              </m:r>
                            </m:sub>
                            <m:sup>
                              <m:r>
                                <a:rPr lang="en-US" altLang="ja-JP" i="1">
                                  <a:latin typeface="Cambria Math" panose="02040503050406030204" pitchFamily="18" charset="0"/>
                                </a:rPr>
                                <m:t>𝑁</m:t>
                              </m:r>
                              <m:r>
                                <a:rPr lang="en-US" altLang="ja-JP" i="1">
                                  <a:latin typeface="Cambria Math" panose="02040503050406030204" pitchFamily="18" charset="0"/>
                                </a:rPr>
                                <m:t>−1</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e>
                          </m:nary>
                          <m:r>
                            <a:rPr lang="en-US" altLang="ja-JP">
                              <a:latin typeface="Cambria Math" panose="02040503050406030204" pitchFamily="18" charset="0"/>
                            </a:rPr>
                            <m:t>+</m:t>
                          </m:r>
                          <m:nary>
                            <m:naryPr>
                              <m:chr m:val="∑"/>
                              <m:ctrlPr>
                                <a:rPr lang="en-US" altLang="ja-JP" i="1">
                                  <a:latin typeface="Cambria Math" panose="02040503050406030204" pitchFamily="18" charset="0"/>
                                  <a:ea typeface="Cambria Math" panose="02040503050406030204" pitchFamily="18" charset="0"/>
                                </a:rPr>
                              </m:ctrlPr>
                            </m:naryPr>
                            <m:sub>
                              <m:r>
                                <m:rPr>
                                  <m:brk m:alnAt="23"/>
                                </m:rP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=0</m:t>
                              </m:r>
                            </m:sub>
                            <m:sup>
                              <m:d>
                                <m:dPr>
                                  <m:begChr m:val="⌊"/>
                                  <m:endChr m:val="⌋"/>
                                  <m:ctrlPr>
                                    <a:rPr lang="en-US" altLang="ja-JP" i="1">
                                      <a:latin typeface="Cambria Math" panose="02040503050406030204" pitchFamily="18" charset="0"/>
                                      <a:ea typeface="Cambria Math" panose="02040503050406030204" pitchFamily="18" charset="0"/>
                                    </a:rPr>
                                  </m:ctrlPr>
                                </m:dPr>
                                <m:e>
                                  <m:func>
                                    <m:funcPr>
                                      <m:ctrlPr>
                                        <a:rPr lang="en-US" altLang="ja-JP" i="1">
                                          <a:latin typeface="Cambria Math" panose="02040503050406030204" pitchFamily="18" charset="0"/>
                                          <a:ea typeface="Cambria Math" panose="02040503050406030204" pitchFamily="18" charset="0"/>
                                        </a:rPr>
                                      </m:ctrlPr>
                                    </m:funcPr>
                                    <m:fName>
                                      <m:sSub>
                                        <m:sSubPr>
                                          <m:ctrlPr>
                                            <a:rPr lang="en-US" altLang="ja-JP" i="1">
                                              <a:latin typeface="Cambria Math" panose="02040503050406030204" pitchFamily="18" charset="0"/>
                                              <a:ea typeface="Cambria Math" panose="02040503050406030204" pitchFamily="18" charset="0"/>
                                            </a:rPr>
                                          </m:ctrlPr>
                                        </m:sSubPr>
                                        <m:e>
                                          <m:r>
                                            <m:rPr>
                                              <m:sty m:val="p"/>
                                            </m:rPr>
                                            <a:rPr lang="en-US" altLang="ja-JP">
                                              <a:latin typeface="Cambria Math" panose="02040503050406030204" pitchFamily="18" charset="0"/>
                                              <a:ea typeface="Cambria Math" panose="02040503050406030204" pitchFamily="18" charset="0"/>
                                            </a:rPr>
                                            <m:t>log</m:t>
                                          </m:r>
                                        </m:e>
                                        <m:sub>
                                          <m:r>
                                            <a:rPr lang="en-US" altLang="ja-JP" i="1">
                                              <a:latin typeface="Cambria Math" panose="02040503050406030204" pitchFamily="18" charset="0"/>
                                              <a:ea typeface="Cambria Math" panose="02040503050406030204" pitchFamily="18" charset="0"/>
                                            </a:rPr>
                                            <m:t>2</m:t>
                                          </m:r>
                                        </m:sub>
                                      </m:sSub>
                                    </m:fName>
                                    <m:e>
                                      <m:r>
                                        <a:rPr lang="en-US" altLang="ja-JP" i="1">
                                          <a:latin typeface="Cambria Math" panose="02040503050406030204" pitchFamily="18" charset="0"/>
                                          <a:ea typeface="Cambria Math" panose="02040503050406030204" pitchFamily="18" charset="0"/>
                                        </a:rPr>
                                        <m:t>𝑃</m:t>
                                      </m:r>
                                    </m:e>
                                  </m:func>
                                </m:e>
                              </m:d>
                            </m:sup>
                            <m:e>
                              <m:sSup>
                                <m:sSupPr>
                                  <m:ctrlPr>
                                    <a:rPr lang="en-US" altLang="ja-JP" i="1">
                                      <a:latin typeface="Cambria Math" panose="02040503050406030204" pitchFamily="18" charset="0"/>
                                    </a:rPr>
                                  </m:ctrlPr>
                                </m:sSupPr>
                                <m:e>
                                  <m:r>
                                    <a:rPr lang="en-US" altLang="ja-JP" i="1">
                                      <a:latin typeface="Cambria Math" panose="02040503050406030204" pitchFamily="18" charset="0"/>
                                    </a:rPr>
                                    <m:t>2</m:t>
                                  </m:r>
                                </m:e>
                                <m:sup>
                                  <m:r>
                                    <a:rPr lang="en-US" altLang="ja-JP" i="1">
                                      <a:latin typeface="Cambria Math" panose="02040503050406030204" pitchFamily="18" charset="0"/>
                                    </a:rPr>
                                    <m:t>𝑛</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𝑛</m:t>
                                  </m:r>
                                </m:sub>
                              </m:sSub>
                            </m:e>
                          </m:nary>
                          <m:r>
                            <a:rPr lang="en-US" altLang="ja-JP" i="1">
                              <a:latin typeface="Cambria Math" panose="02040503050406030204" pitchFamily="18" charset="0"/>
                            </a:rPr>
                            <m:t>−</m:t>
                          </m:r>
                          <m:r>
                            <m:rPr>
                              <m:sty m:val="p"/>
                            </m:rPr>
                            <a:rPr lang="en-US" altLang="ja-JP">
                              <a:latin typeface="Cambria Math" panose="02040503050406030204" pitchFamily="18" charset="0"/>
                              <a:ea typeface="Cambria Math" panose="02040503050406030204" pitchFamily="18" charset="0"/>
                            </a:rPr>
                            <m:t>P</m:t>
                          </m:r>
                          <m:r>
                            <a:rPr lang="en-US" altLang="ja-JP">
                              <a:latin typeface="Cambria Math" panose="02040503050406030204" pitchFamily="18" charset="0"/>
                              <a:ea typeface="Cambria Math" panose="02040503050406030204" pitchFamily="18" charset="0"/>
                            </a:rPr>
                            <m:t>)</m:t>
                          </m:r>
                          <m:r>
                            <m:rPr>
                              <m:nor/>
                            </m:rPr>
                            <a:rPr lang="en-US" altLang="ja-JP" dirty="0">
                              <a:ea typeface="Cambria Math" panose="02040503050406030204" pitchFamily="18" charset="0"/>
                            </a:rPr>
                            <m:t> </m:t>
                          </m:r>
                        </m:e>
                        <m:sup>
                          <m:r>
                            <a:rPr lang="en-US" altLang="ja-JP" b="0" i="1" smtClean="0">
                              <a:latin typeface="Cambria Math" panose="02040503050406030204" pitchFamily="18" charset="0"/>
                              <a:ea typeface="Cambria Math" panose="02040503050406030204" pitchFamily="18" charset="0"/>
                            </a:rPr>
                            <m:t>2</m:t>
                          </m:r>
                        </m:sup>
                      </m:sSup>
                      <m:r>
                        <a:rPr lang="ja-JP" altLang="en-US"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⑤</m:t>
                      </m:r>
                    </m:oMath>
                  </m:oMathPara>
                </a14:m>
                <a:endParaRPr lang="en-US" altLang="ja-JP" dirty="0">
                  <a:ea typeface="Cambria Math" panose="02040503050406030204" pitchFamily="18" charset="0"/>
                </a:endParaRPr>
              </a:p>
              <a:p>
                <a:pPr marL="0" indent="0">
                  <a:buNone/>
                </a:pPr>
                <a:endParaRPr lang="en-US" altLang="ja-JP" dirty="0">
                  <a:ea typeface="Cambria Math" panose="02040503050406030204" pitchFamily="18" charset="0"/>
                </a:endParaRPr>
              </a:p>
              <a:p>
                <a:pPr marL="0" indent="0">
                  <a:buNone/>
                </a:pPr>
                <a:r>
                  <a:rPr lang="ja-JP" altLang="en-US" dirty="0">
                    <a:ea typeface="Cambria Math" panose="02040503050406030204" pitchFamily="18" charset="0"/>
                  </a:rPr>
                  <a:t>上記の式が目的関数の罰金項として適切であるか</a:t>
                </a:r>
                <a:endParaRPr lang="en-US" altLang="ja-JP" dirty="0">
                  <a:ea typeface="Cambria Math" panose="02040503050406030204" pitchFamily="18" charset="0"/>
                </a:endParaRPr>
              </a:p>
              <a:p>
                <a:pPr marL="0" indent="0">
                  <a:buNone/>
                </a:pPr>
                <a:r>
                  <a:rPr lang="ja-JP" altLang="en-US" dirty="0">
                    <a:ea typeface="Cambria Math" panose="02040503050406030204" pitchFamily="18" charset="0"/>
                  </a:rPr>
                  <a:t>つまり制約条件を上手く表現できているのかどうか</a:t>
                </a:r>
                <a:endParaRPr lang="en-US" altLang="ja-JP" dirty="0">
                  <a:ea typeface="Cambria Math" panose="02040503050406030204" pitchFamily="18" charset="0"/>
                </a:endParaRPr>
              </a:p>
              <a:p>
                <a:pPr marL="0" indent="0">
                  <a:buNone/>
                </a:pPr>
                <a:r>
                  <a:rPr lang="ja-JP" altLang="en-US" dirty="0">
                    <a:ea typeface="Cambria Math" panose="02040503050406030204" pitchFamily="18" charset="0"/>
                  </a:rPr>
                  <a:t>を次のスライドで考える</a:t>
                </a:r>
                <a:endParaRPr lang="en-US" altLang="ja-JP" dirty="0">
                  <a:ea typeface="Cambria Math" panose="02040503050406030204" pitchFamily="18" charset="0"/>
                </a:endParaRPr>
              </a:p>
              <a:p>
                <a:pPr marL="0" indent="0">
                  <a:buNone/>
                </a:pPr>
                <a:endParaRPr lang="en-US" altLang="ja-JP" dirty="0">
                  <a:ea typeface="Cambria Math" panose="02040503050406030204" pitchFamily="18" charset="0"/>
                </a:endParaRPr>
              </a:p>
            </p:txBody>
          </p:sp>
        </mc:Choice>
        <mc:Fallback xmlns="">
          <p:sp>
            <p:nvSpPr>
              <p:cNvPr id="3" name="コンテンツ プレースホルダー 2">
                <a:extLst>
                  <a:ext uri="{FF2B5EF4-FFF2-40B4-BE49-F238E27FC236}">
                    <a16:creationId xmlns:a16="http://schemas.microsoft.com/office/drawing/2014/main" id="{8CFA8CA2-7C2B-92BC-E443-461A079833A9}"/>
                  </a:ext>
                </a:extLst>
              </p:cNvPr>
              <p:cNvSpPr>
                <a:spLocks noGrp="1" noRot="1" noChangeAspect="1" noMove="1" noResize="1" noEditPoints="1" noAdjustHandles="1" noChangeArrowheads="1" noChangeShapeType="1" noTextEdit="1"/>
              </p:cNvSpPr>
              <p:nvPr>
                <p:ph idx="1"/>
              </p:nvPr>
            </p:nvSpPr>
            <p:spPr>
              <a:xfrm>
                <a:off x="838200" y="1627260"/>
                <a:ext cx="10515600" cy="4865615"/>
              </a:xfrm>
              <a:blipFill>
                <a:blip r:embed="rId3"/>
                <a:stretch>
                  <a:fillRect l="-1217" t="-288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63318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B84013-FDCA-2AEE-6325-1929B1652788}"/>
              </a:ext>
            </a:extLst>
          </p:cNvPr>
          <p:cNvSpPr>
            <a:spLocks noGrp="1"/>
          </p:cNvSpPr>
          <p:nvPr>
            <p:ph type="title"/>
          </p:nvPr>
        </p:nvSpPr>
        <p:spPr/>
        <p:txBody>
          <a:bodyPr/>
          <a:lstStyle/>
          <a:p>
            <a:r>
              <a:rPr kumimoji="1" lang="en-US" altLang="ja-JP" u="sng" dirty="0"/>
              <a:t>QUBO</a:t>
            </a:r>
            <a:r>
              <a:rPr kumimoji="1" lang="ja-JP" altLang="en-US" u="sng" dirty="0"/>
              <a:t>定式化</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CFA8CA2-7C2B-92BC-E443-461A079833A9}"/>
                  </a:ext>
                </a:extLst>
              </p:cNvPr>
              <p:cNvSpPr>
                <a:spLocks noGrp="1"/>
              </p:cNvSpPr>
              <p:nvPr>
                <p:ph idx="1"/>
              </p:nvPr>
            </p:nvSpPr>
            <p:spPr>
              <a:xfrm>
                <a:off x="838200" y="1627260"/>
                <a:ext cx="10515600" cy="4865615"/>
              </a:xfrm>
            </p:spPr>
            <p:txBody>
              <a:bodyPr>
                <a:normAutofit/>
              </a:bodyPr>
              <a:lstStyle/>
              <a:p>
                <a:pPr marL="0" indent="0">
                  <a:buNone/>
                </a:pPr>
                <a:r>
                  <a:rPr kumimoji="1" lang="en-US" altLang="ja-JP" dirty="0"/>
                  <a:t>0</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𝑍</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𝑃</m:t>
                    </m:r>
                  </m:oMath>
                </a14:m>
                <a:r>
                  <a:rPr kumimoji="1" lang="ja-JP" altLang="en-US" dirty="0"/>
                  <a:t>を満たすには、</a:t>
                </a:r>
                <a:endParaRPr kumimoji="1" lang="en-US" altLang="ja-JP" dirty="0"/>
              </a:p>
              <a:p>
                <a:pPr marL="0" indent="0">
                  <a:buNone/>
                </a:pPr>
                <a:r>
                  <a:rPr kumimoji="1" lang="ja-JP" altLang="en-US" dirty="0"/>
                  <a:t>②の制約をやぶる場合にペナルティを与えるようにする</a:t>
                </a:r>
                <a:endParaRPr kumimoji="1" lang="en-US" altLang="ja-JP" dirty="0"/>
              </a:p>
              <a:p>
                <a:pPr marL="0" indent="0">
                  <a:buNone/>
                </a:pPr>
                <a:endParaRPr lang="en-US" altLang="ja-JP" dirty="0"/>
              </a:p>
              <a:p>
                <a:pPr marL="0" indent="0">
                  <a:buNone/>
                </a:pPr>
                <a:r>
                  <a:rPr kumimoji="1" lang="ja-JP" altLang="en-US" dirty="0"/>
                  <a:t>まず、④の定義より</a:t>
                </a:r>
                <a14:m>
                  <m:oMath xmlns:m="http://schemas.openxmlformats.org/officeDocument/2006/math">
                    <m:r>
                      <m:rPr>
                        <m:sty m:val="p"/>
                      </m:rPr>
                      <a:rPr kumimoji="1" lang="en-US" altLang="ja-JP" b="0" i="0" smtClean="0">
                        <a:latin typeface="Cambria Math" panose="02040503050406030204" pitchFamily="18" charset="0"/>
                      </a:rPr>
                      <m:t>Z</m:t>
                    </m:r>
                    <m:r>
                      <a:rPr kumimoji="1" lang="ja-JP" altLang="en-US" i="1" smtClean="0">
                        <a:latin typeface="Cambria Math" panose="02040503050406030204" pitchFamily="18" charset="0"/>
                      </a:rPr>
                      <m:t>≥</m:t>
                    </m:r>
                    <m:r>
                      <a:rPr kumimoji="1" lang="en-US" altLang="ja-JP" b="0" i="1" smtClean="0">
                        <a:latin typeface="Cambria Math" panose="02040503050406030204" pitchFamily="18" charset="0"/>
                      </a:rPr>
                      <m:t>0</m:t>
                    </m:r>
                  </m:oMath>
                </a14:m>
                <a:r>
                  <a:rPr kumimoji="1" lang="ja-JP" altLang="en-US" dirty="0"/>
                  <a:t>という条件は必ず満たされる</a:t>
                </a:r>
                <a:endParaRPr lang="en-US" altLang="ja-JP" dirty="0"/>
              </a:p>
              <a:p>
                <a:pPr marL="0" indent="0">
                  <a:buNone/>
                </a:pPr>
                <a:endParaRPr lang="en-US" altLang="ja-JP" dirty="0"/>
              </a:p>
              <a:p>
                <a:pPr marL="0" indent="0">
                  <a:buNone/>
                </a:pPr>
                <a:r>
                  <a:rPr lang="ja-JP" altLang="en-US" dirty="0"/>
                  <a:t>一方で</a:t>
                </a:r>
                <a14:m>
                  <m:oMath xmlns:m="http://schemas.openxmlformats.org/officeDocument/2006/math">
                    <m:r>
                      <a:rPr kumimoji="1" lang="ja-JP" altLang="en-US" b="0" i="1" dirty="0"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𝑍</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𝑃</m:t>
                    </m:r>
                  </m:oMath>
                </a14:m>
                <a:r>
                  <a:rPr lang="ja-JP" altLang="en-US" sz="2800" b="0" dirty="0"/>
                  <a:t>という条件は、④の定義上はやぶれる可能性あり</a:t>
                </a:r>
                <a:endParaRPr lang="en-US" altLang="ja-JP" sz="2800" b="0" dirty="0"/>
              </a:p>
              <a:p>
                <a:pPr marL="0" indent="0">
                  <a:buNone/>
                </a:pPr>
                <a:endParaRPr lang="en-US" altLang="ja-JP" dirty="0"/>
              </a:p>
              <a:p>
                <a:pPr marL="0" indent="0">
                  <a:buNone/>
                </a:pPr>
                <a:r>
                  <a:rPr lang="ja-JP" altLang="en-US" sz="2800" b="0" dirty="0"/>
                  <a:t>仮に、</a:t>
                </a:r>
                <a:r>
                  <a:rPr kumimoji="1" lang="en-US" altLang="ja-JP" b="0" dirty="0"/>
                  <a:t> </a:t>
                </a:r>
                <a14:m>
                  <m:oMath xmlns:m="http://schemas.openxmlformats.org/officeDocument/2006/math">
                    <m:r>
                      <m:rPr>
                        <m:sty m:val="p"/>
                      </m:rPr>
                      <a:rPr lang="en-US" altLang="ja-JP" i="1" dirty="0">
                        <a:latin typeface="Cambria Math" panose="02040503050406030204" pitchFamily="18" charset="0"/>
                        <a:ea typeface="Cambria Math" panose="02040503050406030204" pitchFamily="18" charset="0"/>
                      </a:rPr>
                      <m:t>Z</m:t>
                    </m:r>
                    <m:r>
                      <a:rPr kumimoji="1" lang="en-US" altLang="ja-JP" b="0" i="1" smtClean="0">
                        <a:latin typeface="Cambria Math" panose="02040503050406030204" pitchFamily="18" charset="0"/>
                        <a:ea typeface="Cambria Math" panose="02040503050406030204" pitchFamily="18" charset="0"/>
                      </a:rPr>
                      <m:t>&gt;</m:t>
                    </m:r>
                    <m:r>
                      <m:rPr>
                        <m:sty m:val="p"/>
                      </m:rPr>
                      <a:rPr lang="en-US" altLang="ja-JP" i="1">
                        <a:latin typeface="Cambria Math" panose="02040503050406030204" pitchFamily="18" charset="0"/>
                        <a:ea typeface="Cambria Math" panose="02040503050406030204" pitchFamily="18" charset="0"/>
                      </a:rPr>
                      <m:t>P</m:t>
                    </m:r>
                  </m:oMath>
                </a14:m>
                <a:r>
                  <a:rPr lang="ja-JP" altLang="en-US" sz="2800" b="0" dirty="0"/>
                  <a:t>のときは②の等式制約をどうしても満たせないため</a:t>
                </a:r>
                <a:endParaRPr lang="en-US" altLang="ja-JP" sz="2800" b="0" dirty="0"/>
              </a:p>
              <a:p>
                <a:pPr marL="0" indent="0">
                  <a:buNone/>
                </a:pPr>
                <a:r>
                  <a:rPr lang="ja-JP" altLang="en-US" dirty="0"/>
                  <a:t>ペナルティが課されることになる</a:t>
                </a:r>
                <a:endParaRPr lang="en-US" altLang="ja-JP" sz="2800" b="0" dirty="0"/>
              </a:p>
            </p:txBody>
          </p:sp>
        </mc:Choice>
        <mc:Fallback xmlns="">
          <p:sp>
            <p:nvSpPr>
              <p:cNvPr id="3" name="コンテンツ プレースホルダー 2">
                <a:extLst>
                  <a:ext uri="{FF2B5EF4-FFF2-40B4-BE49-F238E27FC236}">
                    <a16:creationId xmlns:a16="http://schemas.microsoft.com/office/drawing/2014/main" id="{8CFA8CA2-7C2B-92BC-E443-461A079833A9}"/>
                  </a:ext>
                </a:extLst>
              </p:cNvPr>
              <p:cNvSpPr>
                <a:spLocks noGrp="1" noRot="1" noChangeAspect="1" noMove="1" noResize="1" noEditPoints="1" noAdjustHandles="1" noChangeArrowheads="1" noChangeShapeType="1" noTextEdit="1"/>
              </p:cNvSpPr>
              <p:nvPr>
                <p:ph idx="1"/>
              </p:nvPr>
            </p:nvSpPr>
            <p:spPr>
              <a:xfrm>
                <a:off x="838200" y="1627260"/>
                <a:ext cx="10515600" cy="4865615"/>
              </a:xfrm>
              <a:blipFill>
                <a:blip r:embed="rId3"/>
                <a:stretch>
                  <a:fillRect l="-1217" t="-213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80885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B84013-FDCA-2AEE-6325-1929B1652788}"/>
              </a:ext>
            </a:extLst>
          </p:cNvPr>
          <p:cNvSpPr>
            <a:spLocks noGrp="1"/>
          </p:cNvSpPr>
          <p:nvPr>
            <p:ph type="title"/>
          </p:nvPr>
        </p:nvSpPr>
        <p:spPr/>
        <p:txBody>
          <a:bodyPr/>
          <a:lstStyle/>
          <a:p>
            <a:r>
              <a:rPr kumimoji="1" lang="en-US" altLang="ja-JP" u="sng" dirty="0"/>
              <a:t>QUBO</a:t>
            </a:r>
            <a:r>
              <a:rPr kumimoji="1" lang="ja-JP" altLang="en-US" u="sng" dirty="0"/>
              <a:t>定式化</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CFA8CA2-7C2B-92BC-E443-461A079833A9}"/>
                  </a:ext>
                </a:extLst>
              </p:cNvPr>
              <p:cNvSpPr>
                <a:spLocks noGrp="1"/>
              </p:cNvSpPr>
              <p:nvPr>
                <p:ph idx="1"/>
              </p:nvPr>
            </p:nvSpPr>
            <p:spPr>
              <a:xfrm>
                <a:off x="838200" y="1627260"/>
                <a:ext cx="10515600" cy="4865615"/>
              </a:xfrm>
            </p:spPr>
            <p:txBody>
              <a:bodyPr>
                <a:normAutofit/>
              </a:bodyPr>
              <a:lstStyle/>
              <a:p>
                <a:pPr marL="0" indent="0">
                  <a:buNone/>
                </a:pPr>
                <a:r>
                  <a:rPr lang="ja-JP" altLang="en-US" dirty="0"/>
                  <a:t>よって、①と⑤より</a:t>
                </a:r>
                <a:endParaRPr lang="en-US" altLang="ja-JP" dirty="0"/>
              </a:p>
              <a:p>
                <a:pPr marL="0" indent="0">
                  <a:buNone/>
                </a:pPr>
                <a:r>
                  <a:rPr lang="ja-JP" altLang="en-US" sz="2800" b="0" dirty="0"/>
                  <a:t>イジングマシンで最小化すべきエネルギー関数</a:t>
                </a:r>
                <a:r>
                  <a:rPr lang="en-US" altLang="ja-JP" sz="2800" b="0" dirty="0"/>
                  <a:t>E(x)</a:t>
                </a:r>
                <a:r>
                  <a:rPr lang="ja-JP" altLang="en-US" dirty="0"/>
                  <a:t>は</a:t>
                </a:r>
                <a:endParaRPr lang="en-US" altLang="ja-JP" dirty="0"/>
              </a:p>
              <a:p>
                <a:pPr marL="0" indent="0">
                  <a:buNone/>
                </a:pPr>
                <a:endParaRPr lang="en-US" altLang="ja-JP" dirty="0"/>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𝐸</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r>
                        <a:rPr lang="ja-JP" altLang="en-US" i="1" smtClean="0">
                          <a:latin typeface="Cambria Math" panose="02040503050406030204" pitchFamily="18" charset="0"/>
                        </a:rPr>
                        <m:t>ー</m:t>
                      </m:r>
                      <m:nary>
                        <m:naryPr>
                          <m:chr m:val="∑"/>
                          <m:ctrlPr>
                            <a:rPr kumimoji="1" lang="ja-JP" altLang="en-US" sz="2800" i="1" smtClean="0">
                              <a:latin typeface="Cambria Math" panose="02040503050406030204" pitchFamily="18" charset="0"/>
                            </a:rPr>
                          </m:ctrlPr>
                        </m:naryPr>
                        <m:sub>
                          <m:r>
                            <m:rPr>
                              <m:brk m:alnAt="23"/>
                            </m:rP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=0</m:t>
                          </m:r>
                        </m:sub>
                        <m:sup>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sup>
                        <m:e>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𝑠</m:t>
                              </m:r>
                            </m:e>
                            <m:sub>
                              <m:r>
                                <a:rPr kumimoji="1" lang="en-US" altLang="ja-JP" sz="2800" b="0" i="1" smtClean="0">
                                  <a:latin typeface="Cambria Math" panose="02040503050406030204" pitchFamily="18" charset="0"/>
                                </a:rPr>
                                <m:t>𝑖</m:t>
                              </m:r>
                            </m:sub>
                          </m:sSub>
                        </m:e>
                      </m:nary>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m:rPr>
                          <m:sty m:val="p"/>
                        </m:rPr>
                        <a:rPr lang="en-US" altLang="ja-JP" i="1" dirty="0">
                          <a:latin typeface="Cambria Math" panose="02040503050406030204" pitchFamily="18" charset="0"/>
                          <a:ea typeface="Cambria Math" panose="02040503050406030204" pitchFamily="18" charset="0"/>
                        </a:rPr>
                        <m:t>λ</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=0</m:t>
                              </m:r>
                            </m:sub>
                            <m:sup>
                              <m:r>
                                <a:rPr lang="en-US" altLang="ja-JP" i="1">
                                  <a:latin typeface="Cambria Math" panose="02040503050406030204" pitchFamily="18" charset="0"/>
                                </a:rPr>
                                <m:t>𝑁</m:t>
                              </m:r>
                              <m:r>
                                <a:rPr lang="en-US" altLang="ja-JP" i="1">
                                  <a:latin typeface="Cambria Math" panose="02040503050406030204" pitchFamily="18" charset="0"/>
                                </a:rPr>
                                <m:t>−1</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e>
                          </m:nary>
                          <m:r>
                            <a:rPr lang="en-US" altLang="ja-JP">
                              <a:latin typeface="Cambria Math" panose="02040503050406030204" pitchFamily="18" charset="0"/>
                            </a:rPr>
                            <m:t>+</m:t>
                          </m:r>
                          <m:nary>
                            <m:naryPr>
                              <m:chr m:val="∑"/>
                              <m:ctrlPr>
                                <a:rPr lang="en-US" altLang="ja-JP" i="1">
                                  <a:latin typeface="Cambria Math" panose="02040503050406030204" pitchFamily="18" charset="0"/>
                                  <a:ea typeface="Cambria Math" panose="02040503050406030204" pitchFamily="18" charset="0"/>
                                </a:rPr>
                              </m:ctrlPr>
                            </m:naryPr>
                            <m:sub>
                              <m:r>
                                <m:rPr>
                                  <m:brk m:alnAt="23"/>
                                </m:rP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=0</m:t>
                              </m:r>
                            </m:sub>
                            <m:sup>
                              <m:d>
                                <m:dPr>
                                  <m:begChr m:val="⌊"/>
                                  <m:endChr m:val="⌋"/>
                                  <m:ctrlPr>
                                    <a:rPr lang="en-US" altLang="ja-JP" i="1">
                                      <a:latin typeface="Cambria Math" panose="02040503050406030204" pitchFamily="18" charset="0"/>
                                      <a:ea typeface="Cambria Math" panose="02040503050406030204" pitchFamily="18" charset="0"/>
                                    </a:rPr>
                                  </m:ctrlPr>
                                </m:dPr>
                                <m:e>
                                  <m:func>
                                    <m:funcPr>
                                      <m:ctrlPr>
                                        <a:rPr lang="en-US" altLang="ja-JP" i="1">
                                          <a:latin typeface="Cambria Math" panose="02040503050406030204" pitchFamily="18" charset="0"/>
                                          <a:ea typeface="Cambria Math" panose="02040503050406030204" pitchFamily="18" charset="0"/>
                                        </a:rPr>
                                      </m:ctrlPr>
                                    </m:funcPr>
                                    <m:fName>
                                      <m:sSub>
                                        <m:sSubPr>
                                          <m:ctrlPr>
                                            <a:rPr lang="en-US" altLang="ja-JP" i="1">
                                              <a:latin typeface="Cambria Math" panose="02040503050406030204" pitchFamily="18" charset="0"/>
                                              <a:ea typeface="Cambria Math" panose="02040503050406030204" pitchFamily="18" charset="0"/>
                                            </a:rPr>
                                          </m:ctrlPr>
                                        </m:sSubPr>
                                        <m:e>
                                          <m:r>
                                            <m:rPr>
                                              <m:sty m:val="p"/>
                                            </m:rPr>
                                            <a:rPr lang="en-US" altLang="ja-JP">
                                              <a:latin typeface="Cambria Math" panose="02040503050406030204" pitchFamily="18" charset="0"/>
                                              <a:ea typeface="Cambria Math" panose="02040503050406030204" pitchFamily="18" charset="0"/>
                                            </a:rPr>
                                            <m:t>log</m:t>
                                          </m:r>
                                        </m:e>
                                        <m:sub>
                                          <m:r>
                                            <a:rPr lang="en-US" altLang="ja-JP" i="1">
                                              <a:latin typeface="Cambria Math" panose="02040503050406030204" pitchFamily="18" charset="0"/>
                                              <a:ea typeface="Cambria Math" panose="02040503050406030204" pitchFamily="18" charset="0"/>
                                            </a:rPr>
                                            <m:t>2</m:t>
                                          </m:r>
                                        </m:sub>
                                      </m:sSub>
                                    </m:fName>
                                    <m:e>
                                      <m:r>
                                        <a:rPr lang="en-US" altLang="ja-JP" i="1">
                                          <a:latin typeface="Cambria Math" panose="02040503050406030204" pitchFamily="18" charset="0"/>
                                          <a:ea typeface="Cambria Math" panose="02040503050406030204" pitchFamily="18" charset="0"/>
                                        </a:rPr>
                                        <m:t>𝑃</m:t>
                                      </m:r>
                                    </m:e>
                                  </m:func>
                                </m:e>
                              </m:d>
                            </m:sup>
                            <m:e>
                              <m:sSup>
                                <m:sSupPr>
                                  <m:ctrlPr>
                                    <a:rPr lang="en-US" altLang="ja-JP" i="1">
                                      <a:latin typeface="Cambria Math" panose="02040503050406030204" pitchFamily="18" charset="0"/>
                                    </a:rPr>
                                  </m:ctrlPr>
                                </m:sSupPr>
                                <m:e>
                                  <m:r>
                                    <a:rPr lang="en-US" altLang="ja-JP" i="1">
                                      <a:latin typeface="Cambria Math" panose="02040503050406030204" pitchFamily="18" charset="0"/>
                                    </a:rPr>
                                    <m:t>2</m:t>
                                  </m:r>
                                </m:e>
                                <m:sup>
                                  <m:r>
                                    <a:rPr lang="en-US" altLang="ja-JP" i="1">
                                      <a:latin typeface="Cambria Math" panose="02040503050406030204" pitchFamily="18" charset="0"/>
                                    </a:rPr>
                                    <m:t>𝑛</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𝑛</m:t>
                                  </m:r>
                                </m:sub>
                              </m:sSub>
                            </m:e>
                          </m:nary>
                          <m:r>
                            <a:rPr lang="en-US" altLang="ja-JP" i="1">
                              <a:latin typeface="Cambria Math" panose="02040503050406030204" pitchFamily="18" charset="0"/>
                            </a:rPr>
                            <m:t>−</m:t>
                          </m:r>
                          <m:r>
                            <m:rPr>
                              <m:sty m:val="p"/>
                            </m:rPr>
                            <a:rPr lang="en-US" altLang="ja-JP">
                              <a:latin typeface="Cambria Math" panose="02040503050406030204" pitchFamily="18" charset="0"/>
                              <a:ea typeface="Cambria Math" panose="02040503050406030204" pitchFamily="18" charset="0"/>
                            </a:rPr>
                            <m:t>P</m:t>
                          </m:r>
                          <m:r>
                            <a:rPr lang="en-US" altLang="ja-JP">
                              <a:latin typeface="Cambria Math" panose="02040503050406030204" pitchFamily="18" charset="0"/>
                              <a:ea typeface="Cambria Math" panose="02040503050406030204" pitchFamily="18" charset="0"/>
                            </a:rPr>
                            <m:t>)</m:t>
                          </m:r>
                          <m:r>
                            <m:rPr>
                              <m:nor/>
                            </m:rPr>
                            <a:rPr lang="en-US" altLang="ja-JP" dirty="0">
                              <a:ea typeface="Cambria Math" panose="02040503050406030204" pitchFamily="18" charset="0"/>
                            </a:rPr>
                            <m:t> </m:t>
                          </m:r>
                        </m:e>
                        <m:sup>
                          <m:r>
                            <a:rPr lang="en-US" altLang="ja-JP" i="1">
                              <a:latin typeface="Cambria Math" panose="02040503050406030204" pitchFamily="18" charset="0"/>
                              <a:ea typeface="Cambria Math" panose="02040503050406030204" pitchFamily="18" charset="0"/>
                            </a:rPr>
                            <m:t>2</m:t>
                          </m:r>
                        </m:sup>
                      </m:sSup>
                    </m:oMath>
                  </m:oMathPara>
                </a14:m>
                <a:endParaRPr lang="en-US" altLang="ja-JP" dirty="0"/>
              </a:p>
              <a:p>
                <a:pPr marL="0" indent="0">
                  <a:buNone/>
                </a:pPr>
                <a:endParaRPr lang="en-US" altLang="ja-JP" dirty="0"/>
              </a:p>
              <a:p>
                <a:pPr marL="0" indent="0">
                  <a:buNone/>
                </a:pPr>
                <a:endParaRPr lang="en-US" altLang="ja-JP" dirty="0"/>
              </a:p>
              <a:p>
                <a:pPr marL="0" indent="0">
                  <a:buNone/>
                </a:pPr>
                <a:r>
                  <a:rPr lang="ja-JP" altLang="en-US" dirty="0"/>
                  <a:t>と記述できる</a:t>
                </a:r>
                <a:endParaRPr lang="en-US" altLang="ja-JP" dirty="0"/>
              </a:p>
              <a:p>
                <a:pPr marL="0" indent="0">
                  <a:buNone/>
                </a:pPr>
                <a:endParaRPr lang="en-US" altLang="ja-JP" sz="2800" b="0" dirty="0"/>
              </a:p>
              <a:p>
                <a:pPr marL="0" indent="0">
                  <a:buNone/>
                </a:pPr>
                <a:endParaRPr lang="en-US" altLang="ja-JP" sz="2800" b="0" dirty="0"/>
              </a:p>
            </p:txBody>
          </p:sp>
        </mc:Choice>
        <mc:Fallback xmlns="">
          <p:sp>
            <p:nvSpPr>
              <p:cNvPr id="3" name="コンテンツ プレースホルダー 2">
                <a:extLst>
                  <a:ext uri="{FF2B5EF4-FFF2-40B4-BE49-F238E27FC236}">
                    <a16:creationId xmlns:a16="http://schemas.microsoft.com/office/drawing/2014/main" id="{8CFA8CA2-7C2B-92BC-E443-461A079833A9}"/>
                  </a:ext>
                </a:extLst>
              </p:cNvPr>
              <p:cNvSpPr>
                <a:spLocks noGrp="1" noRot="1" noChangeAspect="1" noMove="1" noResize="1" noEditPoints="1" noAdjustHandles="1" noChangeArrowheads="1" noChangeShapeType="1" noTextEdit="1"/>
              </p:cNvSpPr>
              <p:nvPr>
                <p:ph idx="1"/>
              </p:nvPr>
            </p:nvSpPr>
            <p:spPr>
              <a:xfrm>
                <a:off x="838200" y="1627260"/>
                <a:ext cx="10515600" cy="4865615"/>
              </a:xfrm>
              <a:blipFill>
                <a:blip r:embed="rId3"/>
                <a:stretch>
                  <a:fillRect l="-1217" t="-2130"/>
                </a:stretch>
              </a:blipFill>
            </p:spPr>
            <p:txBody>
              <a:bodyPr/>
              <a:lstStyle/>
              <a:p>
                <a:r>
                  <a:rPr lang="ja-JP" altLang="en-US">
                    <a:noFill/>
                  </a:rPr>
                  <a:t> </a:t>
                </a:r>
              </a:p>
            </p:txBody>
          </p:sp>
        </mc:Fallback>
      </mc:AlternateContent>
      <p:sp>
        <p:nvSpPr>
          <p:cNvPr id="4" name="正方形/長方形 3">
            <a:extLst>
              <a:ext uri="{FF2B5EF4-FFF2-40B4-BE49-F238E27FC236}">
                <a16:creationId xmlns:a16="http://schemas.microsoft.com/office/drawing/2014/main" id="{F68BC9B1-D5A4-A27B-4AA3-5813BDF8A4F4}"/>
              </a:ext>
            </a:extLst>
          </p:cNvPr>
          <p:cNvSpPr/>
          <p:nvPr/>
        </p:nvSpPr>
        <p:spPr>
          <a:xfrm>
            <a:off x="1040235" y="3112316"/>
            <a:ext cx="9949343" cy="2038524"/>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Tree>
    <p:extLst>
      <p:ext uri="{BB962C8B-B14F-4D97-AF65-F5344CB8AC3E}">
        <p14:creationId xmlns:p14="http://schemas.microsoft.com/office/powerpoint/2010/main" val="2922240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A90667-0883-D630-A44F-7C2FCDE2CBB5}"/>
              </a:ext>
            </a:extLst>
          </p:cNvPr>
          <p:cNvSpPr>
            <a:spLocks noGrp="1"/>
          </p:cNvSpPr>
          <p:nvPr>
            <p:ph type="title"/>
          </p:nvPr>
        </p:nvSpPr>
        <p:spPr/>
        <p:txBody>
          <a:bodyPr/>
          <a:lstStyle/>
          <a:p>
            <a:r>
              <a:rPr kumimoji="1" lang="ja-JP" altLang="en-US" u="sng" dirty="0"/>
              <a:t>実行結果：予算</a:t>
            </a:r>
            <a:r>
              <a:rPr kumimoji="1" lang="en-US" altLang="ja-JP" u="sng" dirty="0"/>
              <a:t>300</a:t>
            </a:r>
            <a:r>
              <a:rPr kumimoji="1" lang="ja-JP" altLang="en-US" u="sng" dirty="0"/>
              <a:t>円</a:t>
            </a:r>
          </a:p>
        </p:txBody>
      </p:sp>
      <p:graphicFrame>
        <p:nvGraphicFramePr>
          <p:cNvPr id="4" name="表 4">
            <a:extLst>
              <a:ext uri="{FF2B5EF4-FFF2-40B4-BE49-F238E27FC236}">
                <a16:creationId xmlns:a16="http://schemas.microsoft.com/office/drawing/2014/main" id="{6612CF95-1F0B-00A8-8A14-6FEA008EB74D}"/>
              </a:ext>
            </a:extLst>
          </p:cNvPr>
          <p:cNvGraphicFramePr>
            <a:graphicFrameLocks noGrp="1"/>
          </p:cNvGraphicFramePr>
          <p:nvPr>
            <p:ph idx="1"/>
            <p:extLst>
              <p:ext uri="{D42A27DB-BD31-4B8C-83A1-F6EECF244321}">
                <p14:modId xmlns:p14="http://schemas.microsoft.com/office/powerpoint/2010/main" val="197057454"/>
              </p:ext>
            </p:extLst>
          </p:nvPr>
        </p:nvGraphicFramePr>
        <p:xfrm>
          <a:off x="838200" y="1825625"/>
          <a:ext cx="10390823" cy="2966720"/>
        </p:xfrm>
        <a:graphic>
          <a:graphicData uri="http://schemas.openxmlformats.org/drawingml/2006/table">
            <a:tbl>
              <a:tblPr firstRow="1" bandRow="1">
                <a:tableStyleId>{7DF18680-E054-41AD-8BC1-D1AEF772440D}</a:tableStyleId>
              </a:tblPr>
              <a:tblGrid>
                <a:gridCol w="1848168">
                  <a:extLst>
                    <a:ext uri="{9D8B030D-6E8A-4147-A177-3AD203B41FA5}">
                      <a16:colId xmlns:a16="http://schemas.microsoft.com/office/drawing/2014/main" val="1656735994"/>
                    </a:ext>
                  </a:extLst>
                </a:gridCol>
                <a:gridCol w="3284855">
                  <a:extLst>
                    <a:ext uri="{9D8B030D-6E8A-4147-A177-3AD203B41FA5}">
                      <a16:colId xmlns:a16="http://schemas.microsoft.com/office/drawing/2014/main" val="3140281263"/>
                    </a:ext>
                  </a:extLst>
                </a:gridCol>
                <a:gridCol w="2628900">
                  <a:extLst>
                    <a:ext uri="{9D8B030D-6E8A-4147-A177-3AD203B41FA5}">
                      <a16:colId xmlns:a16="http://schemas.microsoft.com/office/drawing/2014/main" val="2060358454"/>
                    </a:ext>
                  </a:extLst>
                </a:gridCol>
                <a:gridCol w="2628900">
                  <a:extLst>
                    <a:ext uri="{9D8B030D-6E8A-4147-A177-3AD203B41FA5}">
                      <a16:colId xmlns:a16="http://schemas.microsoft.com/office/drawing/2014/main" val="3811644533"/>
                    </a:ext>
                  </a:extLst>
                </a:gridCol>
              </a:tblGrid>
              <a:tr h="370840">
                <a:tc>
                  <a:txBody>
                    <a:bodyPr/>
                    <a:lstStyle/>
                    <a:p>
                      <a:pPr algn="ctr"/>
                      <a:r>
                        <a:rPr kumimoji="1" lang="en-US" altLang="ja-JP" dirty="0"/>
                        <a:t>λ</a:t>
                      </a:r>
                      <a:r>
                        <a:rPr kumimoji="1" lang="ja-JP" altLang="en-US" dirty="0"/>
                        <a:t>（罰金係数）</a:t>
                      </a:r>
                    </a:p>
                  </a:txBody>
                  <a:tcPr/>
                </a:tc>
                <a:tc>
                  <a:txBody>
                    <a:bodyPr/>
                    <a:lstStyle/>
                    <a:p>
                      <a:pPr algn="ctr"/>
                      <a:r>
                        <a:rPr kumimoji="1" lang="ja-JP" altLang="en-US" dirty="0"/>
                        <a:t>持っていくお菓子</a:t>
                      </a:r>
                    </a:p>
                  </a:txBody>
                  <a:tcPr/>
                </a:tc>
                <a:tc>
                  <a:txBody>
                    <a:bodyPr/>
                    <a:lstStyle/>
                    <a:p>
                      <a:pPr algn="ctr"/>
                      <a:r>
                        <a:rPr kumimoji="1" lang="ja-JP" altLang="en-US" dirty="0"/>
                        <a:t>合計金額</a:t>
                      </a:r>
                    </a:p>
                  </a:txBody>
                  <a:tcPr/>
                </a:tc>
                <a:tc>
                  <a:txBody>
                    <a:bodyPr/>
                    <a:lstStyle/>
                    <a:p>
                      <a:pPr algn="ctr"/>
                      <a:r>
                        <a:rPr kumimoji="1" lang="ja-JP" altLang="en-US" dirty="0"/>
                        <a:t>満足度合計</a:t>
                      </a:r>
                    </a:p>
                  </a:txBody>
                  <a:tcPr/>
                </a:tc>
                <a:extLst>
                  <a:ext uri="{0D108BD9-81ED-4DB2-BD59-A6C34878D82A}">
                    <a16:rowId xmlns:a16="http://schemas.microsoft.com/office/drawing/2014/main" val="181055150"/>
                  </a:ext>
                </a:extLst>
              </a:tr>
              <a:tr h="370840">
                <a:tc>
                  <a:txBody>
                    <a:bodyPr/>
                    <a:lstStyle/>
                    <a:p>
                      <a:pPr algn="ctr"/>
                      <a:r>
                        <a:rPr kumimoji="1" lang="en-US" altLang="ja-JP" dirty="0"/>
                        <a:t>1</a:t>
                      </a:r>
                      <a:endParaRPr kumimoji="1" lang="ja-JP" altLang="en-US" dirty="0"/>
                    </a:p>
                  </a:txBody>
                  <a:tcPr anchor="ctr"/>
                </a:tc>
                <a:tc rowSpan="7">
                  <a:txBody>
                    <a:bodyPr/>
                    <a:lstStyle/>
                    <a:p>
                      <a:pPr algn="ctr">
                        <a:lnSpc>
                          <a:spcPct val="150000"/>
                        </a:lnSpc>
                      </a:pPr>
                      <a:r>
                        <a:rPr kumimoji="1" lang="ja-JP" altLang="en-US" dirty="0"/>
                        <a:t>トッポ</a:t>
                      </a:r>
                      <a:endParaRPr kumimoji="1" lang="en-US" altLang="ja-JP" dirty="0"/>
                    </a:p>
                    <a:p>
                      <a:pPr algn="ctr">
                        <a:lnSpc>
                          <a:spcPct val="150000"/>
                        </a:lnSpc>
                      </a:pPr>
                      <a:r>
                        <a:rPr kumimoji="1" lang="ja-JP" altLang="en-US" dirty="0"/>
                        <a:t>こざくら餅</a:t>
                      </a:r>
                      <a:endParaRPr kumimoji="1" lang="en-US" altLang="ja-JP" dirty="0"/>
                    </a:p>
                    <a:p>
                      <a:pPr algn="ctr">
                        <a:lnSpc>
                          <a:spcPct val="150000"/>
                        </a:lnSpc>
                      </a:pPr>
                      <a:r>
                        <a:rPr kumimoji="1" lang="ja-JP" altLang="en-US" dirty="0"/>
                        <a:t>シゲキックス スーパーレモン</a:t>
                      </a:r>
                    </a:p>
                  </a:txBody>
                  <a:tcPr anchor="ctr"/>
                </a:tc>
                <a:tc rowSpan="7">
                  <a:txBody>
                    <a:bodyPr/>
                    <a:lstStyle/>
                    <a:p>
                      <a:pPr algn="ctr"/>
                      <a:r>
                        <a:rPr kumimoji="1" lang="en-US" altLang="ja-JP" dirty="0"/>
                        <a:t>286</a:t>
                      </a:r>
                      <a:endParaRPr kumimoji="1" lang="ja-JP" altLang="en-US" dirty="0"/>
                    </a:p>
                  </a:txBody>
                  <a:tcPr anchor="ctr"/>
                </a:tc>
                <a:tc rowSpan="7">
                  <a:txBody>
                    <a:bodyPr/>
                    <a:lstStyle/>
                    <a:p>
                      <a:pPr algn="ctr"/>
                      <a:r>
                        <a:rPr kumimoji="1" lang="en-US" altLang="ja-JP" dirty="0"/>
                        <a:t>22</a:t>
                      </a:r>
                      <a:endParaRPr kumimoji="1" lang="ja-JP" altLang="en-US" dirty="0"/>
                    </a:p>
                  </a:txBody>
                  <a:tcPr anchor="ctr"/>
                </a:tc>
                <a:extLst>
                  <a:ext uri="{0D108BD9-81ED-4DB2-BD59-A6C34878D82A}">
                    <a16:rowId xmlns:a16="http://schemas.microsoft.com/office/drawing/2014/main" val="2020159508"/>
                  </a:ext>
                </a:extLst>
              </a:tr>
              <a:tr h="370840">
                <a:tc>
                  <a:txBody>
                    <a:bodyPr/>
                    <a:lstStyle/>
                    <a:p>
                      <a:pPr algn="ctr"/>
                      <a:r>
                        <a:rPr kumimoji="1" lang="en-US" altLang="ja-JP" dirty="0"/>
                        <a:t>4</a:t>
                      </a:r>
                    </a:p>
                  </a:txBody>
                  <a:tcPr anchor="ct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3594208574"/>
                  </a:ext>
                </a:extLst>
              </a:tr>
              <a:tr h="370840">
                <a:tc>
                  <a:txBody>
                    <a:bodyPr/>
                    <a:lstStyle/>
                    <a:p>
                      <a:pPr algn="ctr"/>
                      <a:r>
                        <a:rPr kumimoji="1" lang="en-US" altLang="ja-JP" dirty="0"/>
                        <a:t>7</a:t>
                      </a:r>
                      <a:endParaRPr kumimoji="1" lang="ja-JP" altLang="en-US" dirty="0"/>
                    </a:p>
                  </a:txBody>
                  <a:tcPr anchor="ct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3249269199"/>
                  </a:ext>
                </a:extLst>
              </a:tr>
              <a:tr h="370840">
                <a:tc>
                  <a:txBody>
                    <a:bodyPr/>
                    <a:lstStyle/>
                    <a:p>
                      <a:pPr algn="ctr"/>
                      <a:r>
                        <a:rPr kumimoji="1" lang="en-US" altLang="ja-JP" dirty="0"/>
                        <a:t>10</a:t>
                      </a:r>
                      <a:endParaRPr kumimoji="1" lang="ja-JP" altLang="en-US" dirty="0"/>
                    </a:p>
                  </a:txBody>
                  <a:tcPr anchor="ct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406726644"/>
                  </a:ext>
                </a:extLst>
              </a:tr>
              <a:tr h="370840">
                <a:tc>
                  <a:txBody>
                    <a:bodyPr/>
                    <a:lstStyle/>
                    <a:p>
                      <a:pPr algn="ctr"/>
                      <a:r>
                        <a:rPr kumimoji="1" lang="en-US" altLang="ja-JP" dirty="0"/>
                        <a:t>13</a:t>
                      </a:r>
                      <a:endParaRPr kumimoji="1" lang="ja-JP" altLang="en-US" dirty="0"/>
                    </a:p>
                  </a:txBody>
                  <a:tcPr anchor="ct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755054789"/>
                  </a:ext>
                </a:extLst>
              </a:tr>
              <a:tr h="370840">
                <a:tc>
                  <a:txBody>
                    <a:bodyPr/>
                    <a:lstStyle/>
                    <a:p>
                      <a:pPr algn="ctr"/>
                      <a:r>
                        <a:rPr kumimoji="1" lang="en-US" altLang="ja-JP" dirty="0"/>
                        <a:t>16</a:t>
                      </a:r>
                      <a:endParaRPr kumimoji="1" lang="ja-JP" altLang="en-US" dirty="0"/>
                    </a:p>
                  </a:txBody>
                  <a:tcPr anchor="ctr"/>
                </a:tc>
                <a:tc vMerge="1">
                  <a:txBody>
                    <a:bodyPr/>
                    <a:lstStyle/>
                    <a:p>
                      <a:endParaRPr kumimoji="1" lang="ja-JP" altLang="en-US"/>
                    </a:p>
                  </a:txBody>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1090688663"/>
                  </a:ext>
                </a:extLst>
              </a:tr>
              <a:tr h="370840">
                <a:tc>
                  <a:txBody>
                    <a:bodyPr/>
                    <a:lstStyle/>
                    <a:p>
                      <a:pPr algn="ctr"/>
                      <a:r>
                        <a:rPr kumimoji="1" lang="en-US" altLang="ja-JP" dirty="0"/>
                        <a:t>19</a:t>
                      </a:r>
                      <a:endParaRPr kumimoji="1" lang="ja-JP" altLang="en-US" dirty="0"/>
                    </a:p>
                  </a:txBody>
                  <a:tcPr anchor="ctr"/>
                </a:tc>
                <a:tc vMerge="1">
                  <a:txBody>
                    <a:bodyPr/>
                    <a:lstStyle/>
                    <a:p>
                      <a:endParaRPr kumimoji="1" lang="ja-JP" altLang="en-US" dirty="0"/>
                    </a:p>
                  </a:txBody>
                  <a:tcPr/>
                </a:tc>
                <a:tc vMerge="1">
                  <a:txBody>
                    <a:bodyPr/>
                    <a:lstStyle/>
                    <a:p>
                      <a:endParaRPr kumimoji="1" lang="ja-JP" altLang="en-US" dirty="0"/>
                    </a:p>
                  </a:txBody>
                  <a:tcPr/>
                </a:tc>
                <a:tc vMerge="1">
                  <a:txBody>
                    <a:bodyPr/>
                    <a:lstStyle/>
                    <a:p>
                      <a:endParaRPr kumimoji="1" lang="ja-JP" altLang="en-US" dirty="0"/>
                    </a:p>
                  </a:txBody>
                  <a:tcPr/>
                </a:tc>
                <a:extLst>
                  <a:ext uri="{0D108BD9-81ED-4DB2-BD59-A6C34878D82A}">
                    <a16:rowId xmlns:a16="http://schemas.microsoft.com/office/drawing/2014/main" val="378965709"/>
                  </a:ext>
                </a:extLst>
              </a:tr>
            </a:tbl>
          </a:graphicData>
        </a:graphic>
      </p:graphicFrame>
      <p:sp>
        <p:nvSpPr>
          <p:cNvPr id="5" name="テキスト ボックス 4">
            <a:extLst>
              <a:ext uri="{FF2B5EF4-FFF2-40B4-BE49-F238E27FC236}">
                <a16:creationId xmlns:a16="http://schemas.microsoft.com/office/drawing/2014/main" id="{E5B3BF08-4D3B-BEF5-7FCA-0B8387B17B4D}"/>
              </a:ext>
            </a:extLst>
          </p:cNvPr>
          <p:cNvSpPr txBox="1"/>
          <p:nvPr/>
        </p:nvSpPr>
        <p:spPr>
          <a:xfrm>
            <a:off x="838200" y="5015547"/>
            <a:ext cx="10515600" cy="1477328"/>
          </a:xfrm>
          <a:prstGeom prst="rect">
            <a:avLst/>
          </a:prstGeom>
          <a:noFill/>
        </p:spPr>
        <p:txBody>
          <a:bodyPr wrap="square" rtlCol="0">
            <a:spAutoFit/>
          </a:bodyPr>
          <a:lstStyle/>
          <a:p>
            <a:r>
              <a:rPr lang="en-US" altLang="ja-JP" dirty="0"/>
              <a:t>λ</a:t>
            </a:r>
            <a:r>
              <a:rPr lang="ja-JP" altLang="en-US" dirty="0"/>
              <a:t>の値を複数試したが、結果は変わらなかった</a:t>
            </a:r>
            <a:endParaRPr lang="en-US" altLang="ja-JP" dirty="0"/>
          </a:p>
          <a:p>
            <a:endParaRPr lang="en-US" altLang="ja-JP" dirty="0"/>
          </a:p>
          <a:p>
            <a:r>
              <a:rPr kumimoji="1" lang="ja-JP" altLang="en-US" dirty="0"/>
              <a:t>今回の場合は、</a:t>
            </a:r>
            <a:r>
              <a:rPr kumimoji="1" lang="en-US" altLang="ja-JP" dirty="0"/>
              <a:t>300</a:t>
            </a:r>
            <a:r>
              <a:rPr kumimoji="1" lang="ja-JP" altLang="en-US" dirty="0"/>
              <a:t>円の予算内で</a:t>
            </a:r>
            <a:endParaRPr kumimoji="1" lang="en-US" altLang="ja-JP" dirty="0"/>
          </a:p>
          <a:p>
            <a:r>
              <a:rPr kumimoji="1" lang="ja-JP" altLang="en-US" b="1" dirty="0">
                <a:solidFill>
                  <a:srgbClr val="FF0000"/>
                </a:solidFill>
              </a:rPr>
              <a:t>トッポ、こざくら餅、シゲキックス スーパーレモン</a:t>
            </a:r>
            <a:endParaRPr kumimoji="1" lang="en-US" altLang="ja-JP" b="1" dirty="0">
              <a:solidFill>
                <a:srgbClr val="FF0000"/>
              </a:solidFill>
            </a:endParaRPr>
          </a:p>
          <a:p>
            <a:r>
              <a:rPr kumimoji="1" lang="ja-JP" altLang="en-US" dirty="0"/>
              <a:t>を遠足に持っていくべきという結果になった</a:t>
            </a:r>
          </a:p>
        </p:txBody>
      </p:sp>
      <p:sp>
        <p:nvSpPr>
          <p:cNvPr id="6" name="テキスト ボックス 5">
            <a:extLst>
              <a:ext uri="{FF2B5EF4-FFF2-40B4-BE49-F238E27FC236}">
                <a16:creationId xmlns:a16="http://schemas.microsoft.com/office/drawing/2014/main" id="{A4646DF3-1127-A0EF-F724-9605DAEB5F7D}"/>
              </a:ext>
            </a:extLst>
          </p:cNvPr>
          <p:cNvSpPr txBox="1"/>
          <p:nvPr/>
        </p:nvSpPr>
        <p:spPr>
          <a:xfrm>
            <a:off x="838200" y="1406247"/>
            <a:ext cx="3833768" cy="307777"/>
          </a:xfrm>
          <a:prstGeom prst="rect">
            <a:avLst/>
          </a:prstGeom>
          <a:noFill/>
        </p:spPr>
        <p:txBody>
          <a:bodyPr wrap="square" rtlCol="0">
            <a:spAutoFit/>
          </a:bodyPr>
          <a:lstStyle/>
          <a:p>
            <a:r>
              <a:rPr kumimoji="1" lang="ja-JP" altLang="en-US" sz="1400" dirty="0"/>
              <a:t>ソルバー</a:t>
            </a:r>
            <a:r>
              <a:rPr lang="en-US" altLang="ja-JP" sz="1400" dirty="0"/>
              <a:t> : </a:t>
            </a:r>
            <a:r>
              <a:rPr lang="en-US" altLang="ja-JP" sz="1400" dirty="0" err="1"/>
              <a:t>dimod.ExactSolver</a:t>
            </a:r>
            <a:r>
              <a:rPr lang="en-US" altLang="ja-JP" sz="1400" dirty="0"/>
              <a:t>(</a:t>
            </a:r>
            <a:r>
              <a:rPr lang="ja-JP" altLang="en-US" sz="1400" dirty="0"/>
              <a:t>シミュレータ</a:t>
            </a:r>
            <a:r>
              <a:rPr lang="en-US" altLang="ja-JP" sz="1400" dirty="0"/>
              <a:t>)</a:t>
            </a:r>
            <a:endParaRPr lang="en-US" altLang="ja-JP" sz="1400"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42407370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A90667-0883-D630-A44F-7C2FCDE2CBB5}"/>
              </a:ext>
            </a:extLst>
          </p:cNvPr>
          <p:cNvSpPr>
            <a:spLocks noGrp="1"/>
          </p:cNvSpPr>
          <p:nvPr>
            <p:ph type="title"/>
          </p:nvPr>
        </p:nvSpPr>
        <p:spPr/>
        <p:txBody>
          <a:bodyPr/>
          <a:lstStyle/>
          <a:p>
            <a:r>
              <a:rPr kumimoji="1" lang="ja-JP" altLang="en-US" u="sng" dirty="0"/>
              <a:t>実行結果：予算</a:t>
            </a:r>
            <a:r>
              <a:rPr kumimoji="1" lang="en-US" altLang="ja-JP" u="sng" dirty="0"/>
              <a:t>500</a:t>
            </a:r>
            <a:r>
              <a:rPr kumimoji="1" lang="ja-JP" altLang="en-US" u="sng" dirty="0"/>
              <a:t>円</a:t>
            </a:r>
          </a:p>
        </p:txBody>
      </p:sp>
      <p:graphicFrame>
        <p:nvGraphicFramePr>
          <p:cNvPr id="4" name="表 4">
            <a:extLst>
              <a:ext uri="{FF2B5EF4-FFF2-40B4-BE49-F238E27FC236}">
                <a16:creationId xmlns:a16="http://schemas.microsoft.com/office/drawing/2014/main" id="{6612CF95-1F0B-00A8-8A14-6FEA008EB74D}"/>
              </a:ext>
            </a:extLst>
          </p:cNvPr>
          <p:cNvGraphicFramePr>
            <a:graphicFrameLocks noGrp="1"/>
          </p:cNvGraphicFramePr>
          <p:nvPr>
            <p:ph idx="1"/>
            <p:extLst>
              <p:ext uri="{D42A27DB-BD31-4B8C-83A1-F6EECF244321}">
                <p14:modId xmlns:p14="http://schemas.microsoft.com/office/powerpoint/2010/main" val="3721485692"/>
              </p:ext>
            </p:extLst>
          </p:nvPr>
        </p:nvGraphicFramePr>
        <p:xfrm>
          <a:off x="838200" y="1865456"/>
          <a:ext cx="10684510" cy="3376162"/>
        </p:xfrm>
        <a:graphic>
          <a:graphicData uri="http://schemas.openxmlformats.org/drawingml/2006/table">
            <a:tbl>
              <a:tblPr firstRow="1" bandRow="1">
                <a:tableStyleId>{7DF18680-E054-41AD-8BC1-D1AEF772440D}</a:tableStyleId>
              </a:tblPr>
              <a:tblGrid>
                <a:gridCol w="1848168">
                  <a:extLst>
                    <a:ext uri="{9D8B030D-6E8A-4147-A177-3AD203B41FA5}">
                      <a16:colId xmlns:a16="http://schemas.microsoft.com/office/drawing/2014/main" val="1656735994"/>
                    </a:ext>
                  </a:extLst>
                </a:gridCol>
                <a:gridCol w="3578542">
                  <a:extLst>
                    <a:ext uri="{9D8B030D-6E8A-4147-A177-3AD203B41FA5}">
                      <a16:colId xmlns:a16="http://schemas.microsoft.com/office/drawing/2014/main" val="3140281263"/>
                    </a:ext>
                  </a:extLst>
                </a:gridCol>
                <a:gridCol w="2628900">
                  <a:extLst>
                    <a:ext uri="{9D8B030D-6E8A-4147-A177-3AD203B41FA5}">
                      <a16:colId xmlns:a16="http://schemas.microsoft.com/office/drawing/2014/main" val="2060358454"/>
                    </a:ext>
                  </a:extLst>
                </a:gridCol>
                <a:gridCol w="2628900">
                  <a:extLst>
                    <a:ext uri="{9D8B030D-6E8A-4147-A177-3AD203B41FA5}">
                      <a16:colId xmlns:a16="http://schemas.microsoft.com/office/drawing/2014/main" val="3811644533"/>
                    </a:ext>
                  </a:extLst>
                </a:gridCol>
              </a:tblGrid>
              <a:tr h="370840">
                <a:tc>
                  <a:txBody>
                    <a:bodyPr/>
                    <a:lstStyle/>
                    <a:p>
                      <a:pPr algn="ctr"/>
                      <a:r>
                        <a:rPr kumimoji="1" lang="en-US" altLang="ja-JP" dirty="0"/>
                        <a:t>λ</a:t>
                      </a:r>
                      <a:r>
                        <a:rPr kumimoji="1" lang="ja-JP" altLang="en-US" dirty="0"/>
                        <a:t>（罰金係数）</a:t>
                      </a:r>
                    </a:p>
                  </a:txBody>
                  <a:tcPr/>
                </a:tc>
                <a:tc>
                  <a:txBody>
                    <a:bodyPr/>
                    <a:lstStyle/>
                    <a:p>
                      <a:pPr algn="ctr"/>
                      <a:r>
                        <a:rPr kumimoji="1" lang="ja-JP" altLang="en-US" dirty="0"/>
                        <a:t>持っていくお菓子</a:t>
                      </a:r>
                    </a:p>
                  </a:txBody>
                  <a:tcPr/>
                </a:tc>
                <a:tc>
                  <a:txBody>
                    <a:bodyPr/>
                    <a:lstStyle/>
                    <a:p>
                      <a:pPr algn="ctr"/>
                      <a:r>
                        <a:rPr kumimoji="1" lang="ja-JP" altLang="en-US" dirty="0"/>
                        <a:t>合計金額</a:t>
                      </a:r>
                    </a:p>
                  </a:txBody>
                  <a:tcPr/>
                </a:tc>
                <a:tc>
                  <a:txBody>
                    <a:bodyPr/>
                    <a:lstStyle/>
                    <a:p>
                      <a:pPr algn="ctr"/>
                      <a:r>
                        <a:rPr kumimoji="1" lang="ja-JP" altLang="en-US" dirty="0"/>
                        <a:t>満足度合計</a:t>
                      </a:r>
                    </a:p>
                  </a:txBody>
                  <a:tcPr/>
                </a:tc>
                <a:extLst>
                  <a:ext uri="{0D108BD9-81ED-4DB2-BD59-A6C34878D82A}">
                    <a16:rowId xmlns:a16="http://schemas.microsoft.com/office/drawing/2014/main" val="181055150"/>
                  </a:ext>
                </a:extLst>
              </a:tr>
              <a:tr h="370840">
                <a:tc>
                  <a:txBody>
                    <a:bodyPr/>
                    <a:lstStyle/>
                    <a:p>
                      <a:pPr algn="ctr"/>
                      <a:r>
                        <a:rPr kumimoji="1" lang="en-US" altLang="ja-JP" dirty="0"/>
                        <a:t>1</a:t>
                      </a:r>
                      <a:endParaRPr kumimoji="1" lang="ja-JP" altLang="en-US" dirty="0"/>
                    </a:p>
                  </a:txBody>
                  <a:tcPr anchor="ctr"/>
                </a:tc>
                <a:tc rowSpan="4">
                  <a:txBody>
                    <a:bodyPr/>
                    <a:lstStyle/>
                    <a:p>
                      <a:pPr algn="ctr">
                        <a:lnSpc>
                          <a:spcPct val="100000"/>
                        </a:lnSpc>
                      </a:pPr>
                      <a:r>
                        <a:rPr kumimoji="1" lang="ja-JP" altLang="en-US" sz="1800" b="0" i="0" u="none" kern="1200" dirty="0">
                          <a:solidFill>
                            <a:schemeClr val="dk1"/>
                          </a:solidFill>
                          <a:effectLst/>
                          <a:latin typeface="+mn-lt"/>
                          <a:ea typeface="+mn-ea"/>
                          <a:cs typeface="+mn-cs"/>
                        </a:rPr>
                        <a:t>じゃがりこ たらこバター</a:t>
                      </a:r>
                      <a:endParaRPr kumimoji="1" lang="en-US" altLang="ja-JP" sz="1800" b="0" i="0" u="none" kern="1200" dirty="0">
                        <a:solidFill>
                          <a:schemeClr val="dk1"/>
                        </a:solidFill>
                        <a:effectLst/>
                        <a:latin typeface="+mn-lt"/>
                        <a:ea typeface="+mn-ea"/>
                        <a:cs typeface="+mn-cs"/>
                      </a:endParaRPr>
                    </a:p>
                    <a:p>
                      <a:pPr algn="ctr">
                        <a:lnSpc>
                          <a:spcPct val="100000"/>
                        </a:lnSpc>
                      </a:pPr>
                      <a:r>
                        <a:rPr kumimoji="1" lang="ja-JP" altLang="en-US" sz="1800" b="0" i="0" u="none" kern="1200" dirty="0">
                          <a:solidFill>
                            <a:schemeClr val="dk1"/>
                          </a:solidFill>
                          <a:effectLst/>
                          <a:latin typeface="+mn-lt"/>
                          <a:ea typeface="+mn-ea"/>
                          <a:cs typeface="+mn-cs"/>
                        </a:rPr>
                        <a:t> トッポ </a:t>
                      </a:r>
                      <a:endParaRPr kumimoji="1" lang="en-US" altLang="ja-JP" sz="1800" b="0" i="0" u="none" kern="1200" dirty="0">
                        <a:solidFill>
                          <a:schemeClr val="dk1"/>
                        </a:solidFill>
                        <a:effectLst/>
                        <a:latin typeface="+mn-lt"/>
                        <a:ea typeface="+mn-ea"/>
                        <a:cs typeface="+mn-cs"/>
                      </a:endParaRPr>
                    </a:p>
                    <a:p>
                      <a:pPr algn="ctr">
                        <a:lnSpc>
                          <a:spcPct val="100000"/>
                        </a:lnSpc>
                      </a:pPr>
                      <a:r>
                        <a:rPr kumimoji="1" lang="ja-JP" altLang="en-US" sz="1800" b="0" i="0" u="none" kern="1200" dirty="0">
                          <a:solidFill>
                            <a:schemeClr val="dk1"/>
                          </a:solidFill>
                          <a:effectLst/>
                          <a:latin typeface="+mn-lt"/>
                          <a:ea typeface="+mn-ea"/>
                          <a:cs typeface="+mn-cs"/>
                        </a:rPr>
                        <a:t>こざくら餅 </a:t>
                      </a:r>
                      <a:endParaRPr kumimoji="1" lang="en-US" altLang="ja-JP" sz="1800" b="0" i="0" u="none" kern="1200" dirty="0">
                        <a:solidFill>
                          <a:schemeClr val="dk1"/>
                        </a:solidFill>
                        <a:effectLst/>
                        <a:latin typeface="+mn-lt"/>
                        <a:ea typeface="+mn-ea"/>
                        <a:cs typeface="+mn-cs"/>
                      </a:endParaRPr>
                    </a:p>
                    <a:p>
                      <a:pPr algn="ctr">
                        <a:lnSpc>
                          <a:spcPct val="100000"/>
                        </a:lnSpc>
                      </a:pPr>
                      <a:r>
                        <a:rPr kumimoji="1" lang="ja-JP" altLang="en-US" sz="1800" b="0" i="0" u="none" kern="1200" dirty="0">
                          <a:solidFill>
                            <a:schemeClr val="dk1"/>
                          </a:solidFill>
                          <a:effectLst/>
                          <a:latin typeface="+mn-lt"/>
                          <a:ea typeface="+mn-ea"/>
                          <a:cs typeface="+mn-cs"/>
                        </a:rPr>
                        <a:t>パックンチョ </a:t>
                      </a:r>
                      <a:endParaRPr kumimoji="1" lang="en-US" altLang="ja-JP" sz="1800" b="0" i="0" u="none" kern="1200" dirty="0">
                        <a:solidFill>
                          <a:schemeClr val="dk1"/>
                        </a:solidFill>
                        <a:effectLst/>
                        <a:latin typeface="+mn-lt"/>
                        <a:ea typeface="+mn-ea"/>
                        <a:cs typeface="+mn-cs"/>
                      </a:endParaRPr>
                    </a:p>
                    <a:p>
                      <a:pPr algn="ctr">
                        <a:lnSpc>
                          <a:spcPct val="100000"/>
                        </a:lnSpc>
                      </a:pPr>
                      <a:r>
                        <a:rPr kumimoji="1" lang="ja-JP" altLang="en-US" sz="1800" b="0" i="0" u="none" kern="1200" dirty="0">
                          <a:solidFill>
                            <a:schemeClr val="dk1"/>
                          </a:solidFill>
                          <a:effectLst/>
                          <a:latin typeface="+mn-lt"/>
                          <a:ea typeface="+mn-ea"/>
                          <a:cs typeface="+mn-cs"/>
                        </a:rPr>
                        <a:t>シゲキックス スーパーレモン</a:t>
                      </a:r>
                      <a:endParaRPr kumimoji="1" lang="ja-JP" altLang="en-US" u="none" dirty="0"/>
                    </a:p>
                  </a:txBody>
                  <a:tcPr anchor="ctr"/>
                </a:tc>
                <a:tc rowSpan="4">
                  <a:txBody>
                    <a:bodyPr/>
                    <a:lstStyle/>
                    <a:p>
                      <a:pPr algn="ctr"/>
                      <a:r>
                        <a:rPr kumimoji="1" lang="en-US" altLang="ja-JP" dirty="0"/>
                        <a:t>497</a:t>
                      </a:r>
                      <a:endParaRPr kumimoji="1" lang="ja-JP" altLang="en-US" dirty="0"/>
                    </a:p>
                  </a:txBody>
                  <a:tcPr anchor="ctr"/>
                </a:tc>
                <a:tc rowSpan="4">
                  <a:txBody>
                    <a:bodyPr/>
                    <a:lstStyle/>
                    <a:p>
                      <a:pPr algn="ctr"/>
                      <a:r>
                        <a:rPr kumimoji="1" lang="en-US" altLang="ja-JP" dirty="0"/>
                        <a:t>37</a:t>
                      </a:r>
                      <a:endParaRPr kumimoji="1" lang="ja-JP" altLang="en-US" dirty="0"/>
                    </a:p>
                  </a:txBody>
                  <a:tcPr anchor="ctr"/>
                </a:tc>
                <a:extLst>
                  <a:ext uri="{0D108BD9-81ED-4DB2-BD59-A6C34878D82A}">
                    <a16:rowId xmlns:a16="http://schemas.microsoft.com/office/drawing/2014/main" val="2020159508"/>
                  </a:ext>
                </a:extLst>
              </a:tr>
              <a:tr h="370840">
                <a:tc>
                  <a:txBody>
                    <a:bodyPr/>
                    <a:lstStyle/>
                    <a:p>
                      <a:pPr algn="ctr"/>
                      <a:r>
                        <a:rPr kumimoji="1" lang="en-US" altLang="ja-JP" dirty="0"/>
                        <a:t>7</a:t>
                      </a:r>
                    </a:p>
                  </a:txBody>
                  <a:tcPr anchor="ctr"/>
                </a:tc>
                <a:tc vMerge="1">
                  <a:txBody>
                    <a:bodyPr/>
                    <a:lstStyle/>
                    <a:p>
                      <a:pPr algn="ctr">
                        <a:lnSpc>
                          <a:spcPct val="150000"/>
                        </a:lnSpc>
                      </a:pPr>
                      <a:endParaRPr kumimoji="1" lang="ja-JP" altLang="en-US" dirty="0"/>
                    </a:p>
                  </a:txBody>
                  <a:tcPr anchor="ctr"/>
                </a:tc>
                <a:tc vMerge="1">
                  <a:txBody>
                    <a:bodyPr/>
                    <a:lstStyle/>
                    <a:p>
                      <a:pPr algn="ctr"/>
                      <a:endParaRPr kumimoji="1" lang="ja-JP" altLang="en-US" dirty="0"/>
                    </a:p>
                  </a:txBody>
                  <a:tcPr anchor="ctr"/>
                </a:tc>
                <a:tc vMerge="1">
                  <a:txBody>
                    <a:bodyPr/>
                    <a:lstStyle/>
                    <a:p>
                      <a:pPr algn="ctr"/>
                      <a:endParaRPr kumimoji="1" lang="ja-JP" altLang="en-US" dirty="0"/>
                    </a:p>
                  </a:txBody>
                  <a:tcPr anchor="ctr"/>
                </a:tc>
                <a:extLst>
                  <a:ext uri="{0D108BD9-81ED-4DB2-BD59-A6C34878D82A}">
                    <a16:rowId xmlns:a16="http://schemas.microsoft.com/office/drawing/2014/main" val="3594208574"/>
                  </a:ext>
                </a:extLst>
              </a:tr>
              <a:tr h="370840">
                <a:tc>
                  <a:txBody>
                    <a:bodyPr/>
                    <a:lstStyle/>
                    <a:p>
                      <a:pPr algn="ctr"/>
                      <a:r>
                        <a:rPr kumimoji="1" lang="en-US" altLang="ja-JP" dirty="0"/>
                        <a:t>13</a:t>
                      </a:r>
                      <a:endParaRPr kumimoji="1" lang="ja-JP" altLang="en-US" dirty="0"/>
                    </a:p>
                  </a:txBody>
                  <a:tcPr anchor="ctr"/>
                </a:tc>
                <a:tc vMerge="1">
                  <a:txBody>
                    <a:bodyPr/>
                    <a:lstStyle/>
                    <a:p>
                      <a:pPr algn="ctr">
                        <a:lnSpc>
                          <a:spcPct val="150000"/>
                        </a:lnSpc>
                      </a:pPr>
                      <a:endParaRPr kumimoji="1" lang="ja-JP" altLang="en-US" dirty="0"/>
                    </a:p>
                  </a:txBody>
                  <a:tcPr anchor="ctr"/>
                </a:tc>
                <a:tc vMerge="1">
                  <a:txBody>
                    <a:bodyPr/>
                    <a:lstStyle/>
                    <a:p>
                      <a:pPr algn="ctr"/>
                      <a:endParaRPr kumimoji="1" lang="ja-JP" altLang="en-US" dirty="0"/>
                    </a:p>
                  </a:txBody>
                  <a:tcPr anchor="ctr"/>
                </a:tc>
                <a:tc vMerge="1">
                  <a:txBody>
                    <a:bodyPr/>
                    <a:lstStyle/>
                    <a:p>
                      <a:pPr algn="ctr"/>
                      <a:endParaRPr kumimoji="1" lang="ja-JP" altLang="en-US" dirty="0"/>
                    </a:p>
                  </a:txBody>
                  <a:tcPr anchor="ctr"/>
                </a:tc>
                <a:extLst>
                  <a:ext uri="{0D108BD9-81ED-4DB2-BD59-A6C34878D82A}">
                    <a16:rowId xmlns:a16="http://schemas.microsoft.com/office/drawing/2014/main" val="3249269199"/>
                  </a:ext>
                </a:extLst>
              </a:tr>
              <a:tr h="370840">
                <a:tc>
                  <a:txBody>
                    <a:bodyPr/>
                    <a:lstStyle/>
                    <a:p>
                      <a:pPr algn="ctr"/>
                      <a:r>
                        <a:rPr kumimoji="1" lang="en-US" altLang="ja-JP" dirty="0"/>
                        <a:t>19</a:t>
                      </a:r>
                      <a:endParaRPr kumimoji="1" lang="ja-JP" altLang="en-US" dirty="0"/>
                    </a:p>
                  </a:txBody>
                  <a:tcPr anchor="ctr"/>
                </a:tc>
                <a:tc vMerge="1">
                  <a:txBody>
                    <a:bodyPr/>
                    <a:lstStyle/>
                    <a:p>
                      <a:pPr algn="ctr">
                        <a:lnSpc>
                          <a:spcPct val="150000"/>
                        </a:lnSpc>
                      </a:pPr>
                      <a:endParaRPr kumimoji="1" lang="ja-JP" altLang="en-US" dirty="0"/>
                    </a:p>
                  </a:txBody>
                  <a:tcPr anchor="ctr"/>
                </a:tc>
                <a:tc vMerge="1">
                  <a:txBody>
                    <a:bodyPr/>
                    <a:lstStyle/>
                    <a:p>
                      <a:pPr algn="ctr"/>
                      <a:endParaRPr kumimoji="1" lang="ja-JP" altLang="en-US" dirty="0"/>
                    </a:p>
                  </a:txBody>
                  <a:tcPr anchor="ctr"/>
                </a:tc>
                <a:tc vMerge="1">
                  <a:txBody>
                    <a:bodyPr/>
                    <a:lstStyle/>
                    <a:p>
                      <a:pPr algn="ctr"/>
                      <a:endParaRPr kumimoji="1" lang="ja-JP" altLang="en-US" dirty="0"/>
                    </a:p>
                  </a:txBody>
                  <a:tcPr anchor="ctr"/>
                </a:tc>
                <a:extLst>
                  <a:ext uri="{0D108BD9-81ED-4DB2-BD59-A6C34878D82A}">
                    <a16:rowId xmlns:a16="http://schemas.microsoft.com/office/drawing/2014/main" val="406726644"/>
                  </a:ext>
                </a:extLst>
              </a:tr>
              <a:tr h="622616">
                <a:tc>
                  <a:txBody>
                    <a:bodyPr/>
                    <a:lstStyle/>
                    <a:p>
                      <a:pPr algn="ctr"/>
                      <a:r>
                        <a:rPr kumimoji="1" lang="en-US" altLang="ja-JP" dirty="0"/>
                        <a:t>4</a:t>
                      </a:r>
                      <a:endParaRPr kumimoji="1" lang="ja-JP" altLang="en-US" dirty="0"/>
                    </a:p>
                  </a:txBody>
                  <a:tcPr anchor="ctr"/>
                </a:tc>
                <a:tc rowSpan="3">
                  <a:txBody>
                    <a:bodyPr/>
                    <a:lstStyle/>
                    <a:p>
                      <a:pPr algn="ctr">
                        <a:lnSpc>
                          <a:spcPct val="100000"/>
                        </a:lnSpc>
                      </a:pPr>
                      <a:r>
                        <a:rPr kumimoji="1" lang="ja-JP" altLang="en-US" sz="1800" b="0" i="0" kern="1200" dirty="0">
                          <a:solidFill>
                            <a:schemeClr val="dk1"/>
                          </a:solidFill>
                          <a:effectLst/>
                          <a:latin typeface="+mn-lt"/>
                          <a:ea typeface="+mn-ea"/>
                          <a:cs typeface="+mn-cs"/>
                        </a:rPr>
                        <a:t>じゃがりこ たらこバター </a:t>
                      </a:r>
                      <a:endParaRPr kumimoji="1" lang="en-US" altLang="ja-JP" sz="1800" b="0" i="0" kern="1200" dirty="0">
                        <a:solidFill>
                          <a:schemeClr val="dk1"/>
                        </a:solidFill>
                        <a:effectLst/>
                        <a:latin typeface="+mn-lt"/>
                        <a:ea typeface="+mn-ea"/>
                        <a:cs typeface="+mn-cs"/>
                      </a:endParaRPr>
                    </a:p>
                    <a:p>
                      <a:pPr algn="ctr">
                        <a:lnSpc>
                          <a:spcPct val="100000"/>
                        </a:lnSpc>
                      </a:pPr>
                      <a:r>
                        <a:rPr kumimoji="1" lang="ja-JP" altLang="en-US" sz="1800" b="0" i="0" kern="1200" dirty="0">
                          <a:solidFill>
                            <a:schemeClr val="dk1"/>
                          </a:solidFill>
                          <a:effectLst/>
                          <a:latin typeface="+mn-lt"/>
                          <a:ea typeface="+mn-ea"/>
                          <a:cs typeface="+mn-cs"/>
                        </a:rPr>
                        <a:t>トッポ </a:t>
                      </a:r>
                      <a:endParaRPr kumimoji="1" lang="en-US" altLang="ja-JP" sz="1800" b="0" i="0" kern="1200" dirty="0">
                        <a:solidFill>
                          <a:schemeClr val="dk1"/>
                        </a:solidFill>
                        <a:effectLst/>
                        <a:latin typeface="+mn-lt"/>
                        <a:ea typeface="+mn-ea"/>
                        <a:cs typeface="+mn-cs"/>
                      </a:endParaRPr>
                    </a:p>
                    <a:p>
                      <a:pPr algn="ctr">
                        <a:lnSpc>
                          <a:spcPct val="100000"/>
                        </a:lnSpc>
                      </a:pPr>
                      <a:r>
                        <a:rPr kumimoji="1" lang="ja-JP" altLang="en-US" sz="1800" b="0" i="0" kern="1200" dirty="0">
                          <a:solidFill>
                            <a:schemeClr val="dk1"/>
                          </a:solidFill>
                          <a:effectLst/>
                          <a:latin typeface="+mn-lt"/>
                          <a:ea typeface="+mn-ea"/>
                          <a:cs typeface="+mn-cs"/>
                        </a:rPr>
                        <a:t>こざくら餅 </a:t>
                      </a:r>
                      <a:endParaRPr kumimoji="1" lang="en-US" altLang="ja-JP" sz="1800" b="0" i="0" kern="1200" dirty="0">
                        <a:solidFill>
                          <a:schemeClr val="dk1"/>
                        </a:solidFill>
                        <a:effectLst/>
                        <a:latin typeface="+mn-lt"/>
                        <a:ea typeface="+mn-ea"/>
                        <a:cs typeface="+mn-cs"/>
                      </a:endParaRPr>
                    </a:p>
                    <a:p>
                      <a:pPr algn="ctr">
                        <a:lnSpc>
                          <a:spcPct val="100000"/>
                        </a:lnSpc>
                      </a:pPr>
                      <a:r>
                        <a:rPr kumimoji="1" lang="ja-JP" altLang="en-US" sz="1800" b="0" i="0" kern="1200" dirty="0">
                          <a:solidFill>
                            <a:schemeClr val="dk1"/>
                          </a:solidFill>
                          <a:effectLst/>
                          <a:latin typeface="+mn-lt"/>
                          <a:ea typeface="+mn-ea"/>
                          <a:cs typeface="+mn-cs"/>
                        </a:rPr>
                        <a:t>パックンチョ</a:t>
                      </a:r>
                      <a:endParaRPr kumimoji="1" lang="en-US" altLang="ja-JP" sz="1800" b="0" i="0" kern="1200" dirty="0">
                        <a:solidFill>
                          <a:schemeClr val="dk1"/>
                        </a:solidFill>
                        <a:effectLst/>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b="0" i="0" kern="1200" dirty="0">
                          <a:solidFill>
                            <a:schemeClr val="dk1"/>
                          </a:solidFill>
                          <a:effectLst/>
                          <a:latin typeface="+mn-lt"/>
                          <a:ea typeface="+mn-ea"/>
                          <a:cs typeface="+mn-cs"/>
                        </a:rPr>
                        <a:t>ポテトチップス コンソメパンチ </a:t>
                      </a:r>
                      <a:endParaRPr kumimoji="1" lang="en-US" altLang="ja-JP" sz="1800" b="0" i="0" kern="1200" dirty="0">
                        <a:solidFill>
                          <a:schemeClr val="dk1"/>
                        </a:solidFill>
                        <a:effectLst/>
                        <a:latin typeface="+mn-lt"/>
                        <a:ea typeface="+mn-ea"/>
                        <a:cs typeface="+mn-cs"/>
                      </a:endParaRPr>
                    </a:p>
                  </a:txBody>
                  <a:tcPr anchor="ctr"/>
                </a:tc>
                <a:tc rowSpan="3">
                  <a:txBody>
                    <a:bodyPr/>
                    <a:lstStyle/>
                    <a:p>
                      <a:pPr algn="ctr"/>
                      <a:r>
                        <a:rPr kumimoji="1" lang="en-US" altLang="ja-JP" dirty="0"/>
                        <a:t>500</a:t>
                      </a:r>
                      <a:endParaRPr kumimoji="1" lang="ja-JP" altLang="en-US" dirty="0"/>
                    </a:p>
                  </a:txBody>
                  <a:tcPr anchor="ctr"/>
                </a:tc>
                <a:tc rowSpan="3">
                  <a:txBody>
                    <a:bodyPr/>
                    <a:lstStyle/>
                    <a:p>
                      <a:pPr algn="ctr"/>
                      <a:r>
                        <a:rPr kumimoji="1" lang="en-US" altLang="ja-JP" dirty="0"/>
                        <a:t>37</a:t>
                      </a:r>
                      <a:endParaRPr kumimoji="1" lang="ja-JP" altLang="en-US" dirty="0"/>
                    </a:p>
                  </a:txBody>
                  <a:tcPr anchor="ctr"/>
                </a:tc>
                <a:extLst>
                  <a:ext uri="{0D108BD9-81ED-4DB2-BD59-A6C34878D82A}">
                    <a16:rowId xmlns:a16="http://schemas.microsoft.com/office/drawing/2014/main" val="1755054789"/>
                  </a:ext>
                </a:extLst>
              </a:tr>
              <a:tr h="528506">
                <a:tc>
                  <a:txBody>
                    <a:bodyPr/>
                    <a:lstStyle/>
                    <a:p>
                      <a:pPr algn="ctr"/>
                      <a:r>
                        <a:rPr kumimoji="1" lang="en-US" altLang="ja-JP" dirty="0"/>
                        <a:t>10</a:t>
                      </a:r>
                      <a:endParaRPr kumimoji="1" lang="ja-JP" altLang="en-US" dirty="0"/>
                    </a:p>
                  </a:txBody>
                  <a:tcPr anchor="ctr"/>
                </a:tc>
                <a:tc vMerge="1">
                  <a:txBody>
                    <a:bodyPr/>
                    <a:lstStyle/>
                    <a:p>
                      <a:pPr algn="ctr">
                        <a:lnSpc>
                          <a:spcPct val="150000"/>
                        </a:lnSpc>
                      </a:pPr>
                      <a:endParaRPr kumimoji="1" lang="ja-JP" altLang="en-US" dirty="0"/>
                    </a:p>
                  </a:txBody>
                  <a:tcPr anchor="ctr"/>
                </a:tc>
                <a:tc vMerge="1">
                  <a:txBody>
                    <a:bodyPr/>
                    <a:lstStyle/>
                    <a:p>
                      <a:pPr algn="ctr"/>
                      <a:endParaRPr kumimoji="1" lang="ja-JP" altLang="en-US" dirty="0"/>
                    </a:p>
                  </a:txBody>
                  <a:tcPr anchor="ctr"/>
                </a:tc>
                <a:tc vMerge="1">
                  <a:txBody>
                    <a:bodyPr/>
                    <a:lstStyle/>
                    <a:p>
                      <a:pPr algn="ctr"/>
                      <a:endParaRPr kumimoji="1" lang="ja-JP" altLang="en-US" dirty="0"/>
                    </a:p>
                  </a:txBody>
                  <a:tcPr anchor="ctr"/>
                </a:tc>
                <a:extLst>
                  <a:ext uri="{0D108BD9-81ED-4DB2-BD59-A6C34878D82A}">
                    <a16:rowId xmlns:a16="http://schemas.microsoft.com/office/drawing/2014/main" val="1090688663"/>
                  </a:ext>
                </a:extLst>
              </a:tr>
              <a:tr h="370840">
                <a:tc>
                  <a:txBody>
                    <a:bodyPr/>
                    <a:lstStyle/>
                    <a:p>
                      <a:pPr algn="ctr"/>
                      <a:r>
                        <a:rPr kumimoji="1" lang="en-US" altLang="ja-JP" dirty="0"/>
                        <a:t>16</a:t>
                      </a:r>
                      <a:endParaRPr kumimoji="1" lang="ja-JP" altLang="en-US" dirty="0"/>
                    </a:p>
                  </a:txBody>
                  <a:tcPr anchor="ctr"/>
                </a:tc>
                <a:tc vMerge="1">
                  <a:txBody>
                    <a:bodyPr/>
                    <a:lstStyle/>
                    <a:p>
                      <a:pPr algn="ctr">
                        <a:lnSpc>
                          <a:spcPct val="150000"/>
                        </a:lnSpc>
                      </a:pPr>
                      <a:endParaRPr kumimoji="1" lang="ja-JP" altLang="en-US" dirty="0"/>
                    </a:p>
                  </a:txBody>
                  <a:tcPr anchor="ctr"/>
                </a:tc>
                <a:tc vMerge="1">
                  <a:txBody>
                    <a:bodyPr/>
                    <a:lstStyle/>
                    <a:p>
                      <a:pPr algn="ctr"/>
                      <a:endParaRPr kumimoji="1" lang="ja-JP" altLang="en-US" dirty="0"/>
                    </a:p>
                  </a:txBody>
                  <a:tcPr anchor="ctr"/>
                </a:tc>
                <a:tc vMerge="1">
                  <a:txBody>
                    <a:bodyPr/>
                    <a:lstStyle/>
                    <a:p>
                      <a:pPr algn="ctr"/>
                      <a:endParaRPr kumimoji="1" lang="ja-JP" altLang="en-US" dirty="0"/>
                    </a:p>
                  </a:txBody>
                  <a:tcPr anchor="ctr"/>
                </a:tc>
                <a:extLst>
                  <a:ext uri="{0D108BD9-81ED-4DB2-BD59-A6C34878D82A}">
                    <a16:rowId xmlns:a16="http://schemas.microsoft.com/office/drawing/2014/main" val="378965709"/>
                  </a:ext>
                </a:extLst>
              </a:tr>
            </a:tbl>
          </a:graphicData>
        </a:graphic>
      </p:graphicFrame>
      <p:sp>
        <p:nvSpPr>
          <p:cNvPr id="5" name="テキスト ボックス 4">
            <a:extLst>
              <a:ext uri="{FF2B5EF4-FFF2-40B4-BE49-F238E27FC236}">
                <a16:creationId xmlns:a16="http://schemas.microsoft.com/office/drawing/2014/main" id="{E5B3BF08-4D3B-BEF5-7FCA-0B8387B17B4D}"/>
              </a:ext>
            </a:extLst>
          </p:cNvPr>
          <p:cNvSpPr txBox="1"/>
          <p:nvPr/>
        </p:nvSpPr>
        <p:spPr>
          <a:xfrm>
            <a:off x="838200" y="5393051"/>
            <a:ext cx="10515600" cy="923330"/>
          </a:xfrm>
          <a:prstGeom prst="rect">
            <a:avLst/>
          </a:prstGeom>
          <a:noFill/>
        </p:spPr>
        <p:txBody>
          <a:bodyPr wrap="square" rtlCol="0">
            <a:spAutoFit/>
          </a:bodyPr>
          <a:lstStyle/>
          <a:p>
            <a:r>
              <a:rPr kumimoji="1" lang="ja-JP" altLang="en-US" dirty="0"/>
              <a:t>予算を</a:t>
            </a:r>
            <a:r>
              <a:rPr kumimoji="1" lang="en-US" altLang="ja-JP" dirty="0"/>
              <a:t>500</a:t>
            </a:r>
            <a:r>
              <a:rPr lang="ja-JP" altLang="en-US" dirty="0"/>
              <a:t>円に変更して実行してみると</a:t>
            </a:r>
            <a:endParaRPr kumimoji="1" lang="en-US" altLang="ja-JP" dirty="0"/>
          </a:p>
          <a:p>
            <a:r>
              <a:rPr kumimoji="1" lang="ja-JP" altLang="en-US" b="1" dirty="0">
                <a:solidFill>
                  <a:srgbClr val="FF0000"/>
                </a:solidFill>
              </a:rPr>
              <a:t>じゃがりこ たらこバター、トッポ、こざくら餅、</a:t>
            </a:r>
            <a:r>
              <a:rPr lang="ja-JP" altLang="en-US" b="1" dirty="0">
                <a:solidFill>
                  <a:srgbClr val="FF0000"/>
                </a:solidFill>
              </a:rPr>
              <a:t>パックンチョ、シゲキックス</a:t>
            </a:r>
            <a:r>
              <a:rPr lang="en-US" altLang="ja-JP" b="1" dirty="0">
                <a:solidFill>
                  <a:srgbClr val="FF0000"/>
                </a:solidFill>
              </a:rPr>
              <a:t> or </a:t>
            </a:r>
            <a:r>
              <a:rPr lang="ja-JP" altLang="en-US" b="1" dirty="0">
                <a:solidFill>
                  <a:srgbClr val="FF0000"/>
                </a:solidFill>
              </a:rPr>
              <a:t>ポテトチップス</a:t>
            </a:r>
            <a:endParaRPr kumimoji="1" lang="en-US" altLang="ja-JP" b="1" dirty="0">
              <a:solidFill>
                <a:srgbClr val="FF0000"/>
              </a:solidFill>
            </a:endParaRPr>
          </a:p>
          <a:p>
            <a:r>
              <a:rPr kumimoji="1" lang="ja-JP" altLang="en-US" dirty="0"/>
              <a:t>を遠足に持っていくべきという結果になった</a:t>
            </a:r>
          </a:p>
        </p:txBody>
      </p:sp>
      <p:sp>
        <p:nvSpPr>
          <p:cNvPr id="3" name="テキスト ボックス 2">
            <a:extLst>
              <a:ext uri="{FF2B5EF4-FFF2-40B4-BE49-F238E27FC236}">
                <a16:creationId xmlns:a16="http://schemas.microsoft.com/office/drawing/2014/main" id="{30027D3C-5D90-204C-82A6-5D91E6D30A70}"/>
              </a:ext>
            </a:extLst>
          </p:cNvPr>
          <p:cNvSpPr txBox="1"/>
          <p:nvPr/>
        </p:nvSpPr>
        <p:spPr>
          <a:xfrm>
            <a:off x="838200" y="1406247"/>
            <a:ext cx="3833768" cy="307777"/>
          </a:xfrm>
          <a:prstGeom prst="rect">
            <a:avLst/>
          </a:prstGeom>
          <a:noFill/>
        </p:spPr>
        <p:txBody>
          <a:bodyPr wrap="square" rtlCol="0">
            <a:spAutoFit/>
          </a:bodyPr>
          <a:lstStyle/>
          <a:p>
            <a:r>
              <a:rPr kumimoji="1" lang="ja-JP" altLang="en-US" sz="1400" dirty="0"/>
              <a:t>ソルバー</a:t>
            </a:r>
            <a:r>
              <a:rPr lang="en-US" altLang="ja-JP" sz="1400" dirty="0"/>
              <a:t> : </a:t>
            </a:r>
            <a:r>
              <a:rPr lang="en-US" altLang="ja-JP" sz="1400" dirty="0" err="1"/>
              <a:t>dimod.ExactSolver</a:t>
            </a:r>
            <a:r>
              <a:rPr lang="en-US" altLang="ja-JP" sz="1400" dirty="0"/>
              <a:t>(</a:t>
            </a:r>
            <a:r>
              <a:rPr lang="ja-JP" altLang="en-US" sz="1400" dirty="0"/>
              <a:t>シミュレータ</a:t>
            </a:r>
            <a:r>
              <a:rPr lang="en-US" altLang="ja-JP" sz="1400" dirty="0"/>
              <a:t>)</a:t>
            </a:r>
            <a:endParaRPr lang="en-US" altLang="ja-JP" sz="1400" b="0" dirty="0">
              <a:solidFill>
                <a:srgbClr val="D4D4D4"/>
              </a:solidFill>
              <a:effectLst/>
              <a:latin typeface="Courier New" panose="02070309020205020404" pitchFamily="49" charset="0"/>
            </a:endParaRPr>
          </a:p>
        </p:txBody>
      </p:sp>
    </p:spTree>
    <p:extLst>
      <p:ext uri="{BB962C8B-B14F-4D97-AF65-F5344CB8AC3E}">
        <p14:creationId xmlns:p14="http://schemas.microsoft.com/office/powerpoint/2010/main" val="4134533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48181D-2DBE-081B-9783-C36C3DDA98D5}"/>
              </a:ext>
            </a:extLst>
          </p:cNvPr>
          <p:cNvSpPr>
            <a:spLocks noGrp="1"/>
          </p:cNvSpPr>
          <p:nvPr>
            <p:ph type="title"/>
          </p:nvPr>
        </p:nvSpPr>
        <p:spPr/>
        <p:txBody>
          <a:bodyPr/>
          <a:lstStyle/>
          <a:p>
            <a:r>
              <a:rPr kumimoji="1" lang="ja-JP" altLang="en-US" u="sng" dirty="0"/>
              <a:t>問題概要</a:t>
            </a:r>
          </a:p>
        </p:txBody>
      </p:sp>
      <p:sp>
        <p:nvSpPr>
          <p:cNvPr id="3" name="コンテンツ プレースホルダー 2">
            <a:extLst>
              <a:ext uri="{FF2B5EF4-FFF2-40B4-BE49-F238E27FC236}">
                <a16:creationId xmlns:a16="http://schemas.microsoft.com/office/drawing/2014/main" id="{B9EE518C-44A7-C558-4429-D4FBF6B0DB76}"/>
              </a:ext>
            </a:extLst>
          </p:cNvPr>
          <p:cNvSpPr>
            <a:spLocks noGrp="1"/>
          </p:cNvSpPr>
          <p:nvPr>
            <p:ph idx="1"/>
          </p:nvPr>
        </p:nvSpPr>
        <p:spPr/>
        <p:txBody>
          <a:bodyPr>
            <a:normAutofit/>
          </a:bodyPr>
          <a:lstStyle/>
          <a:p>
            <a:r>
              <a:rPr lang="ja-JP" altLang="en-US" dirty="0"/>
              <a:t>ここでは、小学生時代に誰しもが経験したことがあるであろう</a:t>
            </a:r>
            <a:r>
              <a:rPr lang="ja-JP" altLang="en-US" b="1" dirty="0"/>
              <a:t>遠足に持っていくお菓子問題</a:t>
            </a:r>
            <a:r>
              <a:rPr lang="ja-JP" altLang="en-US" dirty="0"/>
              <a:t>を量子アニーリングを用いて解く</a:t>
            </a:r>
            <a:endParaRPr lang="en-US" altLang="ja-JP" dirty="0"/>
          </a:p>
          <a:p>
            <a:endParaRPr lang="en-US" altLang="ja-JP" dirty="0"/>
          </a:p>
          <a:p>
            <a:r>
              <a:rPr lang="ja-JP" altLang="en-US" dirty="0"/>
              <a:t>先生、お決まりのセリフ</a:t>
            </a:r>
            <a:r>
              <a:rPr lang="ja-JP" altLang="en-US" dirty="0">
                <a:solidFill>
                  <a:srgbClr val="FF0000"/>
                </a:solidFill>
              </a:rPr>
              <a:t>「おやつは</a:t>
            </a:r>
            <a:r>
              <a:rPr lang="en-US" altLang="ja-JP" dirty="0">
                <a:solidFill>
                  <a:srgbClr val="FF0000"/>
                </a:solidFill>
              </a:rPr>
              <a:t>300</a:t>
            </a:r>
            <a:r>
              <a:rPr lang="ja-JP" altLang="en-US" dirty="0">
                <a:solidFill>
                  <a:srgbClr val="FF0000"/>
                </a:solidFill>
              </a:rPr>
              <a:t>円まで！」</a:t>
            </a:r>
            <a:endParaRPr lang="en-US" altLang="ja-JP" dirty="0">
              <a:solidFill>
                <a:srgbClr val="FF0000"/>
              </a:solidFill>
            </a:endParaRPr>
          </a:p>
          <a:p>
            <a:pPr marL="0" indent="0">
              <a:buNone/>
            </a:pPr>
            <a:r>
              <a:rPr lang="ja-JP" altLang="en-US" dirty="0">
                <a:solidFill>
                  <a:srgbClr val="FF0000"/>
                </a:solidFill>
              </a:rPr>
              <a:t>  </a:t>
            </a:r>
            <a:r>
              <a:rPr lang="ja-JP" altLang="en-US" dirty="0"/>
              <a:t>⇒ 制約があるため、お菓子の取捨選択をする必要がある</a:t>
            </a:r>
            <a:endParaRPr lang="en-US" altLang="ja-JP" dirty="0"/>
          </a:p>
          <a:p>
            <a:pPr marL="0" indent="0">
              <a:buNone/>
            </a:pPr>
            <a:endParaRPr lang="en-US" altLang="ja-JP" dirty="0">
              <a:solidFill>
                <a:srgbClr val="FF0000"/>
              </a:solidFill>
            </a:endParaRPr>
          </a:p>
          <a:p>
            <a:r>
              <a:rPr lang="ja-JP" altLang="en-US" dirty="0"/>
              <a:t>予算</a:t>
            </a:r>
            <a:r>
              <a:rPr lang="en-US" altLang="ja-JP" dirty="0"/>
              <a:t>300</a:t>
            </a:r>
            <a:r>
              <a:rPr lang="ja-JP" altLang="en-US" dirty="0"/>
              <a:t>円の範囲内で、満足度が最大になるお菓子の組合せを考える（ただし、各おやつは１つのみ持っていけると仮定）</a:t>
            </a:r>
            <a:endParaRPr kumimoji="1" lang="ja-JP" altLang="en-US" dirty="0"/>
          </a:p>
        </p:txBody>
      </p:sp>
    </p:spTree>
    <p:extLst>
      <p:ext uri="{BB962C8B-B14F-4D97-AF65-F5344CB8AC3E}">
        <p14:creationId xmlns:p14="http://schemas.microsoft.com/office/powerpoint/2010/main" val="3839545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19E433-C202-295D-E6B9-A0E833E98E30}"/>
              </a:ext>
            </a:extLst>
          </p:cNvPr>
          <p:cNvSpPr>
            <a:spLocks noGrp="1"/>
          </p:cNvSpPr>
          <p:nvPr>
            <p:ph type="title"/>
          </p:nvPr>
        </p:nvSpPr>
        <p:spPr/>
        <p:txBody>
          <a:bodyPr/>
          <a:lstStyle/>
          <a:p>
            <a:r>
              <a:rPr kumimoji="1" lang="ja-JP" altLang="en-US" u="sng" dirty="0"/>
              <a:t>今回扱うお菓子</a:t>
            </a:r>
          </a:p>
        </p:txBody>
      </p:sp>
      <p:pic>
        <p:nvPicPr>
          <p:cNvPr id="5" name="コンテンツ プレースホルダー 4">
            <a:extLst>
              <a:ext uri="{FF2B5EF4-FFF2-40B4-BE49-F238E27FC236}">
                <a16:creationId xmlns:a16="http://schemas.microsoft.com/office/drawing/2014/main" id="{2EEDD8A8-6FDA-1AE9-CC54-087F7E2407CE}"/>
              </a:ext>
            </a:extLst>
          </p:cNvPr>
          <p:cNvPicPr>
            <a:picLocks noGrp="1" noChangeAspect="1"/>
          </p:cNvPicPr>
          <p:nvPr>
            <p:ph idx="1"/>
          </p:nvPr>
        </p:nvPicPr>
        <p:blipFill>
          <a:blip r:embed="rId3"/>
          <a:stretch>
            <a:fillRect/>
          </a:stretch>
        </p:blipFill>
        <p:spPr>
          <a:xfrm>
            <a:off x="838200" y="2537977"/>
            <a:ext cx="3486191" cy="2327638"/>
          </a:xfrm>
        </p:spPr>
      </p:pic>
      <p:pic>
        <p:nvPicPr>
          <p:cNvPr id="7" name="図 6">
            <a:extLst>
              <a:ext uri="{FF2B5EF4-FFF2-40B4-BE49-F238E27FC236}">
                <a16:creationId xmlns:a16="http://schemas.microsoft.com/office/drawing/2014/main" id="{A05B8D67-EEA7-692E-DAE6-44991B9880FC}"/>
              </a:ext>
            </a:extLst>
          </p:cNvPr>
          <p:cNvPicPr>
            <a:picLocks noChangeAspect="1"/>
          </p:cNvPicPr>
          <p:nvPr/>
        </p:nvPicPr>
        <p:blipFill>
          <a:blip r:embed="rId4"/>
          <a:stretch>
            <a:fillRect/>
          </a:stretch>
        </p:blipFill>
        <p:spPr>
          <a:xfrm>
            <a:off x="4539536" y="2537977"/>
            <a:ext cx="3318014" cy="2327638"/>
          </a:xfrm>
          <a:prstGeom prst="rect">
            <a:avLst/>
          </a:prstGeom>
        </p:spPr>
      </p:pic>
      <p:pic>
        <p:nvPicPr>
          <p:cNvPr id="9" name="図 8">
            <a:extLst>
              <a:ext uri="{FF2B5EF4-FFF2-40B4-BE49-F238E27FC236}">
                <a16:creationId xmlns:a16="http://schemas.microsoft.com/office/drawing/2014/main" id="{0F9E757F-8D0A-D5ED-4396-7980D9AC9360}"/>
              </a:ext>
            </a:extLst>
          </p:cNvPr>
          <p:cNvPicPr>
            <a:picLocks noChangeAspect="1"/>
          </p:cNvPicPr>
          <p:nvPr/>
        </p:nvPicPr>
        <p:blipFill>
          <a:blip r:embed="rId5"/>
          <a:stretch>
            <a:fillRect/>
          </a:stretch>
        </p:blipFill>
        <p:spPr>
          <a:xfrm>
            <a:off x="8072695" y="2537977"/>
            <a:ext cx="3587300" cy="2327638"/>
          </a:xfrm>
          <a:prstGeom prst="rect">
            <a:avLst/>
          </a:prstGeom>
        </p:spPr>
      </p:pic>
      <p:sp>
        <p:nvSpPr>
          <p:cNvPr id="10" name="テキスト ボックス 9">
            <a:extLst>
              <a:ext uri="{FF2B5EF4-FFF2-40B4-BE49-F238E27FC236}">
                <a16:creationId xmlns:a16="http://schemas.microsoft.com/office/drawing/2014/main" id="{31E71BD5-1C25-A9DE-5243-25226D429439}"/>
              </a:ext>
            </a:extLst>
          </p:cNvPr>
          <p:cNvSpPr txBox="1"/>
          <p:nvPr/>
        </p:nvSpPr>
        <p:spPr>
          <a:xfrm>
            <a:off x="838200" y="1699535"/>
            <a:ext cx="10119946" cy="369332"/>
          </a:xfrm>
          <a:prstGeom prst="rect">
            <a:avLst/>
          </a:prstGeom>
          <a:noFill/>
        </p:spPr>
        <p:txBody>
          <a:bodyPr wrap="square" rtlCol="0">
            <a:spAutoFit/>
          </a:bodyPr>
          <a:lstStyle/>
          <a:p>
            <a:r>
              <a:rPr kumimoji="1" lang="ja-JP" altLang="en-US" dirty="0"/>
              <a:t>以下</a:t>
            </a:r>
            <a:r>
              <a:rPr kumimoji="1" lang="en-US" altLang="ja-JP" dirty="0"/>
              <a:t>15</a:t>
            </a:r>
            <a:r>
              <a:rPr lang="ja-JP" altLang="en-US" dirty="0"/>
              <a:t>個のお菓子から、遠足に持っていくお菓子の組合せを考える</a:t>
            </a:r>
            <a:endParaRPr kumimoji="1" lang="ja-JP" altLang="en-US" dirty="0"/>
          </a:p>
        </p:txBody>
      </p:sp>
      <p:sp>
        <p:nvSpPr>
          <p:cNvPr id="11" name="テキスト ボックス 10">
            <a:extLst>
              <a:ext uri="{FF2B5EF4-FFF2-40B4-BE49-F238E27FC236}">
                <a16:creationId xmlns:a16="http://schemas.microsoft.com/office/drawing/2014/main" id="{2AAFB68C-5EFD-5315-28DB-7FFBEE3A5002}"/>
              </a:ext>
            </a:extLst>
          </p:cNvPr>
          <p:cNvSpPr txBox="1"/>
          <p:nvPr/>
        </p:nvSpPr>
        <p:spPr>
          <a:xfrm>
            <a:off x="1415225" y="5237886"/>
            <a:ext cx="2332139" cy="369332"/>
          </a:xfrm>
          <a:prstGeom prst="rect">
            <a:avLst/>
          </a:prstGeom>
          <a:noFill/>
        </p:spPr>
        <p:txBody>
          <a:bodyPr wrap="square" rtlCol="0">
            <a:spAutoFit/>
          </a:bodyPr>
          <a:lstStyle/>
          <a:p>
            <a:r>
              <a:rPr kumimoji="1" lang="en-US" altLang="ja-JP" dirty="0"/>
              <a:t>10</a:t>
            </a:r>
            <a:r>
              <a:rPr kumimoji="1" lang="ja-JP" altLang="en-US" dirty="0"/>
              <a:t>代に人気のおやつ</a:t>
            </a:r>
          </a:p>
        </p:txBody>
      </p:sp>
      <p:sp>
        <p:nvSpPr>
          <p:cNvPr id="12" name="テキスト ボックス 11">
            <a:extLst>
              <a:ext uri="{FF2B5EF4-FFF2-40B4-BE49-F238E27FC236}">
                <a16:creationId xmlns:a16="http://schemas.microsoft.com/office/drawing/2014/main" id="{7FF93FD1-984E-839E-C5EF-8699291CF07B}"/>
              </a:ext>
            </a:extLst>
          </p:cNvPr>
          <p:cNvSpPr txBox="1"/>
          <p:nvPr/>
        </p:nvSpPr>
        <p:spPr>
          <a:xfrm>
            <a:off x="5032473" y="5237886"/>
            <a:ext cx="2332139" cy="369332"/>
          </a:xfrm>
          <a:prstGeom prst="rect">
            <a:avLst/>
          </a:prstGeom>
          <a:noFill/>
        </p:spPr>
        <p:txBody>
          <a:bodyPr wrap="square" rtlCol="0">
            <a:spAutoFit/>
          </a:bodyPr>
          <a:lstStyle/>
          <a:p>
            <a:r>
              <a:rPr kumimoji="1" lang="en-US" altLang="ja-JP" dirty="0"/>
              <a:t>20</a:t>
            </a:r>
            <a:r>
              <a:rPr kumimoji="1" lang="ja-JP" altLang="en-US" dirty="0"/>
              <a:t>代に人気のおやつ</a:t>
            </a:r>
          </a:p>
        </p:txBody>
      </p:sp>
      <p:sp>
        <p:nvSpPr>
          <p:cNvPr id="13" name="テキスト ボックス 12">
            <a:extLst>
              <a:ext uri="{FF2B5EF4-FFF2-40B4-BE49-F238E27FC236}">
                <a16:creationId xmlns:a16="http://schemas.microsoft.com/office/drawing/2014/main" id="{468DAE2C-42F2-3054-18D6-13B3844ED9E3}"/>
              </a:ext>
            </a:extLst>
          </p:cNvPr>
          <p:cNvSpPr txBox="1"/>
          <p:nvPr/>
        </p:nvSpPr>
        <p:spPr>
          <a:xfrm>
            <a:off x="8700275" y="5237886"/>
            <a:ext cx="2332139" cy="369332"/>
          </a:xfrm>
          <a:prstGeom prst="rect">
            <a:avLst/>
          </a:prstGeom>
          <a:noFill/>
        </p:spPr>
        <p:txBody>
          <a:bodyPr wrap="square" rtlCol="0">
            <a:spAutoFit/>
          </a:bodyPr>
          <a:lstStyle/>
          <a:p>
            <a:r>
              <a:rPr lang="en-US" altLang="ja-JP" dirty="0"/>
              <a:t>3</a:t>
            </a:r>
            <a:r>
              <a:rPr kumimoji="1" lang="en-US" altLang="ja-JP" dirty="0"/>
              <a:t>0</a:t>
            </a:r>
            <a:r>
              <a:rPr kumimoji="1" lang="ja-JP" altLang="en-US" dirty="0"/>
              <a:t>代に人気のおやつ</a:t>
            </a:r>
          </a:p>
        </p:txBody>
      </p:sp>
    </p:spTree>
    <p:extLst>
      <p:ext uri="{BB962C8B-B14F-4D97-AF65-F5344CB8AC3E}">
        <p14:creationId xmlns:p14="http://schemas.microsoft.com/office/powerpoint/2010/main" val="49841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1C9960-70CB-5CA7-3D30-9372C2F44B81}"/>
              </a:ext>
            </a:extLst>
          </p:cNvPr>
          <p:cNvSpPr>
            <a:spLocks noGrp="1"/>
          </p:cNvSpPr>
          <p:nvPr>
            <p:ph type="title"/>
          </p:nvPr>
        </p:nvSpPr>
        <p:spPr>
          <a:xfrm>
            <a:off x="838200" y="5112"/>
            <a:ext cx="10515600" cy="884121"/>
          </a:xfrm>
        </p:spPr>
        <p:txBody>
          <a:bodyPr/>
          <a:lstStyle/>
          <a:p>
            <a:r>
              <a:rPr kumimoji="1" lang="ja-JP" altLang="en-US" u="sng" dirty="0"/>
              <a:t>データ</a:t>
            </a:r>
          </a:p>
        </p:txBody>
      </p:sp>
      <p:graphicFrame>
        <p:nvGraphicFramePr>
          <p:cNvPr id="10" name="表 10">
            <a:extLst>
              <a:ext uri="{FF2B5EF4-FFF2-40B4-BE49-F238E27FC236}">
                <a16:creationId xmlns:a16="http://schemas.microsoft.com/office/drawing/2014/main" id="{24ECD512-1C9F-08B3-ED9A-5E7355FA5431}"/>
              </a:ext>
            </a:extLst>
          </p:cNvPr>
          <p:cNvGraphicFramePr>
            <a:graphicFrameLocks noGrp="1"/>
          </p:cNvGraphicFramePr>
          <p:nvPr>
            <p:ph idx="1"/>
            <p:extLst>
              <p:ext uri="{D42A27DB-BD31-4B8C-83A1-F6EECF244321}">
                <p14:modId xmlns:p14="http://schemas.microsoft.com/office/powerpoint/2010/main" val="539940627"/>
              </p:ext>
            </p:extLst>
          </p:nvPr>
        </p:nvGraphicFramePr>
        <p:xfrm>
          <a:off x="1225841" y="818946"/>
          <a:ext cx="9740317" cy="5933440"/>
        </p:xfrm>
        <a:graphic>
          <a:graphicData uri="http://schemas.openxmlformats.org/drawingml/2006/table">
            <a:tbl>
              <a:tblPr firstRow="1" bandRow="1">
                <a:tableStyleId>{7DF18680-E054-41AD-8BC1-D1AEF772440D}</a:tableStyleId>
              </a:tblPr>
              <a:tblGrid>
                <a:gridCol w="982211">
                  <a:extLst>
                    <a:ext uri="{9D8B030D-6E8A-4147-A177-3AD203B41FA5}">
                      <a16:colId xmlns:a16="http://schemas.microsoft.com/office/drawing/2014/main" val="3012549219"/>
                    </a:ext>
                  </a:extLst>
                </a:gridCol>
                <a:gridCol w="4275589">
                  <a:extLst>
                    <a:ext uri="{9D8B030D-6E8A-4147-A177-3AD203B41FA5}">
                      <a16:colId xmlns:a16="http://schemas.microsoft.com/office/drawing/2014/main" val="3841604474"/>
                    </a:ext>
                  </a:extLst>
                </a:gridCol>
                <a:gridCol w="2628900">
                  <a:extLst>
                    <a:ext uri="{9D8B030D-6E8A-4147-A177-3AD203B41FA5}">
                      <a16:colId xmlns:a16="http://schemas.microsoft.com/office/drawing/2014/main" val="3133589911"/>
                    </a:ext>
                  </a:extLst>
                </a:gridCol>
                <a:gridCol w="1853617">
                  <a:extLst>
                    <a:ext uri="{9D8B030D-6E8A-4147-A177-3AD203B41FA5}">
                      <a16:colId xmlns:a16="http://schemas.microsoft.com/office/drawing/2014/main" val="2678736724"/>
                    </a:ext>
                  </a:extLst>
                </a:gridCol>
              </a:tblGrid>
              <a:tr h="370840">
                <a:tc>
                  <a:txBody>
                    <a:bodyPr/>
                    <a:lstStyle/>
                    <a:p>
                      <a:pPr algn="ctr"/>
                      <a:r>
                        <a:rPr kumimoji="1" lang="en-US" altLang="ja-JP" dirty="0"/>
                        <a:t>index</a:t>
                      </a:r>
                      <a:endParaRPr kumimoji="1" lang="ja-JP" altLang="en-US" dirty="0"/>
                    </a:p>
                  </a:txBody>
                  <a:tcPr/>
                </a:tc>
                <a:tc>
                  <a:txBody>
                    <a:bodyPr/>
                    <a:lstStyle/>
                    <a:p>
                      <a:pPr algn="ctr"/>
                      <a:r>
                        <a:rPr kumimoji="1" lang="ja-JP" altLang="en-US" dirty="0"/>
                        <a:t>お菓子</a:t>
                      </a:r>
                    </a:p>
                  </a:txBody>
                  <a:tcPr/>
                </a:tc>
                <a:tc>
                  <a:txBody>
                    <a:bodyPr/>
                    <a:lstStyle/>
                    <a:p>
                      <a:pPr algn="ctr"/>
                      <a:r>
                        <a:rPr kumimoji="1" lang="ja-JP" altLang="en-US" dirty="0"/>
                        <a:t>値段</a:t>
                      </a:r>
                    </a:p>
                  </a:txBody>
                  <a:tcPr/>
                </a:tc>
                <a:tc>
                  <a:txBody>
                    <a:bodyPr/>
                    <a:lstStyle/>
                    <a:p>
                      <a:pPr algn="ctr"/>
                      <a:r>
                        <a:rPr kumimoji="1" lang="ja-JP" altLang="en-US" dirty="0"/>
                        <a:t>満足度</a:t>
                      </a:r>
                    </a:p>
                  </a:txBody>
                  <a:tcPr/>
                </a:tc>
                <a:extLst>
                  <a:ext uri="{0D108BD9-81ED-4DB2-BD59-A6C34878D82A}">
                    <a16:rowId xmlns:a16="http://schemas.microsoft.com/office/drawing/2014/main" val="303779837"/>
                  </a:ext>
                </a:extLst>
              </a:tr>
              <a:tr h="370840">
                <a:tc>
                  <a:txBody>
                    <a:bodyPr/>
                    <a:lstStyle/>
                    <a:p>
                      <a:pPr algn="ctr"/>
                      <a:r>
                        <a:rPr kumimoji="1" lang="en-US" altLang="ja-JP" dirty="0"/>
                        <a:t>0</a:t>
                      </a:r>
                      <a:endParaRPr kumimoji="1" lang="ja-JP" altLang="en-US" dirty="0"/>
                    </a:p>
                  </a:txBody>
                  <a:tcPr/>
                </a:tc>
                <a:tc>
                  <a:txBody>
                    <a:bodyPr/>
                    <a:lstStyle/>
                    <a:p>
                      <a:pPr algn="ctr"/>
                      <a:r>
                        <a:rPr kumimoji="1" lang="ja-JP" altLang="en-US" dirty="0"/>
                        <a:t>ポテトチップス コンソメパンチ</a:t>
                      </a:r>
                    </a:p>
                  </a:txBody>
                  <a:tcPr/>
                </a:tc>
                <a:tc>
                  <a:txBody>
                    <a:bodyPr/>
                    <a:lstStyle/>
                    <a:p>
                      <a:pPr algn="ctr"/>
                      <a:r>
                        <a:rPr kumimoji="1" lang="en-US" altLang="ja-JP" dirty="0"/>
                        <a:t>138</a:t>
                      </a:r>
                      <a:endParaRPr kumimoji="1" lang="ja-JP" altLang="en-US" dirty="0"/>
                    </a:p>
                  </a:txBody>
                  <a:tcPr/>
                </a:tc>
                <a:tc>
                  <a:txBody>
                    <a:bodyPr/>
                    <a:lstStyle/>
                    <a:p>
                      <a:pPr algn="ctr"/>
                      <a:r>
                        <a:rPr kumimoji="1" lang="en-US" altLang="ja-JP" dirty="0"/>
                        <a:t>9</a:t>
                      </a:r>
                      <a:endParaRPr kumimoji="1" lang="ja-JP" altLang="en-US" dirty="0"/>
                    </a:p>
                  </a:txBody>
                  <a:tcPr/>
                </a:tc>
                <a:extLst>
                  <a:ext uri="{0D108BD9-81ED-4DB2-BD59-A6C34878D82A}">
                    <a16:rowId xmlns:a16="http://schemas.microsoft.com/office/drawing/2014/main" val="3498943978"/>
                  </a:ext>
                </a:extLst>
              </a:tr>
              <a:tr h="370840">
                <a:tc>
                  <a:txBody>
                    <a:bodyPr/>
                    <a:lstStyle/>
                    <a:p>
                      <a:pPr algn="ctr"/>
                      <a:r>
                        <a:rPr kumimoji="1" lang="en-US" altLang="ja-JP" dirty="0"/>
                        <a:t>1</a:t>
                      </a:r>
                      <a:endParaRPr kumimoji="1" lang="ja-JP" altLang="en-US" dirty="0"/>
                    </a:p>
                  </a:txBody>
                  <a:tcPr/>
                </a:tc>
                <a:tc>
                  <a:txBody>
                    <a:bodyPr/>
                    <a:lstStyle/>
                    <a:p>
                      <a:pPr algn="ctr"/>
                      <a:r>
                        <a:rPr kumimoji="1" lang="ja-JP" altLang="en-US" dirty="0"/>
                        <a:t>梅干グミ</a:t>
                      </a:r>
                    </a:p>
                  </a:txBody>
                  <a:tcPr/>
                </a:tc>
                <a:tc>
                  <a:txBody>
                    <a:bodyPr/>
                    <a:lstStyle/>
                    <a:p>
                      <a:pPr algn="ctr"/>
                      <a:r>
                        <a:rPr kumimoji="1" lang="en-US" altLang="ja-JP" dirty="0"/>
                        <a:t>138</a:t>
                      </a:r>
                      <a:endParaRPr kumimoji="1" lang="ja-JP" altLang="en-US" dirty="0"/>
                    </a:p>
                  </a:txBody>
                  <a:tcPr/>
                </a:tc>
                <a:tc>
                  <a:txBody>
                    <a:bodyPr/>
                    <a:lstStyle/>
                    <a:p>
                      <a:pPr algn="ctr"/>
                      <a:r>
                        <a:rPr kumimoji="1" lang="en-US" altLang="ja-JP" dirty="0"/>
                        <a:t>3</a:t>
                      </a:r>
                      <a:endParaRPr kumimoji="1" lang="ja-JP" altLang="en-US" dirty="0"/>
                    </a:p>
                  </a:txBody>
                  <a:tcPr/>
                </a:tc>
                <a:extLst>
                  <a:ext uri="{0D108BD9-81ED-4DB2-BD59-A6C34878D82A}">
                    <a16:rowId xmlns:a16="http://schemas.microsoft.com/office/drawing/2014/main" val="4170843957"/>
                  </a:ext>
                </a:extLst>
              </a:tr>
              <a:tr h="370840">
                <a:tc>
                  <a:txBody>
                    <a:bodyPr/>
                    <a:lstStyle/>
                    <a:p>
                      <a:pPr algn="ctr"/>
                      <a:r>
                        <a:rPr kumimoji="1" lang="en-US" altLang="ja-JP" dirty="0"/>
                        <a:t>2</a:t>
                      </a:r>
                      <a:endParaRPr kumimoji="1" lang="ja-JP" altLang="en-US" dirty="0"/>
                    </a:p>
                  </a:txBody>
                  <a:tcPr/>
                </a:tc>
                <a:tc>
                  <a:txBody>
                    <a:bodyPr/>
                    <a:lstStyle/>
                    <a:p>
                      <a:pPr algn="ctr"/>
                      <a:r>
                        <a:rPr kumimoji="1" lang="ja-JP" altLang="en-US" dirty="0"/>
                        <a:t>ベビースターラーメン丸 チキン</a:t>
                      </a:r>
                    </a:p>
                  </a:txBody>
                  <a:tcPr/>
                </a:tc>
                <a:tc>
                  <a:txBody>
                    <a:bodyPr/>
                    <a:lstStyle/>
                    <a:p>
                      <a:pPr algn="ctr"/>
                      <a:r>
                        <a:rPr kumimoji="1" lang="en-US" altLang="ja-JP" dirty="0"/>
                        <a:t>112</a:t>
                      </a:r>
                      <a:endParaRPr kumimoji="1" lang="ja-JP" altLang="en-US" dirty="0"/>
                    </a:p>
                  </a:txBody>
                  <a:tcPr/>
                </a:tc>
                <a:tc>
                  <a:txBody>
                    <a:bodyPr/>
                    <a:lstStyle/>
                    <a:p>
                      <a:pPr algn="ctr"/>
                      <a:r>
                        <a:rPr kumimoji="1" lang="en-US" altLang="ja-JP" dirty="0"/>
                        <a:t>6</a:t>
                      </a:r>
                      <a:endParaRPr kumimoji="1" lang="ja-JP" altLang="en-US" dirty="0"/>
                    </a:p>
                  </a:txBody>
                  <a:tcPr/>
                </a:tc>
                <a:extLst>
                  <a:ext uri="{0D108BD9-81ED-4DB2-BD59-A6C34878D82A}">
                    <a16:rowId xmlns:a16="http://schemas.microsoft.com/office/drawing/2014/main" val="3349094007"/>
                  </a:ext>
                </a:extLst>
              </a:tr>
              <a:tr h="370840">
                <a:tc>
                  <a:txBody>
                    <a:bodyPr/>
                    <a:lstStyle/>
                    <a:p>
                      <a:pPr algn="ctr"/>
                      <a:r>
                        <a:rPr kumimoji="1" lang="en-US" altLang="ja-JP" dirty="0"/>
                        <a:t>3</a:t>
                      </a:r>
                      <a:endParaRPr kumimoji="1" lang="ja-JP" altLang="en-US" dirty="0"/>
                    </a:p>
                  </a:txBody>
                  <a:tcPr/>
                </a:tc>
                <a:tc>
                  <a:txBody>
                    <a:bodyPr/>
                    <a:lstStyle/>
                    <a:p>
                      <a:pPr algn="ctr"/>
                      <a:r>
                        <a:rPr kumimoji="1" lang="ja-JP" altLang="en-US" dirty="0"/>
                        <a:t>じゃがりこ たらこバター</a:t>
                      </a:r>
                    </a:p>
                  </a:txBody>
                  <a:tcPr/>
                </a:tc>
                <a:tc>
                  <a:txBody>
                    <a:bodyPr/>
                    <a:lstStyle/>
                    <a:p>
                      <a:pPr algn="ctr"/>
                      <a:r>
                        <a:rPr kumimoji="1" lang="en-US" altLang="ja-JP" dirty="0"/>
                        <a:t>127</a:t>
                      </a:r>
                      <a:endParaRPr kumimoji="1" lang="ja-JP" altLang="en-US" dirty="0"/>
                    </a:p>
                  </a:txBody>
                  <a:tcPr/>
                </a:tc>
                <a:tc>
                  <a:txBody>
                    <a:bodyPr/>
                    <a:lstStyle/>
                    <a:p>
                      <a:pPr algn="ctr"/>
                      <a:r>
                        <a:rPr kumimoji="1" lang="en-US" altLang="ja-JP" dirty="0"/>
                        <a:t>8</a:t>
                      </a:r>
                      <a:endParaRPr kumimoji="1" lang="ja-JP" altLang="en-US" dirty="0"/>
                    </a:p>
                  </a:txBody>
                  <a:tcPr/>
                </a:tc>
                <a:extLst>
                  <a:ext uri="{0D108BD9-81ED-4DB2-BD59-A6C34878D82A}">
                    <a16:rowId xmlns:a16="http://schemas.microsoft.com/office/drawing/2014/main" val="420404489"/>
                  </a:ext>
                </a:extLst>
              </a:tr>
              <a:tr h="370840">
                <a:tc>
                  <a:txBody>
                    <a:bodyPr/>
                    <a:lstStyle/>
                    <a:p>
                      <a:pPr algn="ctr"/>
                      <a:r>
                        <a:rPr kumimoji="1" lang="en-US" altLang="ja-JP" dirty="0"/>
                        <a:t>4</a:t>
                      </a:r>
                      <a:endParaRPr kumimoji="1" lang="ja-JP" altLang="en-US" dirty="0"/>
                    </a:p>
                  </a:txBody>
                  <a:tcPr/>
                </a:tc>
                <a:tc>
                  <a:txBody>
                    <a:bodyPr/>
                    <a:lstStyle/>
                    <a:p>
                      <a:pPr algn="ctr"/>
                      <a:r>
                        <a:rPr kumimoji="1" lang="ja-JP" altLang="en-US" dirty="0"/>
                        <a:t>トッポ</a:t>
                      </a:r>
                    </a:p>
                  </a:txBody>
                  <a:tcPr/>
                </a:tc>
                <a:tc>
                  <a:txBody>
                    <a:bodyPr/>
                    <a:lstStyle/>
                    <a:p>
                      <a:pPr algn="ctr"/>
                      <a:r>
                        <a:rPr kumimoji="1" lang="en-US" altLang="ja-JP" dirty="0"/>
                        <a:t>116</a:t>
                      </a:r>
                      <a:endParaRPr kumimoji="1" lang="ja-JP" altLang="en-US" dirty="0"/>
                    </a:p>
                  </a:txBody>
                  <a:tcPr/>
                </a:tc>
                <a:tc>
                  <a:txBody>
                    <a:bodyPr/>
                    <a:lstStyle/>
                    <a:p>
                      <a:pPr algn="ctr"/>
                      <a:r>
                        <a:rPr kumimoji="1" lang="en-US" altLang="ja-JP" dirty="0"/>
                        <a:t>10</a:t>
                      </a:r>
                      <a:endParaRPr kumimoji="1" lang="ja-JP" altLang="en-US" dirty="0"/>
                    </a:p>
                  </a:txBody>
                  <a:tcPr/>
                </a:tc>
                <a:extLst>
                  <a:ext uri="{0D108BD9-81ED-4DB2-BD59-A6C34878D82A}">
                    <a16:rowId xmlns:a16="http://schemas.microsoft.com/office/drawing/2014/main" val="3630132360"/>
                  </a:ext>
                </a:extLst>
              </a:tr>
              <a:tr h="370840">
                <a:tc>
                  <a:txBody>
                    <a:bodyPr/>
                    <a:lstStyle/>
                    <a:p>
                      <a:pPr algn="ctr"/>
                      <a:r>
                        <a:rPr kumimoji="1" lang="en-US" altLang="ja-JP" dirty="0"/>
                        <a:t>5</a:t>
                      </a:r>
                      <a:endParaRPr kumimoji="1" lang="ja-JP" altLang="en-US" dirty="0"/>
                    </a:p>
                  </a:txBody>
                  <a:tcPr/>
                </a:tc>
                <a:tc>
                  <a:txBody>
                    <a:bodyPr/>
                    <a:lstStyle/>
                    <a:p>
                      <a:pPr algn="ctr"/>
                      <a:r>
                        <a:rPr kumimoji="1" lang="ja-JP" altLang="en-US" dirty="0"/>
                        <a:t>もぎもぎフルーツ（グミ）</a:t>
                      </a:r>
                    </a:p>
                  </a:txBody>
                  <a:tcPr/>
                </a:tc>
                <a:tc>
                  <a:txBody>
                    <a:bodyPr/>
                    <a:lstStyle/>
                    <a:p>
                      <a:pPr algn="ctr"/>
                      <a:r>
                        <a:rPr kumimoji="1" lang="en-US" altLang="ja-JP" dirty="0"/>
                        <a:t>160</a:t>
                      </a:r>
                      <a:endParaRPr kumimoji="1" lang="ja-JP" altLang="en-US" dirty="0"/>
                    </a:p>
                  </a:txBody>
                  <a:tcPr/>
                </a:tc>
                <a:tc>
                  <a:txBody>
                    <a:bodyPr/>
                    <a:lstStyle/>
                    <a:p>
                      <a:pPr algn="ctr"/>
                      <a:r>
                        <a:rPr kumimoji="1" lang="en-US" altLang="ja-JP" dirty="0"/>
                        <a:t>5</a:t>
                      </a:r>
                      <a:endParaRPr kumimoji="1" lang="ja-JP" altLang="en-US" dirty="0"/>
                    </a:p>
                  </a:txBody>
                  <a:tcPr/>
                </a:tc>
                <a:extLst>
                  <a:ext uri="{0D108BD9-81ED-4DB2-BD59-A6C34878D82A}">
                    <a16:rowId xmlns:a16="http://schemas.microsoft.com/office/drawing/2014/main" val="1634551340"/>
                  </a:ext>
                </a:extLst>
              </a:tr>
              <a:tr h="370840">
                <a:tc>
                  <a:txBody>
                    <a:bodyPr/>
                    <a:lstStyle/>
                    <a:p>
                      <a:pPr algn="ctr"/>
                      <a:r>
                        <a:rPr kumimoji="1" lang="en-US" altLang="ja-JP" dirty="0"/>
                        <a:t>6</a:t>
                      </a:r>
                      <a:endParaRPr kumimoji="1" lang="ja-JP" altLang="en-US" dirty="0"/>
                    </a:p>
                  </a:txBody>
                  <a:tcPr/>
                </a:tc>
                <a:tc>
                  <a:txBody>
                    <a:bodyPr/>
                    <a:lstStyle/>
                    <a:p>
                      <a:pPr algn="ctr"/>
                      <a:r>
                        <a:rPr kumimoji="1" lang="ja-JP" altLang="en-US" dirty="0"/>
                        <a:t>ヤンヤンつけボー</a:t>
                      </a:r>
                      <a:endParaRPr kumimoji="1" lang="en-US" altLang="ja-JP" dirty="0"/>
                    </a:p>
                  </a:txBody>
                  <a:tcPr/>
                </a:tc>
                <a:tc>
                  <a:txBody>
                    <a:bodyPr/>
                    <a:lstStyle/>
                    <a:p>
                      <a:pPr algn="ctr"/>
                      <a:r>
                        <a:rPr kumimoji="1" lang="en-US" altLang="ja-JP" dirty="0"/>
                        <a:t>160</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3748445429"/>
                  </a:ext>
                </a:extLst>
              </a:tr>
              <a:tr h="370840">
                <a:tc>
                  <a:txBody>
                    <a:bodyPr/>
                    <a:lstStyle/>
                    <a:p>
                      <a:pPr algn="ctr"/>
                      <a:r>
                        <a:rPr kumimoji="1" lang="en-US" altLang="ja-JP" dirty="0"/>
                        <a:t>7</a:t>
                      </a:r>
                      <a:endParaRPr kumimoji="1" lang="ja-JP" altLang="en-US" dirty="0"/>
                    </a:p>
                  </a:txBody>
                  <a:tcPr/>
                </a:tc>
                <a:tc>
                  <a:txBody>
                    <a:bodyPr/>
                    <a:lstStyle/>
                    <a:p>
                      <a:pPr algn="ctr"/>
                      <a:r>
                        <a:rPr kumimoji="1" lang="ja-JP" altLang="en-US" dirty="0"/>
                        <a:t>アポロ</a:t>
                      </a:r>
                    </a:p>
                  </a:txBody>
                  <a:tcPr/>
                </a:tc>
                <a:tc>
                  <a:txBody>
                    <a:bodyPr/>
                    <a:lstStyle/>
                    <a:p>
                      <a:pPr algn="ctr"/>
                      <a:r>
                        <a:rPr kumimoji="1" lang="en-US" altLang="ja-JP" dirty="0"/>
                        <a:t>123</a:t>
                      </a:r>
                      <a:endParaRPr kumimoji="1" lang="ja-JP" altLang="en-US" dirty="0"/>
                    </a:p>
                  </a:txBody>
                  <a:tcPr/>
                </a:tc>
                <a:tc>
                  <a:txBody>
                    <a:bodyPr/>
                    <a:lstStyle/>
                    <a:p>
                      <a:pPr algn="ctr"/>
                      <a:r>
                        <a:rPr kumimoji="1" lang="en-US" altLang="ja-JP" dirty="0"/>
                        <a:t>7</a:t>
                      </a:r>
                      <a:endParaRPr kumimoji="1" lang="ja-JP" altLang="en-US" dirty="0"/>
                    </a:p>
                  </a:txBody>
                  <a:tcPr/>
                </a:tc>
                <a:extLst>
                  <a:ext uri="{0D108BD9-81ED-4DB2-BD59-A6C34878D82A}">
                    <a16:rowId xmlns:a16="http://schemas.microsoft.com/office/drawing/2014/main" val="1610201573"/>
                  </a:ext>
                </a:extLst>
              </a:tr>
              <a:tr h="370840">
                <a:tc>
                  <a:txBody>
                    <a:bodyPr/>
                    <a:lstStyle/>
                    <a:p>
                      <a:pPr algn="ctr"/>
                      <a:r>
                        <a:rPr kumimoji="1" lang="en-US" altLang="ja-JP" dirty="0"/>
                        <a:t>8</a:t>
                      </a:r>
                      <a:endParaRPr kumimoji="1" lang="ja-JP" altLang="en-US" dirty="0"/>
                    </a:p>
                  </a:txBody>
                  <a:tcPr/>
                </a:tc>
                <a:tc>
                  <a:txBody>
                    <a:bodyPr/>
                    <a:lstStyle/>
                    <a:p>
                      <a:pPr algn="ctr"/>
                      <a:r>
                        <a:rPr kumimoji="1" lang="ja-JP" altLang="en-US" dirty="0"/>
                        <a:t>こざくら餅</a:t>
                      </a:r>
                    </a:p>
                  </a:txBody>
                  <a:tcPr/>
                </a:tc>
                <a:tc>
                  <a:txBody>
                    <a:bodyPr/>
                    <a:lstStyle/>
                    <a:p>
                      <a:pPr algn="ctr"/>
                      <a:r>
                        <a:rPr kumimoji="1" lang="en-US" altLang="ja-JP" dirty="0"/>
                        <a:t>35</a:t>
                      </a:r>
                      <a:endParaRPr kumimoji="1" lang="ja-JP" altLang="en-US" dirty="0"/>
                    </a:p>
                  </a:txBody>
                  <a:tcPr/>
                </a:tc>
                <a:tc>
                  <a:txBody>
                    <a:bodyPr/>
                    <a:lstStyle/>
                    <a:p>
                      <a:pPr algn="ctr"/>
                      <a:r>
                        <a:rPr kumimoji="1" lang="en-US" altLang="ja-JP" dirty="0"/>
                        <a:t>3</a:t>
                      </a:r>
                      <a:endParaRPr kumimoji="1" lang="ja-JP" altLang="en-US" dirty="0"/>
                    </a:p>
                  </a:txBody>
                  <a:tcPr/>
                </a:tc>
                <a:extLst>
                  <a:ext uri="{0D108BD9-81ED-4DB2-BD59-A6C34878D82A}">
                    <a16:rowId xmlns:a16="http://schemas.microsoft.com/office/drawing/2014/main" val="4070366820"/>
                  </a:ext>
                </a:extLst>
              </a:tr>
              <a:tr h="370840">
                <a:tc>
                  <a:txBody>
                    <a:bodyPr/>
                    <a:lstStyle/>
                    <a:p>
                      <a:pPr algn="ctr"/>
                      <a:r>
                        <a:rPr kumimoji="1" lang="en-US" altLang="ja-JP" dirty="0"/>
                        <a:t>9</a:t>
                      </a:r>
                      <a:endParaRPr kumimoji="1" lang="ja-JP" altLang="en-US" dirty="0"/>
                    </a:p>
                  </a:txBody>
                  <a:tcPr/>
                </a:tc>
                <a:tc>
                  <a:txBody>
                    <a:bodyPr/>
                    <a:lstStyle/>
                    <a:p>
                      <a:pPr algn="ctr"/>
                      <a:r>
                        <a:rPr kumimoji="1" lang="ja-JP" altLang="en-US" dirty="0"/>
                        <a:t>チーかま</a:t>
                      </a:r>
                    </a:p>
                  </a:txBody>
                  <a:tcPr/>
                </a:tc>
                <a:tc>
                  <a:txBody>
                    <a:bodyPr/>
                    <a:lstStyle/>
                    <a:p>
                      <a:pPr algn="ctr"/>
                      <a:r>
                        <a:rPr kumimoji="1" lang="en-US" altLang="ja-JP" dirty="0"/>
                        <a:t>170</a:t>
                      </a:r>
                      <a:endParaRPr kumimoji="1" lang="ja-JP" altLang="en-US" dirty="0"/>
                    </a:p>
                  </a:txBody>
                  <a:tcPr/>
                </a:tc>
                <a:tc>
                  <a:txBody>
                    <a:bodyPr/>
                    <a:lstStyle/>
                    <a:p>
                      <a:pPr algn="ctr"/>
                      <a:r>
                        <a:rPr kumimoji="1" lang="en-US" altLang="ja-JP" dirty="0"/>
                        <a:t>8</a:t>
                      </a:r>
                      <a:endParaRPr kumimoji="1" lang="ja-JP" altLang="en-US" dirty="0"/>
                    </a:p>
                  </a:txBody>
                  <a:tcPr/>
                </a:tc>
                <a:extLst>
                  <a:ext uri="{0D108BD9-81ED-4DB2-BD59-A6C34878D82A}">
                    <a16:rowId xmlns:a16="http://schemas.microsoft.com/office/drawing/2014/main" val="2572767347"/>
                  </a:ext>
                </a:extLst>
              </a:tr>
              <a:tr h="370840">
                <a:tc>
                  <a:txBody>
                    <a:bodyPr/>
                    <a:lstStyle/>
                    <a:p>
                      <a:pPr algn="ctr"/>
                      <a:r>
                        <a:rPr kumimoji="1" lang="en-US" altLang="ja-JP" dirty="0"/>
                        <a:t>10</a:t>
                      </a:r>
                      <a:endParaRPr kumimoji="1" lang="ja-JP" altLang="en-US" dirty="0"/>
                    </a:p>
                  </a:txBody>
                  <a:tcPr/>
                </a:tc>
                <a:tc>
                  <a:txBody>
                    <a:bodyPr/>
                    <a:lstStyle/>
                    <a:p>
                      <a:pPr algn="ctr"/>
                      <a:r>
                        <a:rPr kumimoji="1" lang="ja-JP" altLang="en-US" dirty="0"/>
                        <a:t>パックンチョ</a:t>
                      </a:r>
                      <a:endParaRPr kumimoji="1" lang="en-US" altLang="ja-JP" dirty="0"/>
                    </a:p>
                  </a:txBody>
                  <a:tcPr/>
                </a:tc>
                <a:tc>
                  <a:txBody>
                    <a:bodyPr/>
                    <a:lstStyle/>
                    <a:p>
                      <a:pPr algn="ctr"/>
                      <a:r>
                        <a:rPr kumimoji="1" lang="en-US" altLang="ja-JP" dirty="0"/>
                        <a:t>84</a:t>
                      </a:r>
                      <a:endParaRPr kumimoji="1" lang="ja-JP" altLang="en-US" dirty="0"/>
                    </a:p>
                  </a:txBody>
                  <a:tcPr/>
                </a:tc>
                <a:tc>
                  <a:txBody>
                    <a:bodyPr/>
                    <a:lstStyle/>
                    <a:p>
                      <a:pPr algn="ctr"/>
                      <a:r>
                        <a:rPr kumimoji="1" lang="en-US" altLang="ja-JP" dirty="0"/>
                        <a:t>7</a:t>
                      </a:r>
                      <a:endParaRPr kumimoji="1" lang="ja-JP" altLang="en-US" dirty="0"/>
                    </a:p>
                  </a:txBody>
                  <a:tcPr/>
                </a:tc>
                <a:extLst>
                  <a:ext uri="{0D108BD9-81ED-4DB2-BD59-A6C34878D82A}">
                    <a16:rowId xmlns:a16="http://schemas.microsoft.com/office/drawing/2014/main" val="1663809655"/>
                  </a:ext>
                </a:extLst>
              </a:tr>
              <a:tr h="370840">
                <a:tc>
                  <a:txBody>
                    <a:bodyPr/>
                    <a:lstStyle/>
                    <a:p>
                      <a:pPr algn="ctr"/>
                      <a:r>
                        <a:rPr kumimoji="1" lang="en-US" altLang="ja-JP" dirty="0"/>
                        <a:t>11</a:t>
                      </a:r>
                      <a:endParaRPr kumimoji="1" lang="ja-JP" altLang="en-US" dirty="0"/>
                    </a:p>
                  </a:txBody>
                  <a:tcPr/>
                </a:tc>
                <a:tc>
                  <a:txBody>
                    <a:bodyPr/>
                    <a:lstStyle/>
                    <a:p>
                      <a:pPr algn="ctr"/>
                      <a:r>
                        <a:rPr kumimoji="1" lang="ja-JP" altLang="en-US" dirty="0"/>
                        <a:t>チップスター</a:t>
                      </a:r>
                    </a:p>
                  </a:txBody>
                  <a:tcPr/>
                </a:tc>
                <a:tc>
                  <a:txBody>
                    <a:bodyPr/>
                    <a:lstStyle/>
                    <a:p>
                      <a:pPr algn="ctr"/>
                      <a:r>
                        <a:rPr kumimoji="1" lang="en-US" altLang="ja-JP" dirty="0"/>
                        <a:t>156</a:t>
                      </a:r>
                      <a:endParaRPr kumimoji="1" lang="ja-JP" altLang="en-US" dirty="0"/>
                    </a:p>
                  </a:txBody>
                  <a:tcPr/>
                </a:tc>
                <a:tc>
                  <a:txBody>
                    <a:bodyPr/>
                    <a:lstStyle/>
                    <a:p>
                      <a:pPr algn="ctr"/>
                      <a:r>
                        <a:rPr kumimoji="1" lang="en-US" altLang="ja-JP" dirty="0"/>
                        <a:t>10</a:t>
                      </a:r>
                      <a:endParaRPr kumimoji="1" lang="ja-JP" altLang="en-US" dirty="0"/>
                    </a:p>
                  </a:txBody>
                  <a:tcPr/>
                </a:tc>
                <a:extLst>
                  <a:ext uri="{0D108BD9-81ED-4DB2-BD59-A6C34878D82A}">
                    <a16:rowId xmlns:a16="http://schemas.microsoft.com/office/drawing/2014/main" val="1001511201"/>
                  </a:ext>
                </a:extLst>
              </a:tr>
              <a:tr h="370840">
                <a:tc>
                  <a:txBody>
                    <a:bodyPr/>
                    <a:lstStyle/>
                    <a:p>
                      <a:pPr algn="ctr"/>
                      <a:r>
                        <a:rPr kumimoji="1" lang="en-US" altLang="ja-JP" dirty="0"/>
                        <a:t>12</a:t>
                      </a:r>
                      <a:endParaRPr kumimoji="1" lang="ja-JP" altLang="en-US" dirty="0"/>
                    </a:p>
                  </a:txBody>
                  <a:tcPr/>
                </a:tc>
                <a:tc>
                  <a:txBody>
                    <a:bodyPr/>
                    <a:lstStyle/>
                    <a:p>
                      <a:pPr algn="ctr"/>
                      <a:r>
                        <a:rPr kumimoji="1" lang="ja-JP" altLang="en-US" dirty="0"/>
                        <a:t>シゲキックス スーパーレモン</a:t>
                      </a:r>
                    </a:p>
                  </a:txBody>
                  <a:tcPr/>
                </a:tc>
                <a:tc>
                  <a:txBody>
                    <a:bodyPr/>
                    <a:lstStyle/>
                    <a:p>
                      <a:pPr algn="ctr"/>
                      <a:r>
                        <a:rPr kumimoji="1" lang="en-US" altLang="ja-JP" dirty="0"/>
                        <a:t>135</a:t>
                      </a:r>
                      <a:endParaRPr kumimoji="1" lang="ja-JP" altLang="en-US" dirty="0"/>
                    </a:p>
                  </a:txBody>
                  <a:tcPr/>
                </a:tc>
                <a:tc>
                  <a:txBody>
                    <a:bodyPr/>
                    <a:lstStyle/>
                    <a:p>
                      <a:pPr algn="ctr"/>
                      <a:r>
                        <a:rPr kumimoji="1" lang="en-US" altLang="ja-JP" dirty="0"/>
                        <a:t>9</a:t>
                      </a:r>
                      <a:endParaRPr kumimoji="1" lang="ja-JP" altLang="en-US" dirty="0"/>
                    </a:p>
                  </a:txBody>
                  <a:tcPr/>
                </a:tc>
                <a:extLst>
                  <a:ext uri="{0D108BD9-81ED-4DB2-BD59-A6C34878D82A}">
                    <a16:rowId xmlns:a16="http://schemas.microsoft.com/office/drawing/2014/main" val="3798979830"/>
                  </a:ext>
                </a:extLst>
              </a:tr>
              <a:tr h="370840">
                <a:tc>
                  <a:txBody>
                    <a:bodyPr/>
                    <a:lstStyle/>
                    <a:p>
                      <a:pPr algn="ctr"/>
                      <a:r>
                        <a:rPr kumimoji="1" lang="en-US" altLang="ja-JP" dirty="0"/>
                        <a:t>13</a:t>
                      </a:r>
                      <a:endParaRPr kumimoji="1" lang="ja-JP" altLang="en-US" dirty="0"/>
                    </a:p>
                  </a:txBody>
                  <a:tcPr/>
                </a:tc>
                <a:tc>
                  <a:txBody>
                    <a:bodyPr/>
                    <a:lstStyle/>
                    <a:p>
                      <a:pPr algn="ctr"/>
                      <a:r>
                        <a:rPr kumimoji="1" lang="ja-JP" altLang="en-US" dirty="0"/>
                        <a:t>チェルシー ヨーグルトスカッチ</a:t>
                      </a:r>
                    </a:p>
                  </a:txBody>
                  <a:tcPr/>
                </a:tc>
                <a:tc>
                  <a:txBody>
                    <a:bodyPr/>
                    <a:lstStyle/>
                    <a:p>
                      <a:pPr algn="ctr"/>
                      <a:r>
                        <a:rPr kumimoji="1" lang="en-US" altLang="ja-JP" dirty="0"/>
                        <a:t>154</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1532271069"/>
                  </a:ext>
                </a:extLst>
              </a:tr>
              <a:tr h="370840">
                <a:tc>
                  <a:txBody>
                    <a:bodyPr/>
                    <a:lstStyle/>
                    <a:p>
                      <a:pPr algn="ctr"/>
                      <a:r>
                        <a:rPr kumimoji="1" lang="en-US" altLang="ja-JP" dirty="0"/>
                        <a:t>14</a:t>
                      </a:r>
                      <a:endParaRPr kumimoji="1" lang="ja-JP" altLang="en-US" dirty="0"/>
                    </a:p>
                  </a:txBody>
                  <a:tcPr/>
                </a:tc>
                <a:tc>
                  <a:txBody>
                    <a:bodyPr/>
                    <a:lstStyle/>
                    <a:p>
                      <a:pPr algn="ctr"/>
                      <a:r>
                        <a:rPr kumimoji="1" lang="ja-JP" altLang="en-US" dirty="0"/>
                        <a:t>ハイレモン</a:t>
                      </a:r>
                    </a:p>
                  </a:txBody>
                  <a:tcPr/>
                </a:tc>
                <a:tc>
                  <a:txBody>
                    <a:bodyPr/>
                    <a:lstStyle/>
                    <a:p>
                      <a:pPr algn="ctr"/>
                      <a:r>
                        <a:rPr kumimoji="1" lang="en-US" altLang="ja-JP" dirty="0"/>
                        <a:t>135</a:t>
                      </a:r>
                      <a:endParaRPr kumimoji="1" lang="ja-JP" altLang="en-US" dirty="0"/>
                    </a:p>
                  </a:txBody>
                  <a:tcPr/>
                </a:tc>
                <a:tc>
                  <a:txBody>
                    <a:bodyPr/>
                    <a:lstStyle/>
                    <a:p>
                      <a:pPr algn="ctr"/>
                      <a:r>
                        <a:rPr kumimoji="1" lang="en-US" altLang="ja-JP" dirty="0"/>
                        <a:t>8</a:t>
                      </a:r>
                      <a:endParaRPr kumimoji="1" lang="ja-JP" altLang="en-US" dirty="0"/>
                    </a:p>
                  </a:txBody>
                  <a:tcPr/>
                </a:tc>
                <a:extLst>
                  <a:ext uri="{0D108BD9-81ED-4DB2-BD59-A6C34878D82A}">
                    <a16:rowId xmlns:a16="http://schemas.microsoft.com/office/drawing/2014/main" val="2167822289"/>
                  </a:ext>
                </a:extLst>
              </a:tr>
            </a:tbl>
          </a:graphicData>
        </a:graphic>
      </p:graphicFrame>
    </p:spTree>
    <p:extLst>
      <p:ext uri="{BB962C8B-B14F-4D97-AF65-F5344CB8AC3E}">
        <p14:creationId xmlns:p14="http://schemas.microsoft.com/office/powerpoint/2010/main" val="955364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B1F52-828E-71C9-5081-7325FF2C7102}"/>
              </a:ext>
            </a:extLst>
          </p:cNvPr>
          <p:cNvSpPr>
            <a:spLocks noGrp="1"/>
          </p:cNvSpPr>
          <p:nvPr>
            <p:ph type="title"/>
          </p:nvPr>
        </p:nvSpPr>
        <p:spPr/>
        <p:txBody>
          <a:bodyPr/>
          <a:lstStyle/>
          <a:p>
            <a:r>
              <a:rPr kumimoji="1" lang="ja-JP" altLang="en-US" u="sng" dirty="0"/>
              <a:t>目的関数と制約条件</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6364C66E-8AE7-659A-25B3-7E9BC063816B}"/>
                  </a:ext>
                </a:extLst>
              </p:cNvPr>
              <p:cNvSpPr>
                <a:spLocks noGrp="1"/>
              </p:cNvSpPr>
              <p:nvPr>
                <p:ph idx="1"/>
              </p:nvPr>
            </p:nvSpPr>
            <p:spPr>
              <a:xfrm>
                <a:off x="838200" y="1825625"/>
                <a:ext cx="4228750" cy="4351338"/>
              </a:xfrm>
            </p:spPr>
            <p:txBody>
              <a:bodyPr anchor="ctr"/>
              <a:lstStyle/>
              <a:p>
                <a:pPr marL="0" indent="0">
                  <a:buNone/>
                </a:pPr>
                <a14:m>
                  <m:oMathPara xmlns:m="http://schemas.openxmlformats.org/officeDocument/2006/math">
                    <m:oMathParaPr>
                      <m:jc m:val="left"/>
                    </m:oMathParaPr>
                    <m:oMath xmlns:m="http://schemas.openxmlformats.org/officeDocument/2006/math">
                      <m:r>
                        <a:rPr kumimoji="1" lang="en-US" altLang="ja-JP" sz="3200" b="0" i="1" smtClean="0">
                          <a:latin typeface="Cambria Math" panose="02040503050406030204" pitchFamily="18" charset="0"/>
                        </a:rPr>
                        <m:t>𝑚𝑎𝑥𝑖𝑚𝑖𝑧𝑒</m:t>
                      </m:r>
                      <m:nary>
                        <m:naryPr>
                          <m:chr m:val="∑"/>
                          <m:ctrlPr>
                            <a:rPr kumimoji="1" lang="ja-JP" altLang="en-US" sz="3200" i="1" smtClean="0">
                              <a:latin typeface="Cambria Math" panose="02040503050406030204" pitchFamily="18" charset="0"/>
                            </a:rPr>
                          </m:ctrlPr>
                        </m:naryPr>
                        <m:sub>
                          <m:r>
                            <m:rPr>
                              <m:brk m:alnAt="23"/>
                            </m:rP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=0</m:t>
                          </m:r>
                        </m:sub>
                        <m:sup>
                          <m:r>
                            <a:rPr kumimoji="1" lang="en-US" altLang="ja-JP" sz="3200" b="0" i="1" smtClean="0">
                              <a:latin typeface="Cambria Math" panose="02040503050406030204" pitchFamily="18" charset="0"/>
                            </a:rPr>
                            <m:t>𝑁</m:t>
                          </m:r>
                          <m:r>
                            <a:rPr kumimoji="1" lang="en-US" altLang="ja-JP" sz="3200" b="0" i="1" smtClean="0">
                              <a:latin typeface="Cambria Math" panose="02040503050406030204" pitchFamily="18" charset="0"/>
                            </a:rPr>
                            <m:t>−1</m:t>
                          </m:r>
                        </m:sup>
                        <m:e>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𝑠</m:t>
                              </m:r>
                            </m:e>
                            <m:sub>
                              <m:r>
                                <a:rPr kumimoji="1" lang="en-US" altLang="ja-JP" sz="3200" b="0" i="1" smtClean="0">
                                  <a:latin typeface="Cambria Math" panose="02040503050406030204" pitchFamily="18" charset="0"/>
                                </a:rPr>
                                <m:t>𝑖</m:t>
                              </m:r>
                            </m:sub>
                          </m:sSub>
                        </m:e>
                      </m:nary>
                      <m:sSub>
                        <m:sSubPr>
                          <m:ctrlPr>
                            <a:rPr kumimoji="1" lang="en-US" altLang="ja-JP" sz="3200" i="1" smtClean="0">
                              <a:latin typeface="Cambria Math" panose="02040503050406030204" pitchFamily="18" charset="0"/>
                            </a:rPr>
                          </m:ctrlPr>
                        </m:sSubPr>
                        <m:e>
                          <m:r>
                            <a:rPr kumimoji="1" lang="en-US" altLang="ja-JP" sz="3200" b="0" i="1" smtClean="0">
                              <a:latin typeface="Cambria Math" panose="02040503050406030204" pitchFamily="18" charset="0"/>
                            </a:rPr>
                            <m:t>𝑥</m:t>
                          </m:r>
                        </m:e>
                        <m:sub>
                          <m:r>
                            <a:rPr kumimoji="1" lang="en-US" altLang="ja-JP" sz="3200" b="0" i="1" smtClean="0">
                              <a:latin typeface="Cambria Math" panose="02040503050406030204" pitchFamily="18" charset="0"/>
                            </a:rPr>
                            <m:t>𝑖</m:t>
                          </m:r>
                        </m:sub>
                      </m:sSub>
                    </m:oMath>
                  </m:oMathPara>
                </a14:m>
                <a:endParaRPr lang="en-US" altLang="ja-JP" sz="3200" dirty="0"/>
              </a:p>
              <a:p>
                <a:pPr marL="0" indent="0">
                  <a:buNone/>
                </a:pPr>
                <a:endParaRPr lang="en-US" altLang="ja-JP" sz="3200" dirty="0"/>
              </a:p>
              <a:p>
                <a:pPr marL="0" indent="0">
                  <a:buNone/>
                </a:pPr>
                <a14:m>
                  <m:oMathPara xmlns:m="http://schemas.openxmlformats.org/officeDocument/2006/math">
                    <m:oMathParaPr>
                      <m:jc m:val="left"/>
                    </m:oMathParaPr>
                    <m:oMath xmlns:m="http://schemas.openxmlformats.org/officeDocument/2006/math">
                      <m:r>
                        <a:rPr lang="en-US" altLang="ja-JP" sz="3200" b="0" i="1" smtClean="0">
                          <a:latin typeface="Cambria Math" panose="02040503050406030204" pitchFamily="18" charset="0"/>
                        </a:rPr>
                        <m:t> </m:t>
                      </m:r>
                      <m:r>
                        <a:rPr lang="en-US" altLang="ja-JP" sz="3200" b="0" i="1" smtClean="0">
                          <a:latin typeface="Cambria Math" panose="02040503050406030204" pitchFamily="18" charset="0"/>
                        </a:rPr>
                        <m:t>𝑠</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𝑡</m:t>
                      </m:r>
                      <m:r>
                        <a:rPr lang="en-US" altLang="ja-JP" sz="3200" b="0" i="1" smtClean="0">
                          <a:latin typeface="Cambria Math" panose="02040503050406030204" pitchFamily="18" charset="0"/>
                        </a:rPr>
                        <m:t>.</m:t>
                      </m:r>
                      <m:nary>
                        <m:naryPr>
                          <m:chr m:val="∑"/>
                          <m:ctrlPr>
                            <a:rPr lang="en-US" altLang="ja-JP" sz="3200" i="1" smtClean="0">
                              <a:latin typeface="Cambria Math" panose="02040503050406030204" pitchFamily="18" charset="0"/>
                            </a:rPr>
                          </m:ctrlPr>
                        </m:naryPr>
                        <m:sub>
                          <m:r>
                            <m:rPr>
                              <m:brk m:alnAt="23"/>
                            </m:rPr>
                            <a:rPr lang="en-US" altLang="ja-JP" sz="3200" b="0" i="1" smtClean="0">
                              <a:latin typeface="Cambria Math" panose="02040503050406030204" pitchFamily="18" charset="0"/>
                            </a:rPr>
                            <m:t>𝑖</m:t>
                          </m:r>
                          <m:r>
                            <a:rPr lang="en-US" altLang="ja-JP" sz="3200" b="0" i="1" smtClean="0">
                              <a:latin typeface="Cambria Math" panose="02040503050406030204" pitchFamily="18" charset="0"/>
                            </a:rPr>
                            <m:t>=0</m:t>
                          </m:r>
                        </m:sub>
                        <m:sup>
                          <m:r>
                            <a:rPr lang="en-US" altLang="ja-JP" sz="3200" b="0" i="1" smtClean="0">
                              <a:latin typeface="Cambria Math" panose="02040503050406030204" pitchFamily="18" charset="0"/>
                            </a:rPr>
                            <m:t>𝑁</m:t>
                          </m:r>
                          <m:r>
                            <a:rPr lang="en-US" altLang="ja-JP" sz="3200" b="0" i="1" smtClean="0">
                              <a:latin typeface="Cambria Math" panose="02040503050406030204" pitchFamily="18" charset="0"/>
                            </a:rPr>
                            <m:t>−1</m:t>
                          </m:r>
                        </m:sup>
                        <m:e>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𝑖</m:t>
                              </m:r>
                            </m:sub>
                          </m:sSub>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𝑥</m:t>
                              </m:r>
                            </m:e>
                            <m:sub>
                              <m:r>
                                <a:rPr lang="en-US" altLang="ja-JP" sz="3200" b="0" i="1" smtClean="0">
                                  <a:latin typeface="Cambria Math" panose="02040503050406030204" pitchFamily="18" charset="0"/>
                                </a:rPr>
                                <m:t>𝑖</m:t>
                              </m:r>
                            </m:sub>
                          </m:sSub>
                        </m:e>
                      </m:nary>
                      <m:r>
                        <a:rPr lang="en-US" altLang="ja-JP" sz="3200" i="1" smtClean="0">
                          <a:latin typeface="Cambria Math" panose="02040503050406030204" pitchFamily="18" charset="0"/>
                          <a:ea typeface="Cambria Math" panose="02040503050406030204" pitchFamily="18" charset="0"/>
                        </a:rPr>
                        <m:t>≤</m:t>
                      </m:r>
                      <m:r>
                        <m:rPr>
                          <m:sty m:val="p"/>
                        </m:rPr>
                        <a:rPr lang="en-US" altLang="ja-JP" sz="3200" b="0" i="0" smtClean="0">
                          <a:latin typeface="Cambria Math" panose="02040503050406030204" pitchFamily="18" charset="0"/>
                          <a:ea typeface="Cambria Math" panose="02040503050406030204" pitchFamily="18" charset="0"/>
                        </a:rPr>
                        <m:t>P</m:t>
                      </m:r>
                    </m:oMath>
                  </m:oMathPara>
                </a14:m>
                <a:endParaRPr lang="en-US" altLang="ja-JP" sz="3200" b="0" dirty="0">
                  <a:ea typeface="Cambria Math" panose="02040503050406030204" pitchFamily="18" charset="0"/>
                </a:endParaRPr>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6364C66E-8AE7-659A-25B3-7E9BC063816B}"/>
                  </a:ext>
                </a:extLst>
              </p:cNvPr>
              <p:cNvSpPr>
                <a:spLocks noGrp="1" noRot="1" noChangeAspect="1" noMove="1" noResize="1" noEditPoints="1" noAdjustHandles="1" noChangeArrowheads="1" noChangeShapeType="1" noTextEdit="1"/>
              </p:cNvSpPr>
              <p:nvPr>
                <p:ph idx="1"/>
              </p:nvPr>
            </p:nvSpPr>
            <p:spPr>
              <a:xfrm>
                <a:off x="838200" y="1825625"/>
                <a:ext cx="4228750" cy="4351338"/>
              </a:xfr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6EDA0B-0F6F-1DB6-7628-3FA1A7FAE92B}"/>
                  </a:ext>
                </a:extLst>
              </p:cNvPr>
              <p:cNvSpPr txBox="1"/>
              <p:nvPr/>
            </p:nvSpPr>
            <p:spPr>
              <a:xfrm>
                <a:off x="5066950" y="2262356"/>
                <a:ext cx="6231321" cy="3477875"/>
              </a:xfrm>
              <a:prstGeom prst="rect">
                <a:avLst/>
              </a:prstGeom>
              <a:noFill/>
            </p:spPr>
            <p:txBody>
              <a:bodyPr wrap="none" rtlCol="0">
                <a:spAutoFit/>
              </a:bodyPr>
              <a:lstStyle/>
              <a:p>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𝑠</m:t>
                        </m:r>
                      </m:e>
                      <m:sub>
                        <m:r>
                          <a:rPr kumimoji="1" lang="en-US" altLang="ja-JP" sz="2000" b="0" i="1" smtClean="0">
                            <a:latin typeface="Cambria Math" panose="02040503050406030204" pitchFamily="18" charset="0"/>
                          </a:rPr>
                          <m:t>𝑖</m:t>
                        </m:r>
                      </m:sub>
                    </m:sSub>
                  </m:oMath>
                </a14:m>
                <a:r>
                  <a:rPr kumimoji="1" lang="en-US" altLang="ja-JP" sz="2000" dirty="0"/>
                  <a:t> : </a:t>
                </a:r>
                <a:r>
                  <a:rPr kumimoji="1" lang="ja-JP" altLang="en-US" sz="2000" dirty="0"/>
                  <a:t>お菓子</a:t>
                </a:r>
                <a:r>
                  <a:rPr kumimoji="1" lang="en-US" altLang="ja-JP" sz="2000" dirty="0" err="1"/>
                  <a:t>i</a:t>
                </a:r>
                <a:r>
                  <a:rPr kumimoji="1" lang="ja-JP" altLang="en-US" sz="2000" dirty="0"/>
                  <a:t>の満足度</a:t>
                </a:r>
                <a:r>
                  <a:rPr kumimoji="1" lang="en-US" altLang="ja-JP" sz="2000" dirty="0"/>
                  <a:t>(1</a:t>
                </a:r>
                <a:r>
                  <a:rPr lang="ja-JP" altLang="en-US" sz="2000" dirty="0"/>
                  <a:t>～</a:t>
                </a:r>
                <a:r>
                  <a:rPr lang="en-US" altLang="ja-JP" sz="2000" dirty="0"/>
                  <a:t>10</a:t>
                </a:r>
                <a:r>
                  <a:rPr kumimoji="1" lang="en-US" altLang="ja-JP" sz="2000" dirty="0"/>
                  <a:t>)</a:t>
                </a:r>
              </a:p>
              <a:p>
                <a:endParaRPr kumimoji="1" lang="en-US" altLang="ja-JP" sz="2000" dirty="0"/>
              </a:p>
              <a:p>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𝑝</m:t>
                        </m:r>
                      </m:e>
                      <m:sub>
                        <m:r>
                          <a:rPr kumimoji="1" lang="en-US" altLang="ja-JP" sz="2000" b="0" i="1" smtClean="0">
                            <a:latin typeface="Cambria Math" panose="02040503050406030204" pitchFamily="18" charset="0"/>
                          </a:rPr>
                          <m:t>𝑖</m:t>
                        </m:r>
                      </m:sub>
                    </m:sSub>
                  </m:oMath>
                </a14:m>
                <a:r>
                  <a:rPr kumimoji="1" lang="en-US" altLang="ja-JP" sz="2000" dirty="0"/>
                  <a:t> : </a:t>
                </a:r>
                <a:r>
                  <a:rPr kumimoji="1" lang="ja-JP" altLang="en-US" sz="2000" dirty="0"/>
                  <a:t>お菓子</a:t>
                </a:r>
                <a:r>
                  <a:rPr kumimoji="1" lang="en-US" altLang="ja-JP" sz="2000" dirty="0" err="1"/>
                  <a:t>i</a:t>
                </a:r>
                <a:r>
                  <a:rPr kumimoji="1" lang="ja-JP" altLang="en-US" sz="2000" dirty="0"/>
                  <a:t>の値段</a:t>
                </a:r>
                <a:endParaRPr kumimoji="1" lang="en-US" altLang="ja-JP" sz="2000" dirty="0"/>
              </a:p>
              <a:p>
                <a:endParaRPr kumimoji="1" lang="en-US" altLang="ja-JP" sz="2000" dirty="0"/>
              </a:p>
              <a:p>
                <a14:m>
                  <m:oMath xmlns:m="http://schemas.openxmlformats.org/officeDocument/2006/math">
                    <m:sSub>
                      <m:sSubPr>
                        <m:ctrlPr>
                          <a:rPr kumimoji="1" lang="en-US" altLang="ja-JP" sz="2000" i="1" smtClean="0">
                            <a:latin typeface="Cambria Math" panose="02040503050406030204" pitchFamily="18" charset="0"/>
                          </a:rPr>
                        </m:ctrlPr>
                      </m:sSubPr>
                      <m:e>
                        <m:r>
                          <a:rPr kumimoji="1" lang="en-US" altLang="ja-JP" sz="2000" b="0" i="1" smtClean="0">
                            <a:latin typeface="Cambria Math" panose="02040503050406030204" pitchFamily="18" charset="0"/>
                          </a:rPr>
                          <m:t>𝑥</m:t>
                        </m:r>
                      </m:e>
                      <m:sub>
                        <m:r>
                          <a:rPr kumimoji="1" lang="en-US" altLang="ja-JP" sz="2000" b="0" i="1" smtClean="0">
                            <a:latin typeface="Cambria Math" panose="02040503050406030204" pitchFamily="18" charset="0"/>
                          </a:rPr>
                          <m:t>𝑖</m:t>
                        </m:r>
                      </m:sub>
                    </m:sSub>
                  </m:oMath>
                </a14:m>
                <a:r>
                  <a:rPr lang="en-US" altLang="ja-JP" sz="2000" dirty="0"/>
                  <a:t> : </a:t>
                </a:r>
                <a:r>
                  <a:rPr lang="ja-JP" altLang="en-US" sz="2000" dirty="0"/>
                  <a:t>お菓子</a:t>
                </a:r>
                <a:r>
                  <a:rPr lang="en-US" altLang="ja-JP" sz="2000" dirty="0" err="1"/>
                  <a:t>i</a:t>
                </a:r>
                <a:r>
                  <a:rPr lang="ja-JP" altLang="en-US" sz="2000" dirty="0"/>
                  <a:t>を持っていく</a:t>
                </a:r>
                <a:r>
                  <a:rPr lang="en-US" altLang="ja-JP" sz="2000" dirty="0"/>
                  <a:t>(=1) or </a:t>
                </a:r>
                <a:r>
                  <a:rPr lang="ja-JP" altLang="en-US" sz="2000" dirty="0"/>
                  <a:t>持っていかない</a:t>
                </a:r>
                <a:r>
                  <a:rPr lang="en-US" altLang="ja-JP" sz="2000" dirty="0"/>
                  <a:t>(=0)</a:t>
                </a:r>
              </a:p>
              <a:p>
                <a:endParaRPr lang="en-US" altLang="ja-JP" sz="2000" dirty="0"/>
              </a:p>
              <a:p>
                <a14:m>
                  <m:oMath xmlns:m="http://schemas.openxmlformats.org/officeDocument/2006/math">
                    <m:r>
                      <m:rPr>
                        <m:sty m:val="p"/>
                      </m:rPr>
                      <a:rPr lang="en-US" altLang="ja-JP" sz="2000" b="0" i="0" smtClean="0">
                        <a:latin typeface="Cambria Math" panose="02040503050406030204" pitchFamily="18" charset="0"/>
                        <a:ea typeface="Cambria Math" panose="02040503050406030204" pitchFamily="18" charset="0"/>
                      </a:rPr>
                      <m:t>P</m:t>
                    </m:r>
                  </m:oMath>
                </a14:m>
                <a:r>
                  <a:rPr kumimoji="1" lang="en-US" altLang="ja-JP" sz="2000" dirty="0"/>
                  <a:t> </a:t>
                </a:r>
                <a:r>
                  <a:rPr lang="en-US" altLang="ja-JP" sz="2000" dirty="0"/>
                  <a:t> : </a:t>
                </a:r>
                <a:r>
                  <a:rPr lang="ja-JP" altLang="en-US" sz="2000" dirty="0"/>
                  <a:t>先生に指定されたお菓子の予算</a:t>
                </a:r>
                <a:endParaRPr lang="en-US" altLang="ja-JP" sz="2000" dirty="0"/>
              </a:p>
              <a:p>
                <a:endParaRPr kumimoji="1" lang="en-US" altLang="ja-JP" sz="2000" dirty="0"/>
              </a:p>
              <a:p>
                <a:endParaRPr kumimoji="1" lang="en-US" altLang="ja-JP" sz="2000" dirty="0"/>
              </a:p>
              <a:p>
                <a:r>
                  <a:rPr kumimoji="1" lang="ja-JP" altLang="en-US" sz="2000" dirty="0"/>
                  <a:t>今回</a:t>
                </a:r>
                <a:r>
                  <a:rPr lang="ja-JP" altLang="en-US" sz="2000" dirty="0"/>
                  <a:t>は決定変数にバイナリ変数を選択</a:t>
                </a:r>
                <a:endParaRPr lang="en-US" altLang="ja-JP" sz="2000" dirty="0"/>
              </a:p>
              <a:p>
                <a:r>
                  <a:rPr kumimoji="1" lang="ja-JP" altLang="en-US" sz="2000" dirty="0"/>
                  <a:t>⇒</a:t>
                </a:r>
                <a:r>
                  <a:rPr kumimoji="1" lang="en-US" altLang="ja-JP" sz="2000" dirty="0"/>
                  <a:t>QUBO</a:t>
                </a:r>
                <a:r>
                  <a:rPr lang="ja-JP" altLang="en-US" sz="2000" dirty="0"/>
                  <a:t>での定式化</a:t>
                </a:r>
                <a:endParaRPr kumimoji="1" lang="ja-JP" altLang="en-US" sz="2000" dirty="0"/>
              </a:p>
            </p:txBody>
          </p:sp>
        </mc:Choice>
        <mc:Fallback xmlns="">
          <p:sp>
            <p:nvSpPr>
              <p:cNvPr id="4" name="テキスト ボックス 3">
                <a:extLst>
                  <a:ext uri="{FF2B5EF4-FFF2-40B4-BE49-F238E27FC236}">
                    <a16:creationId xmlns:a16="http://schemas.microsoft.com/office/drawing/2014/main" id="{136EDA0B-0F6F-1DB6-7628-3FA1A7FAE92B}"/>
                  </a:ext>
                </a:extLst>
              </p:cNvPr>
              <p:cNvSpPr txBox="1">
                <a:spLocks noRot="1" noChangeAspect="1" noMove="1" noResize="1" noEditPoints="1" noAdjustHandles="1" noChangeArrowheads="1" noChangeShapeType="1" noTextEdit="1"/>
              </p:cNvSpPr>
              <p:nvPr/>
            </p:nvSpPr>
            <p:spPr>
              <a:xfrm>
                <a:off x="5066950" y="2262356"/>
                <a:ext cx="6231321" cy="3477875"/>
              </a:xfrm>
              <a:prstGeom prst="rect">
                <a:avLst/>
              </a:prstGeom>
              <a:blipFill>
                <a:blip r:embed="rId3"/>
                <a:stretch>
                  <a:fillRect l="-978" t="-701" r="-294" b="-2102"/>
                </a:stretch>
              </a:blipFill>
            </p:spPr>
            <p:txBody>
              <a:bodyPr/>
              <a:lstStyle/>
              <a:p>
                <a:r>
                  <a:rPr lang="ja-JP" altLang="en-US">
                    <a:noFill/>
                  </a:rPr>
                  <a:t> </a:t>
                </a:r>
              </a:p>
            </p:txBody>
          </p:sp>
        </mc:Fallback>
      </mc:AlternateContent>
      <p:sp>
        <p:nvSpPr>
          <p:cNvPr id="6" name="正方形/長方形 5">
            <a:extLst>
              <a:ext uri="{FF2B5EF4-FFF2-40B4-BE49-F238E27FC236}">
                <a16:creationId xmlns:a16="http://schemas.microsoft.com/office/drawing/2014/main" id="{21C76100-C58F-FB66-73EE-71CDAEA1A274}"/>
              </a:ext>
            </a:extLst>
          </p:cNvPr>
          <p:cNvSpPr/>
          <p:nvPr/>
        </p:nvSpPr>
        <p:spPr>
          <a:xfrm>
            <a:off x="5066950" y="2262357"/>
            <a:ext cx="6157520" cy="2242532"/>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Tree>
    <p:extLst>
      <p:ext uri="{BB962C8B-B14F-4D97-AF65-F5344CB8AC3E}">
        <p14:creationId xmlns:p14="http://schemas.microsoft.com/office/powerpoint/2010/main" val="519479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B84013-FDCA-2AEE-6325-1929B1652788}"/>
              </a:ext>
            </a:extLst>
          </p:cNvPr>
          <p:cNvSpPr>
            <a:spLocks noGrp="1"/>
          </p:cNvSpPr>
          <p:nvPr>
            <p:ph type="title"/>
          </p:nvPr>
        </p:nvSpPr>
        <p:spPr/>
        <p:txBody>
          <a:bodyPr/>
          <a:lstStyle/>
          <a:p>
            <a:r>
              <a:rPr kumimoji="1" lang="en-US" altLang="ja-JP" u="sng" dirty="0"/>
              <a:t>QUBO</a:t>
            </a:r>
            <a:r>
              <a:rPr kumimoji="1" lang="ja-JP" altLang="en-US" u="sng" dirty="0"/>
              <a:t>定式化</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CFA8CA2-7C2B-92BC-E443-461A079833A9}"/>
                  </a:ext>
                </a:extLst>
              </p:cNvPr>
              <p:cNvSpPr>
                <a:spLocks noGrp="1"/>
              </p:cNvSpPr>
              <p:nvPr>
                <p:ph idx="1"/>
              </p:nvPr>
            </p:nvSpPr>
            <p:spPr>
              <a:xfrm>
                <a:off x="838200" y="1825624"/>
                <a:ext cx="10515600" cy="4558397"/>
              </a:xfrm>
            </p:spPr>
            <p:txBody>
              <a:bodyPr>
                <a:normAutofit lnSpcReduction="10000"/>
              </a:bodyPr>
              <a:lstStyle/>
              <a:p>
                <a:pPr marL="0" indent="0">
                  <a:buNone/>
                </a:pPr>
                <a:r>
                  <a:rPr kumimoji="1" lang="ja-JP" altLang="en-US" dirty="0"/>
                  <a:t>イジングマシンで扱う目的関数は最小化するべきものなので</a:t>
                </a:r>
                <a:endParaRPr kumimoji="1" lang="en-US" altLang="ja-JP" dirty="0"/>
              </a:p>
              <a:p>
                <a:pPr marL="0" indent="0">
                  <a:buNone/>
                </a:pP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𝑚𝑎𝑥𝑖𝑚𝑖𝑧𝑒</m:t>
                      </m:r>
                      <m:nary>
                        <m:naryPr>
                          <m:chr m:val="∑"/>
                          <m:ctrlPr>
                            <a:rPr kumimoji="1" lang="ja-JP" altLang="en-US" sz="2800" i="1" smtClean="0">
                              <a:latin typeface="Cambria Math" panose="02040503050406030204" pitchFamily="18" charset="0"/>
                            </a:rPr>
                          </m:ctrlPr>
                        </m:naryPr>
                        <m:sub>
                          <m:r>
                            <m:rPr>
                              <m:brk m:alnAt="23"/>
                            </m:rP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=0</m:t>
                          </m:r>
                        </m:sub>
                        <m:sup>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sup>
                        <m:e>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𝑠</m:t>
                              </m:r>
                            </m:e>
                            <m:sub>
                              <m:r>
                                <a:rPr kumimoji="1" lang="en-US" altLang="ja-JP" sz="2800" b="0" i="1" smtClean="0">
                                  <a:latin typeface="Cambria Math" panose="02040503050406030204" pitchFamily="18" charset="0"/>
                                </a:rPr>
                                <m:t>𝑖</m:t>
                              </m:r>
                            </m:sub>
                          </m:sSub>
                        </m:e>
                      </m:nary>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𝑖</m:t>
                          </m:r>
                        </m:sub>
                      </m:sSub>
                    </m:oMath>
                  </m:oMathPara>
                </a14:m>
                <a:endParaRPr lang="en-US" altLang="ja-JP" sz="2800" dirty="0"/>
              </a:p>
              <a:p>
                <a:pPr marL="0" indent="0">
                  <a:buNone/>
                </a:pPr>
                <a:endParaRPr lang="en-US" altLang="ja-JP" sz="2800" dirty="0"/>
              </a:p>
              <a:p>
                <a:pPr marL="0" indent="0">
                  <a:buNone/>
                </a:pPr>
                <a:r>
                  <a:rPr kumimoji="1" lang="ja-JP" altLang="en-US" dirty="0"/>
                  <a:t>は、係数にマイナスを付けて</a:t>
                </a:r>
                <a:endParaRPr kumimoji="1" lang="en-US" altLang="ja-JP" dirty="0"/>
              </a:p>
              <a:p>
                <a:pPr marL="0" indent="0">
                  <a:buNone/>
                </a:pP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lang="ja-JP" altLang="en-US" i="1">
                          <a:latin typeface="Cambria Math" panose="02040503050406030204" pitchFamily="18" charset="0"/>
                        </a:rPr>
                        <m:t>ー</m:t>
                      </m:r>
                      <m:nary>
                        <m:naryPr>
                          <m:chr m:val="∑"/>
                          <m:ctrlPr>
                            <a:rPr kumimoji="1" lang="ja-JP" altLang="en-US" sz="2800" i="1" smtClean="0">
                              <a:latin typeface="Cambria Math" panose="02040503050406030204" pitchFamily="18" charset="0"/>
                            </a:rPr>
                          </m:ctrlPr>
                        </m:naryPr>
                        <m:sub>
                          <m:r>
                            <m:rPr>
                              <m:brk m:alnAt="23"/>
                            </m:rP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=0</m:t>
                          </m:r>
                        </m:sub>
                        <m:sup>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sup>
                        <m:e>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𝑠</m:t>
                              </m:r>
                            </m:e>
                            <m:sub>
                              <m:r>
                                <a:rPr kumimoji="1" lang="en-US" altLang="ja-JP" sz="2800" b="0" i="1" smtClean="0">
                                  <a:latin typeface="Cambria Math" panose="02040503050406030204" pitchFamily="18" charset="0"/>
                                </a:rPr>
                                <m:t>𝑖</m:t>
                              </m:r>
                            </m:sub>
                          </m:sSub>
                        </m:e>
                      </m:nary>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𝑥</m:t>
                          </m:r>
                        </m:e>
                        <m:sub>
                          <m:r>
                            <a:rPr kumimoji="1" lang="en-US" altLang="ja-JP" sz="2800" b="0" i="1" smtClean="0">
                              <a:latin typeface="Cambria Math" panose="02040503050406030204" pitchFamily="18" charset="0"/>
                            </a:rPr>
                            <m:t>𝑖</m:t>
                          </m:r>
                        </m:sub>
                      </m:sSub>
                      <m:r>
                        <a:rPr lang="ja-JP" altLang="en-US" i="1">
                          <a:latin typeface="Cambria Math" panose="02040503050406030204" pitchFamily="18" charset="0"/>
                        </a:rPr>
                        <m:t>・・・</m:t>
                      </m:r>
                      <m:r>
                        <a:rPr lang="ja-JP" altLang="en-US" i="1" smtClean="0">
                          <a:latin typeface="Cambria Math" panose="02040503050406030204" pitchFamily="18" charset="0"/>
                        </a:rPr>
                        <m:t>①</m:t>
                      </m:r>
                    </m:oMath>
                  </m:oMathPara>
                </a14:m>
                <a:endParaRPr lang="en-US" altLang="ja-JP" sz="2800" dirty="0"/>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CFA8CA2-7C2B-92BC-E443-461A079833A9}"/>
                  </a:ext>
                </a:extLst>
              </p:cNvPr>
              <p:cNvSpPr>
                <a:spLocks noGrp="1" noRot="1" noChangeAspect="1" noMove="1" noResize="1" noEditPoints="1" noAdjustHandles="1" noChangeArrowheads="1" noChangeShapeType="1" noTextEdit="1"/>
              </p:cNvSpPr>
              <p:nvPr>
                <p:ph idx="1"/>
              </p:nvPr>
            </p:nvSpPr>
            <p:spPr>
              <a:xfrm>
                <a:off x="838200" y="1825624"/>
                <a:ext cx="10515600" cy="4558397"/>
              </a:xfrm>
              <a:blipFill>
                <a:blip r:embed="rId2"/>
                <a:stretch>
                  <a:fillRect l="-1217" t="-28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77844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B84013-FDCA-2AEE-6325-1929B1652788}"/>
              </a:ext>
            </a:extLst>
          </p:cNvPr>
          <p:cNvSpPr>
            <a:spLocks noGrp="1"/>
          </p:cNvSpPr>
          <p:nvPr>
            <p:ph type="title"/>
          </p:nvPr>
        </p:nvSpPr>
        <p:spPr/>
        <p:txBody>
          <a:bodyPr/>
          <a:lstStyle/>
          <a:p>
            <a:r>
              <a:rPr kumimoji="1" lang="en-US" altLang="ja-JP" u="sng" dirty="0"/>
              <a:t>QUBO</a:t>
            </a:r>
            <a:r>
              <a:rPr kumimoji="1" lang="ja-JP" altLang="en-US" u="sng" dirty="0"/>
              <a:t>定式化</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CFA8CA2-7C2B-92BC-E443-461A079833A9}"/>
                  </a:ext>
                </a:extLst>
              </p:cNvPr>
              <p:cNvSpPr>
                <a:spLocks noGrp="1"/>
              </p:cNvSpPr>
              <p:nvPr>
                <p:ph idx="1"/>
              </p:nvPr>
            </p:nvSpPr>
            <p:spPr>
              <a:xfrm>
                <a:off x="838200" y="1551964"/>
                <a:ext cx="10515600" cy="4874004"/>
              </a:xfrm>
            </p:spPr>
            <p:txBody>
              <a:bodyPr>
                <a:normAutofit fontScale="92500" lnSpcReduction="20000"/>
              </a:bodyPr>
              <a:lstStyle/>
              <a:p>
                <a:pPr marL="0" indent="0">
                  <a:buNone/>
                </a:pPr>
                <a:r>
                  <a:rPr kumimoji="1" lang="ja-JP" altLang="en-US" dirty="0"/>
                  <a:t>不等式制約</a:t>
                </a:r>
                <a:endParaRPr kumimoji="1" lang="en-US" altLang="ja-JP" dirty="0"/>
              </a:p>
              <a:p>
                <a:pPr marL="0" indent="0">
                  <a:buNone/>
                </a:pPr>
                <a:endParaRPr kumimoji="1" lang="en-US" altLang="ja-JP" dirty="0"/>
              </a:p>
              <a:p>
                <a:pPr marL="0" indent="0">
                  <a:buNone/>
                </a:pPr>
                <a14:m>
                  <m:oMathPara xmlns:m="http://schemas.openxmlformats.org/officeDocument/2006/math">
                    <m:oMathParaPr>
                      <m:jc m:val="centerGroup"/>
                    </m:oMathParaPr>
                    <m:oMath xmlns:m="http://schemas.openxmlformats.org/officeDocument/2006/math">
                      <m:nary>
                        <m:naryPr>
                          <m:chr m:val="∑"/>
                          <m:ctrlPr>
                            <a:rPr lang="en-US" altLang="ja-JP" sz="2800" i="1" smtClean="0">
                              <a:latin typeface="Cambria Math" panose="02040503050406030204" pitchFamily="18" charset="0"/>
                            </a:rPr>
                          </m:ctrlPr>
                        </m:naryPr>
                        <m:sub>
                          <m:r>
                            <m:rPr>
                              <m:brk m:alnAt="23"/>
                            </m:rPr>
                            <a:rPr lang="en-US" altLang="ja-JP" sz="2800" b="0" i="1" smtClean="0">
                              <a:latin typeface="Cambria Math" panose="02040503050406030204" pitchFamily="18" charset="0"/>
                            </a:rPr>
                            <m:t>𝑖</m:t>
                          </m:r>
                          <m:r>
                            <a:rPr lang="en-US" altLang="ja-JP" sz="2800" b="0" i="1" smtClean="0">
                              <a:latin typeface="Cambria Math" panose="02040503050406030204" pitchFamily="18" charset="0"/>
                            </a:rPr>
                            <m:t>=0</m:t>
                          </m:r>
                        </m:sub>
                        <m:sup>
                          <m:r>
                            <a:rPr lang="en-US" altLang="ja-JP" sz="2800" b="0" i="1" smtClean="0">
                              <a:latin typeface="Cambria Math" panose="02040503050406030204" pitchFamily="18" charset="0"/>
                            </a:rPr>
                            <m:t>𝑁</m:t>
                          </m:r>
                          <m:r>
                            <a:rPr lang="en-US" altLang="ja-JP" sz="2800" b="0" i="1" smtClean="0">
                              <a:latin typeface="Cambria Math" panose="02040503050406030204" pitchFamily="18" charset="0"/>
                            </a:rPr>
                            <m:t>−1</m:t>
                          </m:r>
                        </m:sup>
                        <m:e>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𝑝</m:t>
                              </m:r>
                            </m:e>
                            <m:sub>
                              <m:r>
                                <a:rPr lang="en-US" altLang="ja-JP" sz="2800" b="0" i="1" smtClean="0">
                                  <a:latin typeface="Cambria Math" panose="02040503050406030204" pitchFamily="18" charset="0"/>
                                </a:rPr>
                                <m:t>𝑖</m:t>
                              </m:r>
                            </m:sub>
                          </m:sSub>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𝑖</m:t>
                              </m:r>
                            </m:sub>
                          </m:sSub>
                        </m:e>
                      </m:nary>
                      <m:r>
                        <a:rPr lang="en-US" altLang="ja-JP" sz="2800" i="1" smtClean="0">
                          <a:latin typeface="Cambria Math" panose="02040503050406030204" pitchFamily="18" charset="0"/>
                          <a:ea typeface="Cambria Math" panose="02040503050406030204" pitchFamily="18" charset="0"/>
                        </a:rPr>
                        <m:t>≤</m:t>
                      </m:r>
                      <m:r>
                        <m:rPr>
                          <m:sty m:val="p"/>
                        </m:rPr>
                        <a:rPr lang="en-US" altLang="ja-JP" sz="2800" b="0" i="0" smtClean="0">
                          <a:latin typeface="Cambria Math" panose="02040503050406030204" pitchFamily="18" charset="0"/>
                          <a:ea typeface="Cambria Math" panose="02040503050406030204" pitchFamily="18" charset="0"/>
                        </a:rPr>
                        <m:t>P</m:t>
                      </m:r>
                    </m:oMath>
                  </m:oMathPara>
                </a14:m>
                <a:endParaRPr lang="en-US" altLang="ja-JP" sz="2800" b="0" dirty="0">
                  <a:ea typeface="Cambria Math" panose="02040503050406030204" pitchFamily="18" charset="0"/>
                </a:endParaRPr>
              </a:p>
              <a:p>
                <a:pPr marL="0" indent="0">
                  <a:buNone/>
                </a:pPr>
                <a:endParaRPr lang="en-US" altLang="ja-JP" sz="2800" b="0" dirty="0">
                  <a:ea typeface="Cambria Math" panose="02040503050406030204" pitchFamily="18" charset="0"/>
                </a:endParaRPr>
              </a:p>
              <a:p>
                <a:pPr marL="0" indent="0">
                  <a:buNone/>
                </a:pPr>
                <a:r>
                  <a:rPr kumimoji="1" lang="ja-JP" altLang="en-US" dirty="0"/>
                  <a:t>を等式制約に変換するため、スラック変数</a:t>
                </a:r>
                <a14:m>
                  <m:oMath xmlns:m="http://schemas.openxmlformats.org/officeDocument/2006/math">
                    <m:r>
                      <a:rPr lang="en-US" altLang="ja-JP" i="1">
                        <a:latin typeface="Cambria Math" panose="02040503050406030204" pitchFamily="18" charset="0"/>
                        <a:ea typeface="Cambria Math" panose="02040503050406030204" pitchFamily="18" charset="0"/>
                      </a:rPr>
                      <m:t>𝑍</m:t>
                    </m:r>
                  </m:oMath>
                </a14:m>
                <a:r>
                  <a:rPr kumimoji="1" lang="en-US" altLang="ja-JP" dirty="0"/>
                  <a:t>(0</a:t>
                </a:r>
                <a14:m>
                  <m:oMath xmlns:m="http://schemas.openxmlformats.org/officeDocument/2006/math">
                    <m:r>
                      <a:rPr kumimoji="1" lang="en-US" altLang="ja-JP"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𝑍</m:t>
                    </m:r>
                    <m:r>
                      <a:rPr kumimoji="1" lang="en-US" altLang="ja-JP" b="0" i="1" smtClean="0">
                        <a:latin typeface="Cambria Math" panose="02040503050406030204" pitchFamily="18" charset="0"/>
                        <a:ea typeface="Cambria Math" panose="02040503050406030204" pitchFamily="18" charset="0"/>
                      </a:rPr>
                      <m:t>≤</m:t>
                    </m:r>
                    <m:r>
                      <a:rPr kumimoji="1" lang="en-US" altLang="ja-JP" b="0" i="1" smtClean="0">
                        <a:latin typeface="Cambria Math" panose="02040503050406030204" pitchFamily="18" charset="0"/>
                        <a:ea typeface="Cambria Math" panose="02040503050406030204" pitchFamily="18" charset="0"/>
                      </a:rPr>
                      <m:t>𝑃</m:t>
                    </m:r>
                  </m:oMath>
                </a14:m>
                <a:r>
                  <a:rPr kumimoji="1" lang="en-US" altLang="ja-JP" dirty="0"/>
                  <a:t>)</a:t>
                </a:r>
                <a:r>
                  <a:rPr kumimoji="1" lang="ja-JP" altLang="en-US" dirty="0"/>
                  <a:t>を導入し</a:t>
                </a:r>
                <a:r>
                  <a:rPr lang="ja-JP" altLang="en-US" dirty="0"/>
                  <a:t>て</a:t>
                </a:r>
                <a:endParaRPr kumimoji="1" lang="en-US" altLang="ja-JP" dirty="0"/>
              </a:p>
              <a:p>
                <a:pPr marL="0" indent="0">
                  <a:buNone/>
                </a:pPr>
                <a:endParaRPr kumimoji="1" lang="en-US" altLang="ja-JP" dirty="0"/>
              </a:p>
              <a:p>
                <a:pPr marL="0" indent="0">
                  <a:buNone/>
                </a:pPr>
                <a14:m>
                  <m:oMathPara xmlns:m="http://schemas.openxmlformats.org/officeDocument/2006/math">
                    <m:oMathParaPr>
                      <m:jc m:val="centerGroup"/>
                    </m:oMathParaPr>
                    <m:oMath xmlns:m="http://schemas.openxmlformats.org/officeDocument/2006/math">
                      <m:nary>
                        <m:naryPr>
                          <m:chr m:val="∑"/>
                          <m:ctrlPr>
                            <a:rPr lang="en-US" altLang="ja-JP" sz="2800" i="1" smtClean="0">
                              <a:latin typeface="Cambria Math" panose="02040503050406030204" pitchFamily="18" charset="0"/>
                            </a:rPr>
                          </m:ctrlPr>
                        </m:naryPr>
                        <m:sub>
                          <m:r>
                            <m:rPr>
                              <m:brk m:alnAt="23"/>
                            </m:rPr>
                            <a:rPr lang="en-US" altLang="ja-JP" sz="2800" b="0" i="1" smtClean="0">
                              <a:latin typeface="Cambria Math" panose="02040503050406030204" pitchFamily="18" charset="0"/>
                            </a:rPr>
                            <m:t>𝑖</m:t>
                          </m:r>
                          <m:r>
                            <a:rPr lang="en-US" altLang="ja-JP" sz="2800" b="0" i="1" smtClean="0">
                              <a:latin typeface="Cambria Math" panose="02040503050406030204" pitchFamily="18" charset="0"/>
                            </a:rPr>
                            <m:t>=0</m:t>
                          </m:r>
                        </m:sub>
                        <m:sup>
                          <m:r>
                            <a:rPr lang="en-US" altLang="ja-JP" sz="2800" b="0" i="1" smtClean="0">
                              <a:latin typeface="Cambria Math" panose="02040503050406030204" pitchFamily="18" charset="0"/>
                            </a:rPr>
                            <m:t>𝑁</m:t>
                          </m:r>
                          <m:r>
                            <a:rPr lang="en-US" altLang="ja-JP" sz="2800" b="0" i="1" smtClean="0">
                              <a:latin typeface="Cambria Math" panose="02040503050406030204" pitchFamily="18" charset="0"/>
                            </a:rPr>
                            <m:t>−1</m:t>
                          </m:r>
                        </m:sup>
                        <m:e>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𝑝</m:t>
                              </m:r>
                            </m:e>
                            <m:sub>
                              <m:r>
                                <a:rPr lang="en-US" altLang="ja-JP" sz="2800" b="0" i="1" smtClean="0">
                                  <a:latin typeface="Cambria Math" panose="02040503050406030204" pitchFamily="18" charset="0"/>
                                </a:rPr>
                                <m:t>𝑖</m:t>
                              </m:r>
                            </m:sub>
                          </m:sSub>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𝑖</m:t>
                              </m:r>
                            </m:sub>
                          </m:sSub>
                        </m:e>
                      </m:nary>
                      <m:r>
                        <a:rPr lang="en-US" altLang="ja-JP" sz="2800" b="0" i="0" smtClean="0">
                          <a:latin typeface="Cambria Math" panose="02040503050406030204" pitchFamily="18" charset="0"/>
                        </a:rPr>
                        <m:t>+</m:t>
                      </m:r>
                      <m:r>
                        <m:rPr>
                          <m:sty m:val="p"/>
                        </m:rPr>
                        <a:rPr lang="en-US" altLang="ja-JP" sz="2800" b="0" i="0" smtClean="0">
                          <a:latin typeface="Cambria Math" panose="02040503050406030204" pitchFamily="18" charset="0"/>
                        </a:rPr>
                        <m:t>Z</m:t>
                      </m:r>
                      <m:r>
                        <a:rPr lang="en-US" altLang="ja-JP" sz="2800" b="0" i="0" smtClean="0">
                          <a:latin typeface="Cambria Math" panose="02040503050406030204" pitchFamily="18" charset="0"/>
                        </a:rPr>
                        <m:t>=</m:t>
                      </m:r>
                      <m:r>
                        <m:rPr>
                          <m:sty m:val="p"/>
                        </m:rPr>
                        <a:rPr lang="en-US" altLang="ja-JP" sz="2800" b="0" i="0" smtClean="0">
                          <a:latin typeface="Cambria Math" panose="02040503050406030204" pitchFamily="18" charset="0"/>
                          <a:ea typeface="Cambria Math" panose="02040503050406030204" pitchFamily="18" charset="0"/>
                        </a:rPr>
                        <m:t>P</m:t>
                      </m:r>
                      <m:r>
                        <a:rPr lang="ja-JP" altLang="en-US"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②</m:t>
                      </m:r>
                    </m:oMath>
                  </m:oMathPara>
                </a14:m>
                <a:endParaRPr lang="en-US" altLang="ja-JP" dirty="0">
                  <a:ea typeface="Cambria Math" panose="02040503050406030204" pitchFamily="18" charset="0"/>
                </a:endParaRPr>
              </a:p>
              <a:p>
                <a:pPr marL="0" indent="0">
                  <a:buNone/>
                </a:pPr>
                <a:endParaRPr lang="en-US" altLang="ja-JP" dirty="0">
                  <a:ea typeface="Cambria Math" panose="02040503050406030204" pitchFamily="18" charset="0"/>
                </a:endParaRPr>
              </a:p>
              <a:p>
                <a:pPr marL="0" indent="0">
                  <a:buNone/>
                </a:pPr>
                <a:r>
                  <a:rPr lang="ja-JP" altLang="en-US" sz="2800" b="0" dirty="0">
                    <a:ea typeface="Cambria Math" panose="02040503050406030204" pitchFamily="18" charset="0"/>
                  </a:rPr>
                  <a:t>とする</a:t>
                </a:r>
                <a:endParaRPr lang="en-US" altLang="ja-JP" sz="2800" b="0" dirty="0">
                  <a:ea typeface="Cambria Math" panose="02040503050406030204" pitchFamily="18" charset="0"/>
                </a:endParaRPr>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CFA8CA2-7C2B-92BC-E443-461A079833A9}"/>
                  </a:ext>
                </a:extLst>
              </p:cNvPr>
              <p:cNvSpPr>
                <a:spLocks noGrp="1" noRot="1" noChangeAspect="1" noMove="1" noResize="1" noEditPoints="1" noAdjustHandles="1" noChangeArrowheads="1" noChangeShapeType="1" noTextEdit="1"/>
              </p:cNvSpPr>
              <p:nvPr>
                <p:ph idx="1"/>
              </p:nvPr>
            </p:nvSpPr>
            <p:spPr>
              <a:xfrm>
                <a:off x="838200" y="1551964"/>
                <a:ext cx="10515600" cy="4874004"/>
              </a:xfrm>
              <a:blipFill>
                <a:blip r:embed="rId3"/>
                <a:stretch>
                  <a:fillRect l="-1043" t="-3254" b="-150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1607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B84013-FDCA-2AEE-6325-1929B1652788}"/>
              </a:ext>
            </a:extLst>
          </p:cNvPr>
          <p:cNvSpPr>
            <a:spLocks noGrp="1"/>
          </p:cNvSpPr>
          <p:nvPr>
            <p:ph type="title"/>
          </p:nvPr>
        </p:nvSpPr>
        <p:spPr/>
        <p:txBody>
          <a:bodyPr/>
          <a:lstStyle/>
          <a:p>
            <a:r>
              <a:rPr kumimoji="1" lang="en-US" altLang="ja-JP" u="sng" dirty="0"/>
              <a:t>QUBO</a:t>
            </a:r>
            <a:r>
              <a:rPr kumimoji="1" lang="ja-JP" altLang="en-US" u="sng" dirty="0"/>
              <a:t>定式化</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CFA8CA2-7C2B-92BC-E443-461A079833A9}"/>
                  </a:ext>
                </a:extLst>
              </p:cNvPr>
              <p:cNvSpPr>
                <a:spLocks noGrp="1"/>
              </p:cNvSpPr>
              <p:nvPr>
                <p:ph idx="1"/>
              </p:nvPr>
            </p:nvSpPr>
            <p:spPr>
              <a:xfrm>
                <a:off x="838200" y="1627260"/>
                <a:ext cx="10515600" cy="4865615"/>
              </a:xfrm>
            </p:spPr>
            <p:txBody>
              <a:bodyPr>
                <a:normAutofit fontScale="92500" lnSpcReduction="10000"/>
              </a:bodyPr>
              <a:lstStyle/>
              <a:p>
                <a:pPr marL="0" indent="0">
                  <a:buNone/>
                </a:pPr>
                <a:r>
                  <a:rPr kumimoji="1" lang="ja-JP" altLang="en-US" dirty="0"/>
                  <a:t>この等式制約</a:t>
                </a:r>
                <a:endParaRPr kumimoji="1" lang="en-US" altLang="ja-JP" dirty="0"/>
              </a:p>
              <a:p>
                <a:pPr marL="0" indent="0">
                  <a:buNone/>
                </a:pPr>
                <a14:m>
                  <m:oMathPara xmlns:m="http://schemas.openxmlformats.org/officeDocument/2006/math">
                    <m:oMathParaPr>
                      <m:jc m:val="centerGroup"/>
                    </m:oMathParaPr>
                    <m:oMath xmlns:m="http://schemas.openxmlformats.org/officeDocument/2006/math">
                      <m:nary>
                        <m:naryPr>
                          <m:chr m:val="∑"/>
                          <m:ctrlPr>
                            <a:rPr lang="en-US" altLang="ja-JP" sz="2800" i="1" smtClean="0">
                              <a:latin typeface="Cambria Math" panose="02040503050406030204" pitchFamily="18" charset="0"/>
                            </a:rPr>
                          </m:ctrlPr>
                        </m:naryPr>
                        <m:sub>
                          <m:r>
                            <m:rPr>
                              <m:brk m:alnAt="23"/>
                            </m:rPr>
                            <a:rPr lang="en-US" altLang="ja-JP" sz="2800" b="0" i="1" smtClean="0">
                              <a:latin typeface="Cambria Math" panose="02040503050406030204" pitchFamily="18" charset="0"/>
                            </a:rPr>
                            <m:t>𝑖</m:t>
                          </m:r>
                          <m:r>
                            <a:rPr lang="en-US" altLang="ja-JP" sz="2800" b="0" i="1" smtClean="0">
                              <a:latin typeface="Cambria Math" panose="02040503050406030204" pitchFamily="18" charset="0"/>
                            </a:rPr>
                            <m:t>=0</m:t>
                          </m:r>
                        </m:sub>
                        <m:sup>
                          <m:r>
                            <a:rPr lang="en-US" altLang="ja-JP" sz="2800" b="0" i="1" smtClean="0">
                              <a:latin typeface="Cambria Math" panose="02040503050406030204" pitchFamily="18" charset="0"/>
                            </a:rPr>
                            <m:t>𝑁</m:t>
                          </m:r>
                          <m:r>
                            <a:rPr lang="en-US" altLang="ja-JP" sz="2800" b="0" i="1" smtClean="0">
                              <a:latin typeface="Cambria Math" panose="02040503050406030204" pitchFamily="18" charset="0"/>
                            </a:rPr>
                            <m:t>−1</m:t>
                          </m:r>
                        </m:sup>
                        <m:e>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𝑝</m:t>
                              </m:r>
                            </m:e>
                            <m:sub>
                              <m:r>
                                <a:rPr lang="en-US" altLang="ja-JP" sz="2800" b="0" i="1" smtClean="0">
                                  <a:latin typeface="Cambria Math" panose="02040503050406030204" pitchFamily="18" charset="0"/>
                                </a:rPr>
                                <m:t>𝑖</m:t>
                              </m:r>
                            </m:sub>
                          </m:sSub>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𝑥</m:t>
                              </m:r>
                            </m:e>
                            <m:sub>
                              <m:r>
                                <a:rPr lang="en-US" altLang="ja-JP" sz="2800" b="0" i="1" smtClean="0">
                                  <a:latin typeface="Cambria Math" panose="02040503050406030204" pitchFamily="18" charset="0"/>
                                </a:rPr>
                                <m:t>𝑖</m:t>
                              </m:r>
                            </m:sub>
                          </m:sSub>
                        </m:e>
                      </m:nary>
                      <m:r>
                        <a:rPr lang="en-US" altLang="ja-JP" sz="2800" b="0" i="0" smtClean="0">
                          <a:latin typeface="Cambria Math" panose="02040503050406030204" pitchFamily="18" charset="0"/>
                        </a:rPr>
                        <m:t>+</m:t>
                      </m:r>
                      <m:r>
                        <m:rPr>
                          <m:sty m:val="p"/>
                        </m:rPr>
                        <a:rPr lang="en-US" altLang="ja-JP" sz="2800" b="0" i="0" smtClean="0">
                          <a:latin typeface="Cambria Math" panose="02040503050406030204" pitchFamily="18" charset="0"/>
                        </a:rPr>
                        <m:t>Z</m:t>
                      </m:r>
                      <m:r>
                        <a:rPr lang="en-US" altLang="ja-JP" sz="2800" b="0" i="0" smtClean="0">
                          <a:latin typeface="Cambria Math" panose="02040503050406030204" pitchFamily="18" charset="0"/>
                        </a:rPr>
                        <m:t>=</m:t>
                      </m:r>
                      <m:r>
                        <m:rPr>
                          <m:sty m:val="p"/>
                        </m:rPr>
                        <a:rPr lang="en-US" altLang="ja-JP" sz="2800" b="0" i="0" smtClean="0">
                          <a:latin typeface="Cambria Math" panose="02040503050406030204" pitchFamily="18" charset="0"/>
                          <a:ea typeface="Cambria Math" panose="02040503050406030204" pitchFamily="18" charset="0"/>
                        </a:rPr>
                        <m:t>P</m:t>
                      </m:r>
                    </m:oMath>
                  </m:oMathPara>
                </a14:m>
                <a:endParaRPr lang="en-US" altLang="ja-JP" dirty="0">
                  <a:ea typeface="Cambria Math" panose="02040503050406030204" pitchFamily="18" charset="0"/>
                </a:endParaRPr>
              </a:p>
              <a:p>
                <a:pPr marL="0" indent="0">
                  <a:buNone/>
                </a:pPr>
                <a:endParaRPr lang="en-US" altLang="ja-JP" dirty="0">
                  <a:ea typeface="Cambria Math" panose="02040503050406030204" pitchFamily="18" charset="0"/>
                </a:endParaRPr>
              </a:p>
              <a:p>
                <a:pPr marL="0" indent="0">
                  <a:buNone/>
                </a:pPr>
                <a:r>
                  <a:rPr lang="ja-JP" altLang="en-US" dirty="0">
                    <a:ea typeface="Cambria Math" panose="02040503050406030204" pitchFamily="18" charset="0"/>
                  </a:rPr>
                  <a:t>を目的関数の罰金項</a:t>
                </a:r>
                <a:endParaRPr lang="en-US" altLang="ja-JP" dirty="0">
                  <a:ea typeface="Cambria Math" panose="02040503050406030204" pitchFamily="18" charset="0"/>
                </a:endParaRPr>
              </a:p>
              <a:p>
                <a:pPr marL="0" indent="0">
                  <a:buNone/>
                </a:pPr>
                <a:endParaRPr lang="en-US" altLang="ja-JP"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lang="en-US" altLang="ja-JP" i="1" dirty="0">
                          <a:latin typeface="Cambria Math" panose="02040503050406030204" pitchFamily="18" charset="0"/>
                          <a:ea typeface="Cambria Math" panose="02040503050406030204" pitchFamily="18" charset="0"/>
                        </a:rPr>
                        <m:t>λ</m:t>
                      </m:r>
                      <m:sSup>
                        <m:sSupPr>
                          <m:ctrlPr>
                            <a:rPr lang="en-US" altLang="ja-JP"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rPr>
                            <m:t>(</m:t>
                          </m:r>
                          <m:nary>
                            <m:naryPr>
                              <m:chr m:val="∑"/>
                              <m:ctrlPr>
                                <a:rPr lang="en-US" altLang="ja-JP" i="1">
                                  <a:latin typeface="Cambria Math" panose="02040503050406030204" pitchFamily="18" charset="0"/>
                                </a:rPr>
                              </m:ctrlPr>
                            </m:naryPr>
                            <m:sub>
                              <m:r>
                                <m:rPr>
                                  <m:brk m:alnAt="23"/>
                                </m:rPr>
                                <a:rPr lang="en-US" altLang="ja-JP" i="1">
                                  <a:latin typeface="Cambria Math" panose="02040503050406030204" pitchFamily="18" charset="0"/>
                                </a:rPr>
                                <m:t>𝑖</m:t>
                              </m:r>
                              <m:r>
                                <a:rPr lang="en-US" altLang="ja-JP" i="1">
                                  <a:latin typeface="Cambria Math" panose="02040503050406030204" pitchFamily="18" charset="0"/>
                                </a:rPr>
                                <m:t>=0</m:t>
                              </m:r>
                            </m:sub>
                            <m:sup>
                              <m:r>
                                <a:rPr lang="en-US" altLang="ja-JP" i="1">
                                  <a:latin typeface="Cambria Math" panose="02040503050406030204" pitchFamily="18" charset="0"/>
                                </a:rPr>
                                <m:t>𝑁</m:t>
                              </m:r>
                              <m:r>
                                <a:rPr lang="en-US" altLang="ja-JP" i="1">
                                  <a:latin typeface="Cambria Math" panose="02040503050406030204" pitchFamily="18" charset="0"/>
                                </a:rPr>
                                <m:t>−1</m:t>
                              </m:r>
                            </m:sup>
                            <m:e>
                              <m:sSub>
                                <m:sSubPr>
                                  <m:ctrlPr>
                                    <a:rPr lang="en-US" altLang="ja-JP" i="1">
                                      <a:latin typeface="Cambria Math" panose="02040503050406030204" pitchFamily="18" charset="0"/>
                                    </a:rPr>
                                  </m:ctrlPr>
                                </m:sSubPr>
                                <m:e>
                                  <m:r>
                                    <a:rPr lang="en-US" altLang="ja-JP" i="1">
                                      <a:latin typeface="Cambria Math" panose="02040503050406030204" pitchFamily="18" charset="0"/>
                                    </a:rPr>
                                    <m:t>𝑝</m:t>
                                  </m:r>
                                </m:e>
                                <m:sub>
                                  <m:r>
                                    <a:rPr lang="en-US" altLang="ja-JP" i="1">
                                      <a:latin typeface="Cambria Math" panose="02040503050406030204" pitchFamily="18" charset="0"/>
                                    </a:rPr>
                                    <m:t>𝑖</m:t>
                                  </m:r>
                                </m:sub>
                              </m:sSub>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𝑖</m:t>
                                  </m:r>
                                </m:sub>
                              </m:sSub>
                            </m:e>
                          </m:nary>
                          <m:r>
                            <a:rPr lang="en-US" altLang="ja-JP">
                              <a:latin typeface="Cambria Math" panose="02040503050406030204" pitchFamily="18" charset="0"/>
                            </a:rPr>
                            <m:t>+</m:t>
                          </m:r>
                          <m:r>
                            <m:rPr>
                              <m:sty m:val="p"/>
                            </m:rPr>
                            <a:rPr lang="en-US" altLang="ja-JP">
                              <a:latin typeface="Cambria Math" panose="02040503050406030204" pitchFamily="18" charset="0"/>
                            </a:rPr>
                            <m:t>Z</m:t>
                          </m:r>
                          <m:r>
                            <a:rPr lang="en-US" altLang="ja-JP" i="1">
                              <a:latin typeface="Cambria Math" panose="02040503050406030204" pitchFamily="18" charset="0"/>
                            </a:rPr>
                            <m:t>−</m:t>
                          </m:r>
                          <m:r>
                            <m:rPr>
                              <m:sty m:val="p"/>
                            </m:rPr>
                            <a:rPr lang="en-US" altLang="ja-JP">
                              <a:latin typeface="Cambria Math" panose="02040503050406030204" pitchFamily="18" charset="0"/>
                              <a:ea typeface="Cambria Math" panose="02040503050406030204" pitchFamily="18" charset="0"/>
                            </a:rPr>
                            <m:t>P</m:t>
                          </m:r>
                          <m:r>
                            <a:rPr lang="en-US" altLang="ja-JP">
                              <a:latin typeface="Cambria Math" panose="02040503050406030204" pitchFamily="18" charset="0"/>
                              <a:ea typeface="Cambria Math" panose="02040503050406030204" pitchFamily="18" charset="0"/>
                            </a:rPr>
                            <m:t>)</m:t>
                          </m:r>
                          <m:r>
                            <m:rPr>
                              <m:nor/>
                            </m:rPr>
                            <a:rPr lang="en-US" altLang="ja-JP" dirty="0">
                              <a:ea typeface="Cambria Math" panose="02040503050406030204" pitchFamily="18" charset="0"/>
                            </a:rPr>
                            <m:t> </m:t>
                          </m:r>
                        </m:e>
                        <m:sup>
                          <m:r>
                            <a:rPr lang="en-US" altLang="ja-JP" b="0" i="1" smtClean="0">
                              <a:latin typeface="Cambria Math" panose="02040503050406030204" pitchFamily="18" charset="0"/>
                              <a:ea typeface="Cambria Math" panose="02040503050406030204" pitchFamily="18" charset="0"/>
                            </a:rPr>
                            <m:t>2</m:t>
                          </m:r>
                        </m:sup>
                      </m:sSup>
                      <m:r>
                        <a:rPr lang="ja-JP" altLang="en-US"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③</m:t>
                      </m:r>
                    </m:oMath>
                  </m:oMathPara>
                </a14:m>
                <a:endParaRPr lang="en-US" altLang="ja-JP" dirty="0">
                  <a:ea typeface="Cambria Math" panose="02040503050406030204" pitchFamily="18" charset="0"/>
                </a:endParaRPr>
              </a:p>
              <a:p>
                <a:pPr marL="0" indent="0">
                  <a:buNone/>
                </a:pPr>
                <a:endParaRPr lang="en-US" altLang="ja-JP" dirty="0">
                  <a:ea typeface="Cambria Math" panose="02040503050406030204" pitchFamily="18" charset="0"/>
                </a:endParaRPr>
              </a:p>
              <a:p>
                <a:pPr marL="0" indent="0">
                  <a:buNone/>
                </a:pPr>
                <a:r>
                  <a:rPr lang="ja-JP" altLang="en-US" sz="2800" b="0" dirty="0">
                    <a:ea typeface="Cambria Math" panose="02040503050406030204" pitchFamily="18" charset="0"/>
                  </a:rPr>
                  <a:t>として表現する（</a:t>
                </a:r>
                <a:r>
                  <a:rPr lang="en-US" altLang="ja-JP" sz="2800" b="0" dirty="0">
                    <a:ea typeface="Cambria Math" panose="02040503050406030204" pitchFamily="18" charset="0"/>
                  </a:rPr>
                  <a:t>λ</a:t>
                </a:r>
                <a:r>
                  <a:rPr lang="ja-JP" altLang="en-US" sz="2800" b="0" dirty="0">
                    <a:ea typeface="Cambria Math" panose="02040503050406030204" pitchFamily="18" charset="0"/>
                  </a:rPr>
                  <a:t>：罰金係数）</a:t>
                </a:r>
                <a:endParaRPr lang="en-US" altLang="ja-JP" sz="2800" b="0" dirty="0">
                  <a:ea typeface="Cambria Math" panose="02040503050406030204" pitchFamily="18" charset="0"/>
                </a:endParaRPr>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CFA8CA2-7C2B-92BC-E443-461A079833A9}"/>
                  </a:ext>
                </a:extLst>
              </p:cNvPr>
              <p:cNvSpPr>
                <a:spLocks noGrp="1" noRot="1" noChangeAspect="1" noMove="1" noResize="1" noEditPoints="1" noAdjustHandles="1" noChangeArrowheads="1" noChangeShapeType="1" noTextEdit="1"/>
              </p:cNvSpPr>
              <p:nvPr>
                <p:ph idx="1"/>
              </p:nvPr>
            </p:nvSpPr>
            <p:spPr>
              <a:xfrm>
                <a:off x="838200" y="1627260"/>
                <a:ext cx="10515600" cy="4865615"/>
              </a:xfrm>
              <a:blipFill>
                <a:blip r:embed="rId2"/>
                <a:stretch>
                  <a:fillRect l="-1043" t="-250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7727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B84013-FDCA-2AEE-6325-1929B1652788}"/>
              </a:ext>
            </a:extLst>
          </p:cNvPr>
          <p:cNvSpPr>
            <a:spLocks noGrp="1"/>
          </p:cNvSpPr>
          <p:nvPr>
            <p:ph type="title"/>
          </p:nvPr>
        </p:nvSpPr>
        <p:spPr/>
        <p:txBody>
          <a:bodyPr/>
          <a:lstStyle/>
          <a:p>
            <a:r>
              <a:rPr kumimoji="1" lang="en-US" altLang="ja-JP" u="sng" dirty="0"/>
              <a:t>QUBO</a:t>
            </a:r>
            <a:r>
              <a:rPr kumimoji="1" lang="ja-JP" altLang="en-US" u="sng" dirty="0"/>
              <a:t>定式化</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8CFA8CA2-7C2B-92BC-E443-461A079833A9}"/>
                  </a:ext>
                </a:extLst>
              </p:cNvPr>
              <p:cNvSpPr>
                <a:spLocks noGrp="1"/>
              </p:cNvSpPr>
              <p:nvPr>
                <p:ph idx="1"/>
              </p:nvPr>
            </p:nvSpPr>
            <p:spPr>
              <a:xfrm>
                <a:off x="838200" y="1627260"/>
                <a:ext cx="10515600" cy="4865615"/>
              </a:xfrm>
            </p:spPr>
            <p:txBody>
              <a:bodyPr>
                <a:normAutofit/>
              </a:bodyPr>
              <a:lstStyle/>
              <a:p>
                <a:pPr marL="0" indent="0">
                  <a:buNone/>
                </a:pPr>
                <a:r>
                  <a:rPr lang="ja-JP" altLang="en-US" dirty="0"/>
                  <a:t>補助変数</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𝑧</m:t>
                        </m:r>
                      </m:e>
                      <m:sub>
                        <m:r>
                          <a:rPr lang="en-US" altLang="ja-JP" b="0" i="1" smtClean="0">
                            <a:latin typeface="Cambria Math" panose="02040503050406030204" pitchFamily="18" charset="0"/>
                          </a:rPr>
                          <m:t>𝑛</m:t>
                        </m:r>
                      </m:sub>
                    </m:sSub>
                    <m:r>
                      <a:rPr lang="en-US" altLang="ja-JP" i="1">
                        <a:latin typeface="Cambria Math" panose="02040503050406030204" pitchFamily="18" charset="0"/>
                      </a:rPr>
                      <m:t> </m:t>
                    </m:r>
                  </m:oMath>
                </a14:m>
                <a:r>
                  <a:rPr lang="ja-JP" altLang="en-US" sz="2800" b="0" dirty="0"/>
                  <a:t>を用いて、２進法表現で</a:t>
                </a:r>
                <a14:m>
                  <m:oMath xmlns:m="http://schemas.openxmlformats.org/officeDocument/2006/math">
                    <m:r>
                      <m:rPr>
                        <m:sty m:val="p"/>
                      </m:rPr>
                      <a:rPr lang="en-US" altLang="ja-JP" sz="2800" b="0" i="0" smtClean="0">
                        <a:latin typeface="Cambria Math" panose="02040503050406030204" pitchFamily="18" charset="0"/>
                      </a:rPr>
                      <m:t>Z</m:t>
                    </m:r>
                  </m:oMath>
                </a14:m>
                <a:r>
                  <a:rPr kumimoji="1" lang="ja-JP" altLang="en-US" dirty="0"/>
                  <a:t>を表すと</a:t>
                </a:r>
                <a:endParaRPr lang="en-US" altLang="ja-JP" dirty="0">
                  <a:ea typeface="Cambria Math" panose="02040503050406030204" pitchFamily="18" charset="0"/>
                </a:endParaRPr>
              </a:p>
              <a:p>
                <a:pPr marL="0" indent="0">
                  <a:buNone/>
                </a:pPr>
                <a:endParaRPr lang="en-US" altLang="ja-JP"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𝑍</m:t>
                      </m:r>
                      <m:r>
                        <a:rPr lang="en-US" altLang="ja-JP" b="0" i="1" smtClean="0">
                          <a:latin typeface="Cambria Math" panose="02040503050406030204" pitchFamily="18" charset="0"/>
                          <a:ea typeface="Cambria Math" panose="02040503050406030204" pitchFamily="18" charset="0"/>
                        </a:rPr>
                        <m:t>=</m:t>
                      </m:r>
                      <m:nary>
                        <m:naryPr>
                          <m:chr m:val="∑"/>
                          <m:ctrlPr>
                            <a:rPr lang="en-US" altLang="ja-JP" i="1" smtClean="0">
                              <a:latin typeface="Cambria Math" panose="02040503050406030204" pitchFamily="18" charset="0"/>
                              <a:ea typeface="Cambria Math" panose="02040503050406030204" pitchFamily="18" charset="0"/>
                            </a:rPr>
                          </m:ctrlPr>
                        </m:naryPr>
                        <m:sub>
                          <m:r>
                            <m:rPr>
                              <m:brk m:alnAt="23"/>
                            </m:rPr>
                            <a:rPr lang="en-US" altLang="ja-JP" b="0" i="1" smtClean="0">
                              <a:latin typeface="Cambria Math" panose="02040503050406030204" pitchFamily="18" charset="0"/>
                              <a:ea typeface="Cambria Math" panose="02040503050406030204" pitchFamily="18" charset="0"/>
                            </a:rPr>
                            <m:t>𝑛</m:t>
                          </m:r>
                          <m:r>
                            <a:rPr lang="en-US" altLang="ja-JP" b="0" i="1" smtClean="0">
                              <a:latin typeface="Cambria Math" panose="02040503050406030204" pitchFamily="18" charset="0"/>
                              <a:ea typeface="Cambria Math" panose="02040503050406030204" pitchFamily="18" charset="0"/>
                            </a:rPr>
                            <m:t>=0</m:t>
                          </m:r>
                        </m:sub>
                        <m:sup>
                          <m:d>
                            <m:dPr>
                              <m:begChr m:val="⌊"/>
                              <m:endChr m:val="⌋"/>
                              <m:ctrlPr>
                                <a:rPr lang="en-US" altLang="ja-JP" i="1" smtClean="0">
                                  <a:latin typeface="Cambria Math" panose="02040503050406030204" pitchFamily="18" charset="0"/>
                                  <a:ea typeface="Cambria Math" panose="02040503050406030204" pitchFamily="18" charset="0"/>
                                </a:rPr>
                              </m:ctrlPr>
                            </m:dPr>
                            <m:e>
                              <m:func>
                                <m:funcPr>
                                  <m:ctrlPr>
                                    <a:rPr lang="en-US" altLang="ja-JP" i="1" smtClean="0">
                                      <a:latin typeface="Cambria Math" panose="02040503050406030204" pitchFamily="18" charset="0"/>
                                      <a:ea typeface="Cambria Math" panose="02040503050406030204" pitchFamily="18" charset="0"/>
                                    </a:rPr>
                                  </m:ctrlPr>
                                </m:funcPr>
                                <m:fName>
                                  <m:sSub>
                                    <m:sSubPr>
                                      <m:ctrlPr>
                                        <a:rPr lang="en-US" altLang="ja-JP" i="1" smtClean="0">
                                          <a:latin typeface="Cambria Math" panose="02040503050406030204" pitchFamily="18" charset="0"/>
                                          <a:ea typeface="Cambria Math" panose="02040503050406030204" pitchFamily="18" charset="0"/>
                                        </a:rPr>
                                      </m:ctrlPr>
                                    </m:sSubPr>
                                    <m:e>
                                      <m:r>
                                        <m:rPr>
                                          <m:sty m:val="p"/>
                                        </m:rPr>
                                        <a:rPr lang="en-US" altLang="ja-JP" i="0" smtClean="0">
                                          <a:latin typeface="Cambria Math" panose="02040503050406030204" pitchFamily="18" charset="0"/>
                                          <a:ea typeface="Cambria Math" panose="02040503050406030204" pitchFamily="18" charset="0"/>
                                        </a:rPr>
                                        <m:t>log</m:t>
                                      </m:r>
                                    </m:e>
                                    <m:sub>
                                      <m:r>
                                        <a:rPr lang="en-US" altLang="ja-JP" b="0" i="1" smtClean="0">
                                          <a:latin typeface="Cambria Math" panose="02040503050406030204" pitchFamily="18" charset="0"/>
                                          <a:ea typeface="Cambria Math" panose="02040503050406030204" pitchFamily="18" charset="0"/>
                                        </a:rPr>
                                        <m:t>2</m:t>
                                      </m:r>
                                    </m:sub>
                                  </m:sSub>
                                </m:fName>
                                <m:e>
                                  <m:r>
                                    <a:rPr lang="en-US" altLang="ja-JP" b="0" i="1" smtClean="0">
                                      <a:latin typeface="Cambria Math" panose="02040503050406030204" pitchFamily="18" charset="0"/>
                                      <a:ea typeface="Cambria Math" panose="02040503050406030204" pitchFamily="18" charset="0"/>
                                    </a:rPr>
                                    <m:t>𝑃</m:t>
                                  </m:r>
                                </m:e>
                              </m:func>
                            </m:e>
                          </m:d>
                        </m:sup>
                        <m:e>
                          <m:sSup>
                            <m:sSupPr>
                              <m:ctrlPr>
                                <a:rPr lang="en-US" altLang="ja-JP" i="1">
                                  <a:latin typeface="Cambria Math" panose="02040503050406030204" pitchFamily="18" charset="0"/>
                                </a:rPr>
                              </m:ctrlPr>
                            </m:sSupPr>
                            <m:e>
                              <m:r>
                                <a:rPr lang="en-US" altLang="ja-JP" i="1">
                                  <a:latin typeface="Cambria Math" panose="02040503050406030204" pitchFamily="18" charset="0"/>
                                </a:rPr>
                                <m:t>2</m:t>
                              </m:r>
                            </m:e>
                            <m:sup>
                              <m:r>
                                <a:rPr lang="en-US" altLang="ja-JP" i="1">
                                  <a:latin typeface="Cambria Math" panose="02040503050406030204" pitchFamily="18" charset="0"/>
                                </a:rPr>
                                <m:t>𝑛</m:t>
                              </m:r>
                            </m:sup>
                          </m:sSup>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𝑛</m:t>
                              </m:r>
                            </m:sub>
                          </m:sSub>
                        </m:e>
                      </m:nary>
                      <m:r>
                        <a:rPr lang="ja-JP" altLang="en-US" i="1">
                          <a:latin typeface="Cambria Math" panose="02040503050406030204" pitchFamily="18" charset="0"/>
                          <a:ea typeface="Cambria Math" panose="02040503050406030204" pitchFamily="18" charset="0"/>
                        </a:rPr>
                        <m:t>・・・</m:t>
                      </m:r>
                      <m:r>
                        <a:rPr lang="ja-JP" altLang="en-US" i="1" smtClean="0">
                          <a:latin typeface="Cambria Math" panose="02040503050406030204" pitchFamily="18" charset="0"/>
                          <a:ea typeface="Cambria Math" panose="02040503050406030204" pitchFamily="18" charset="0"/>
                        </a:rPr>
                        <m:t>④</m:t>
                      </m:r>
                    </m:oMath>
                  </m:oMathPara>
                </a14:m>
                <a:endParaRPr lang="en-US" altLang="ja-JP" dirty="0">
                  <a:ea typeface="Cambria Math" panose="02040503050406030204" pitchFamily="18" charset="0"/>
                </a:endParaRPr>
              </a:p>
              <a:p>
                <a:pPr marL="0" indent="0">
                  <a:buNone/>
                </a:pPr>
                <a:endParaRPr lang="en-US" altLang="ja-JP" dirty="0">
                  <a:ea typeface="Cambria Math" panose="02040503050406030204" pitchFamily="18" charset="0"/>
                </a:endParaRPr>
              </a:p>
              <a:p>
                <a:pPr marL="0" indent="0">
                  <a:buNone/>
                </a:pPr>
                <a:r>
                  <a:rPr lang="ja-JP" altLang="en-US" dirty="0">
                    <a:ea typeface="Cambria Math" panose="02040503050406030204" pitchFamily="18" charset="0"/>
                  </a:rPr>
                  <a:t>ここで、</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𝑛</m:t>
                        </m:r>
                      </m:sub>
                    </m:sSub>
                  </m:oMath>
                </a14:m>
                <a:r>
                  <a:rPr lang="ja-JP" altLang="en-US" dirty="0">
                    <a:ea typeface="Cambria Math" panose="02040503050406030204" pitchFamily="18" charset="0"/>
                  </a:rPr>
                  <a:t>は</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2</m:t>
                        </m:r>
                      </m:e>
                      <m:sup>
                        <m:r>
                          <a:rPr lang="en-US" altLang="ja-JP" i="1">
                            <a:latin typeface="Cambria Math" panose="02040503050406030204" pitchFamily="18" charset="0"/>
                          </a:rPr>
                          <m:t>𝑛</m:t>
                        </m:r>
                      </m:sup>
                    </m:sSup>
                  </m:oMath>
                </a14:m>
                <a:r>
                  <a:rPr lang="ja-JP" altLang="en-US" dirty="0">
                    <a:ea typeface="Cambria Math" panose="02040503050406030204" pitchFamily="18" charset="0"/>
                  </a:rPr>
                  <a:t>の位の数字（</a:t>
                </a:r>
                <a:r>
                  <a:rPr lang="en-US" altLang="ja-JP" dirty="0">
                    <a:ea typeface="Cambria Math" panose="02040503050406030204" pitchFamily="18" charset="0"/>
                  </a:rPr>
                  <a:t>0</a:t>
                </a:r>
                <a:r>
                  <a:rPr lang="ja-JP" altLang="en-US" dirty="0">
                    <a:ea typeface="Cambria Math" panose="02040503050406030204" pitchFamily="18" charset="0"/>
                  </a:rPr>
                  <a:t>または</a:t>
                </a:r>
                <a:r>
                  <a:rPr lang="en-US" altLang="ja-JP" dirty="0">
                    <a:ea typeface="Cambria Math" panose="02040503050406030204" pitchFamily="18" charset="0"/>
                  </a:rPr>
                  <a:t>1</a:t>
                </a:r>
                <a:r>
                  <a:rPr lang="ja-JP" altLang="en-US" dirty="0">
                    <a:ea typeface="Cambria Math" panose="02040503050406030204" pitchFamily="18" charset="0"/>
                  </a:rPr>
                  <a:t>）</a:t>
                </a:r>
                <a:endParaRPr lang="en-US" altLang="ja-JP" dirty="0">
                  <a:ea typeface="Cambria Math" panose="02040503050406030204" pitchFamily="18" charset="0"/>
                </a:endParaRPr>
              </a:p>
              <a:p>
                <a:pPr marL="0" indent="0">
                  <a:buNone/>
                </a:pPr>
                <a:endParaRPr lang="en-US" altLang="ja-JP" dirty="0">
                  <a:ea typeface="Cambria Math" panose="02040503050406030204" pitchFamily="18" charset="0"/>
                </a:endParaRPr>
              </a:p>
              <a:p>
                <a:pPr marL="0" indent="0">
                  <a:buNone/>
                </a:pPr>
                <a:r>
                  <a:rPr lang="ja-JP" altLang="en-US" dirty="0">
                    <a:ea typeface="Cambria Math" panose="02040503050406030204" pitchFamily="18" charset="0"/>
                  </a:rPr>
                  <a:t>さらに、</a:t>
                </a:r>
                <a:r>
                  <a:rPr lang="en-US" altLang="ja-JP" dirty="0">
                    <a:ea typeface="Cambria Math" panose="02040503050406030204" pitchFamily="18" charset="0"/>
                  </a:rPr>
                  <a:t> </a:t>
                </a:r>
                <a14:m>
                  <m:oMath xmlns:m="http://schemas.openxmlformats.org/officeDocument/2006/math">
                    <m:d>
                      <m:dPr>
                        <m:begChr m:val="⌊"/>
                        <m:endChr m:val="⌋"/>
                        <m:ctrlPr>
                          <a:rPr lang="en-US" altLang="ja-JP" i="1" smtClean="0">
                            <a:latin typeface="Cambria Math" panose="02040503050406030204" pitchFamily="18" charset="0"/>
                            <a:ea typeface="Cambria Math" panose="02040503050406030204" pitchFamily="18" charset="0"/>
                          </a:rPr>
                        </m:ctrlPr>
                      </m:dPr>
                      <m:e>
                        <m:func>
                          <m:funcPr>
                            <m:ctrlPr>
                              <a:rPr lang="en-US" altLang="ja-JP" i="1" smtClean="0">
                                <a:latin typeface="Cambria Math" panose="02040503050406030204" pitchFamily="18" charset="0"/>
                                <a:ea typeface="Cambria Math" panose="02040503050406030204" pitchFamily="18" charset="0"/>
                              </a:rPr>
                            </m:ctrlPr>
                          </m:funcPr>
                          <m:fName>
                            <m:sSub>
                              <m:sSubPr>
                                <m:ctrlPr>
                                  <a:rPr lang="en-US" altLang="ja-JP" i="1" smtClean="0">
                                    <a:latin typeface="Cambria Math" panose="02040503050406030204" pitchFamily="18" charset="0"/>
                                    <a:ea typeface="Cambria Math" panose="02040503050406030204" pitchFamily="18" charset="0"/>
                                  </a:rPr>
                                </m:ctrlPr>
                              </m:sSubPr>
                              <m:e>
                                <m:r>
                                  <m:rPr>
                                    <m:sty m:val="p"/>
                                  </m:rPr>
                                  <a:rPr lang="en-US" altLang="ja-JP" i="0" smtClean="0">
                                    <a:latin typeface="Cambria Math" panose="02040503050406030204" pitchFamily="18" charset="0"/>
                                    <a:ea typeface="Cambria Math" panose="02040503050406030204" pitchFamily="18" charset="0"/>
                                  </a:rPr>
                                  <m:t>log</m:t>
                                </m:r>
                              </m:e>
                              <m:sub>
                                <m:r>
                                  <a:rPr lang="en-US" altLang="ja-JP" b="0" i="1" smtClean="0">
                                    <a:latin typeface="Cambria Math" panose="02040503050406030204" pitchFamily="18" charset="0"/>
                                    <a:ea typeface="Cambria Math" panose="02040503050406030204" pitchFamily="18" charset="0"/>
                                  </a:rPr>
                                  <m:t>2</m:t>
                                </m:r>
                              </m:sub>
                            </m:sSub>
                          </m:fName>
                          <m:e>
                            <m:r>
                              <a:rPr lang="en-US" altLang="ja-JP" b="0" i="1" smtClean="0">
                                <a:latin typeface="Cambria Math" panose="02040503050406030204" pitchFamily="18" charset="0"/>
                                <a:ea typeface="Cambria Math" panose="02040503050406030204" pitchFamily="18" charset="0"/>
                              </a:rPr>
                              <m:t>𝑃</m:t>
                            </m:r>
                          </m:e>
                        </m:func>
                      </m:e>
                    </m:d>
                  </m:oMath>
                </a14:m>
                <a:r>
                  <a:rPr lang="ja-JP" altLang="en-US" dirty="0">
                    <a:ea typeface="Cambria Math" panose="02040503050406030204" pitchFamily="18" charset="0"/>
                  </a:rPr>
                  <a:t>は</a:t>
                </a:r>
                <a14:m>
                  <m:oMath xmlns:m="http://schemas.openxmlformats.org/officeDocument/2006/math">
                    <m:func>
                      <m:funcPr>
                        <m:ctrlPr>
                          <a:rPr lang="en-US" altLang="ja-JP" i="1" dirty="0" smtClean="0">
                            <a:latin typeface="Cambria Math" panose="02040503050406030204" pitchFamily="18" charset="0"/>
                            <a:ea typeface="Cambria Math" panose="02040503050406030204" pitchFamily="18" charset="0"/>
                          </a:rPr>
                        </m:ctrlPr>
                      </m:funcPr>
                      <m:fName>
                        <m:sSub>
                          <m:sSubPr>
                            <m:ctrlPr>
                              <a:rPr lang="en-US" altLang="ja-JP" i="1" dirty="0" smtClean="0">
                                <a:latin typeface="Cambria Math" panose="02040503050406030204" pitchFamily="18" charset="0"/>
                                <a:ea typeface="Cambria Math" panose="02040503050406030204" pitchFamily="18" charset="0"/>
                              </a:rPr>
                            </m:ctrlPr>
                          </m:sSubPr>
                          <m:e>
                            <m:r>
                              <m:rPr>
                                <m:sty m:val="p"/>
                              </m:rPr>
                              <a:rPr lang="en-US" altLang="ja-JP" i="0" dirty="0" smtClean="0">
                                <a:latin typeface="Cambria Math" panose="02040503050406030204" pitchFamily="18" charset="0"/>
                                <a:ea typeface="Cambria Math" panose="02040503050406030204" pitchFamily="18" charset="0"/>
                              </a:rPr>
                              <m:t>log</m:t>
                            </m:r>
                          </m:e>
                          <m:sub>
                            <m:r>
                              <a:rPr lang="en-US" altLang="ja-JP" b="0" i="1" dirty="0" smtClean="0">
                                <a:latin typeface="Cambria Math" panose="02040503050406030204" pitchFamily="18" charset="0"/>
                                <a:ea typeface="Cambria Math" panose="02040503050406030204" pitchFamily="18" charset="0"/>
                              </a:rPr>
                              <m:t>2</m:t>
                            </m:r>
                          </m:sub>
                        </m:sSub>
                      </m:fName>
                      <m:e>
                        <m:r>
                          <a:rPr lang="en-US" altLang="ja-JP" b="0" i="1" dirty="0" smtClean="0">
                            <a:latin typeface="Cambria Math" panose="02040503050406030204" pitchFamily="18" charset="0"/>
                            <a:ea typeface="Cambria Math" panose="02040503050406030204" pitchFamily="18" charset="0"/>
                          </a:rPr>
                          <m:t>𝑃</m:t>
                        </m:r>
                      </m:e>
                    </m:func>
                  </m:oMath>
                </a14:m>
                <a:r>
                  <a:rPr lang="ja-JP" altLang="en-US" dirty="0">
                    <a:ea typeface="Cambria Math" panose="02040503050406030204" pitchFamily="18" charset="0"/>
                  </a:rPr>
                  <a:t>の小数の切り捨て</a:t>
                </a:r>
                <a:r>
                  <a:rPr lang="en-US" altLang="ja-JP" dirty="0">
                    <a:ea typeface="Cambria Math" panose="02040503050406030204" pitchFamily="18" charset="0"/>
                  </a:rPr>
                  <a:t>(</a:t>
                </a:r>
                <a:r>
                  <a:rPr lang="ja-JP" altLang="en-US" dirty="0">
                    <a:ea typeface="Cambria Math" panose="02040503050406030204" pitchFamily="18" charset="0"/>
                  </a:rPr>
                  <a:t>つまり整数部分</a:t>
                </a:r>
                <a:r>
                  <a:rPr lang="en-US" altLang="ja-JP" dirty="0">
                    <a:ea typeface="Cambria Math" panose="02040503050406030204" pitchFamily="18" charset="0"/>
                  </a:rPr>
                  <a:t>)</a:t>
                </a:r>
              </a:p>
              <a:p>
                <a:pPr marL="0" indent="0">
                  <a:buNone/>
                </a:pP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8CFA8CA2-7C2B-92BC-E443-461A079833A9}"/>
                  </a:ext>
                </a:extLst>
              </p:cNvPr>
              <p:cNvSpPr>
                <a:spLocks noGrp="1" noRot="1" noChangeAspect="1" noMove="1" noResize="1" noEditPoints="1" noAdjustHandles="1" noChangeArrowheads="1" noChangeShapeType="1" noTextEdit="1"/>
              </p:cNvSpPr>
              <p:nvPr>
                <p:ph idx="1"/>
              </p:nvPr>
            </p:nvSpPr>
            <p:spPr>
              <a:xfrm>
                <a:off x="838200" y="1627260"/>
                <a:ext cx="10515600" cy="4865615"/>
              </a:xfrm>
              <a:blipFill>
                <a:blip r:embed="rId3"/>
                <a:stretch>
                  <a:fillRect l="-1217" t="-213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06A1AD6-E9F2-788E-5239-136F18532020}"/>
                  </a:ext>
                </a:extLst>
              </p:cNvPr>
              <p:cNvSpPr txBox="1"/>
              <p:nvPr/>
            </p:nvSpPr>
            <p:spPr>
              <a:xfrm>
                <a:off x="8805177" y="1625572"/>
                <a:ext cx="3011648" cy="3416320"/>
              </a:xfrm>
              <a:prstGeom prst="rect">
                <a:avLst/>
              </a:prstGeom>
              <a:noFill/>
            </p:spPr>
            <p:txBody>
              <a:bodyPr wrap="square" rtlCol="0">
                <a:spAutoFit/>
              </a:bodyPr>
              <a:lstStyle/>
              <a:p>
                <a:r>
                  <a:rPr kumimoji="1" lang="en-US" altLang="ja-JP" dirty="0"/>
                  <a:t>※</a:t>
                </a:r>
                <a:r>
                  <a:rPr lang="en-US" altLang="ja-JP" dirty="0">
                    <a:ea typeface="Cambria Math" panose="02040503050406030204" pitchFamily="18" charset="0"/>
                  </a:rPr>
                  <a:t> </a:t>
                </a:r>
                <a14:m>
                  <m:oMath xmlns:m="http://schemas.openxmlformats.org/officeDocument/2006/math">
                    <m:d>
                      <m:dPr>
                        <m:begChr m:val="⌊"/>
                        <m:endChr m:val="⌋"/>
                        <m:ctrlPr>
                          <a:rPr lang="en-US" altLang="ja-JP" i="1" smtClean="0">
                            <a:latin typeface="Cambria Math" panose="02040503050406030204" pitchFamily="18" charset="0"/>
                            <a:ea typeface="Cambria Math" panose="02040503050406030204" pitchFamily="18" charset="0"/>
                          </a:rPr>
                        </m:ctrlPr>
                      </m:dPr>
                      <m:e>
                        <m:func>
                          <m:funcPr>
                            <m:ctrlPr>
                              <a:rPr lang="en-US" altLang="ja-JP" i="1" smtClean="0">
                                <a:latin typeface="Cambria Math" panose="02040503050406030204" pitchFamily="18" charset="0"/>
                                <a:ea typeface="Cambria Math" panose="02040503050406030204" pitchFamily="18" charset="0"/>
                              </a:rPr>
                            </m:ctrlPr>
                          </m:funcPr>
                          <m:fName>
                            <m:sSub>
                              <m:sSubPr>
                                <m:ctrlPr>
                                  <a:rPr lang="en-US" altLang="ja-JP" i="1" smtClean="0">
                                    <a:latin typeface="Cambria Math" panose="02040503050406030204" pitchFamily="18" charset="0"/>
                                    <a:ea typeface="Cambria Math" panose="02040503050406030204" pitchFamily="18" charset="0"/>
                                  </a:rPr>
                                </m:ctrlPr>
                              </m:sSubPr>
                              <m:e>
                                <m:r>
                                  <m:rPr>
                                    <m:sty m:val="p"/>
                                  </m:rPr>
                                  <a:rPr lang="en-US" altLang="ja-JP" i="0" smtClean="0">
                                    <a:latin typeface="Cambria Math" panose="02040503050406030204" pitchFamily="18" charset="0"/>
                                    <a:ea typeface="Cambria Math" panose="02040503050406030204" pitchFamily="18" charset="0"/>
                                  </a:rPr>
                                  <m:t>log</m:t>
                                </m:r>
                              </m:e>
                              <m:sub>
                                <m:r>
                                  <a:rPr lang="en-US" altLang="ja-JP" b="0" i="1" smtClean="0">
                                    <a:latin typeface="Cambria Math" panose="02040503050406030204" pitchFamily="18" charset="0"/>
                                    <a:ea typeface="Cambria Math" panose="02040503050406030204" pitchFamily="18" charset="0"/>
                                  </a:rPr>
                                  <m:t>2</m:t>
                                </m:r>
                              </m:sub>
                            </m:sSub>
                          </m:fName>
                          <m:e>
                            <m:r>
                              <a:rPr lang="en-US" altLang="ja-JP" b="0" i="1" smtClean="0">
                                <a:latin typeface="Cambria Math" panose="02040503050406030204" pitchFamily="18" charset="0"/>
                                <a:ea typeface="Cambria Math" panose="02040503050406030204" pitchFamily="18" charset="0"/>
                              </a:rPr>
                              <m:t>𝑃</m:t>
                            </m:r>
                          </m:e>
                        </m:func>
                      </m:e>
                    </m:d>
                  </m:oMath>
                </a14:m>
                <a:r>
                  <a:rPr kumimoji="1" lang="en-US" altLang="ja-JP" dirty="0"/>
                  <a:t>=1</a:t>
                </a:r>
                <a:r>
                  <a:rPr kumimoji="1" lang="ja-JP" altLang="en-US" dirty="0"/>
                  <a:t>のとき</a:t>
                </a:r>
                <a:endParaRPr kumimoji="1" lang="en-US" altLang="ja-JP" dirty="0"/>
              </a:p>
              <a:p>
                <a:r>
                  <a:rPr kumimoji="1" lang="ja-JP" altLang="en-US" dirty="0"/>
                  <a:t>つまり</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𝑃</m:t>
                    </m:r>
                  </m:oMath>
                </a14:m>
                <a:r>
                  <a:rPr kumimoji="1" lang="en-US" altLang="ja-JP" dirty="0"/>
                  <a:t>=2, 3</a:t>
                </a:r>
                <a:r>
                  <a:rPr kumimoji="1" lang="ja-JP" altLang="en-US" dirty="0"/>
                  <a:t>のとき</a:t>
                </a:r>
                <a:endParaRPr kumimoji="1" lang="en-US" altLang="ja-JP" dirty="0"/>
              </a:p>
              <a:p>
                <a14:m>
                  <m:oMath xmlns:m="http://schemas.openxmlformats.org/officeDocument/2006/math">
                    <m:r>
                      <a:rPr lang="en-US" altLang="ja-JP" b="0" i="1" smtClean="0">
                        <a:latin typeface="Cambria Math" panose="02040503050406030204" pitchFamily="18" charset="0"/>
                        <a:ea typeface="Cambria Math" panose="02040503050406030204" pitchFamily="18" charset="0"/>
                      </a:rPr>
                      <m:t>𝑍</m:t>
                    </m:r>
                  </m:oMath>
                </a14:m>
                <a:r>
                  <a:rPr kumimoji="1" lang="en-US" altLang="ja-JP" dirty="0"/>
                  <a:t>=</a:t>
                </a:r>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2</m:t>
                        </m:r>
                      </m:e>
                      <m:sup>
                        <m:r>
                          <a:rPr lang="en-US" altLang="ja-JP" b="0" i="1" smtClean="0">
                            <a:latin typeface="Cambria Math" panose="02040503050406030204" pitchFamily="18" charset="0"/>
                          </a:rPr>
                          <m:t>0</m:t>
                        </m:r>
                      </m:sup>
                    </m:sSup>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b="0" i="1" smtClean="0">
                            <a:latin typeface="Cambria Math" panose="02040503050406030204" pitchFamily="18" charset="0"/>
                          </a:rPr>
                          <m:t>0</m:t>
                        </m:r>
                      </m:sub>
                    </m:sSub>
                  </m:oMath>
                </a14:m>
                <a:r>
                  <a:rPr kumimoji="1" lang="en-US" altLang="ja-JP" dirty="0"/>
                  <a:t>+</a:t>
                </a:r>
                <a:r>
                  <a:rPr lang="en-US" altLang="ja-JP" dirty="0"/>
                  <a:t> </a:t>
                </a:r>
                <a14:m>
                  <m:oMath xmlns:m="http://schemas.openxmlformats.org/officeDocument/2006/math">
                    <m:sSup>
                      <m:sSupPr>
                        <m:ctrlPr>
                          <a:rPr lang="en-US" altLang="ja-JP" i="1">
                            <a:latin typeface="Cambria Math" panose="02040503050406030204" pitchFamily="18" charset="0"/>
                          </a:rPr>
                        </m:ctrlPr>
                      </m:sSupPr>
                      <m:e>
                        <m:r>
                          <a:rPr lang="en-US" altLang="ja-JP" i="1">
                            <a:latin typeface="Cambria Math" panose="02040503050406030204" pitchFamily="18" charset="0"/>
                          </a:rPr>
                          <m:t>2</m:t>
                        </m:r>
                      </m:e>
                      <m:sup>
                        <m:r>
                          <a:rPr lang="en-US" altLang="ja-JP" b="0" i="1" smtClean="0">
                            <a:latin typeface="Cambria Math" panose="02040503050406030204" pitchFamily="18" charset="0"/>
                          </a:rPr>
                          <m:t>1</m:t>
                        </m:r>
                      </m:sup>
                    </m:sSup>
                  </m:oMath>
                </a14:m>
                <a:r>
                  <a:rPr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𝑧</m:t>
                        </m:r>
                      </m:e>
                      <m:sub>
                        <m:r>
                          <a:rPr lang="en-US" altLang="ja-JP" b="0" i="1" smtClean="0">
                            <a:latin typeface="Cambria Math" panose="02040503050406030204" pitchFamily="18" charset="0"/>
                          </a:rPr>
                          <m:t>1</m:t>
                        </m:r>
                      </m:sub>
                    </m:sSub>
                  </m:oMath>
                </a14:m>
                <a:r>
                  <a:rPr kumimoji="1" lang="en-US" altLang="ja-JP" dirty="0"/>
                  <a:t> =</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𝑧</m:t>
                        </m:r>
                      </m:e>
                      <m:sub>
                        <m:r>
                          <a:rPr lang="en-US" altLang="ja-JP" i="1">
                            <a:latin typeface="Cambria Math" panose="02040503050406030204" pitchFamily="18" charset="0"/>
                          </a:rPr>
                          <m:t>0</m:t>
                        </m:r>
                      </m:sub>
                    </m:sSub>
                  </m:oMath>
                </a14:m>
                <a:r>
                  <a:rPr kumimoji="1" lang="en-US" altLang="ja-JP" dirty="0"/>
                  <a:t>+</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2</m:t>
                        </m:r>
                        <m:r>
                          <a:rPr lang="en-US" altLang="ja-JP" i="1">
                            <a:latin typeface="Cambria Math" panose="02040503050406030204" pitchFamily="18" charset="0"/>
                          </a:rPr>
                          <m:t>𝑧</m:t>
                        </m:r>
                      </m:e>
                      <m:sub>
                        <m:r>
                          <a:rPr lang="en-US" altLang="ja-JP" i="1">
                            <a:latin typeface="Cambria Math" panose="02040503050406030204" pitchFamily="18" charset="0"/>
                          </a:rPr>
                          <m:t>1</m:t>
                        </m:r>
                      </m:sub>
                    </m:sSub>
                  </m:oMath>
                </a14:m>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lang="ja-JP" altLang="en-US" dirty="0"/>
                  <a:t>⇒</a:t>
                </a:r>
                <a:r>
                  <a:rPr lang="en-US" altLang="ja-JP" b="0" dirty="0">
                    <a:ea typeface="Cambria Math" panose="02040503050406030204" pitchFamily="18" charset="0"/>
                  </a:rPr>
                  <a:t> </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𝑍</m:t>
                    </m:r>
                  </m:oMath>
                </a14:m>
                <a:r>
                  <a:rPr lang="ja-JP" altLang="en-US" dirty="0"/>
                  <a:t>が</a:t>
                </a:r>
                <a:r>
                  <a:rPr lang="en-US" altLang="ja-JP" dirty="0"/>
                  <a:t>0</a:t>
                </a:r>
                <a:r>
                  <a:rPr lang="ja-JP" altLang="en-US" dirty="0"/>
                  <a:t>から</a:t>
                </a:r>
                <a14:m>
                  <m:oMath xmlns:m="http://schemas.openxmlformats.org/officeDocument/2006/math">
                    <m:r>
                      <a:rPr lang="en-US" altLang="ja-JP" i="1">
                        <a:latin typeface="Cambria Math" panose="02040503050406030204" pitchFamily="18" charset="0"/>
                        <a:ea typeface="Cambria Math" panose="02040503050406030204" pitchFamily="18" charset="0"/>
                      </a:rPr>
                      <m:t>𝑃</m:t>
                    </m:r>
                  </m:oMath>
                </a14:m>
                <a:r>
                  <a:rPr lang="ja-JP" altLang="en-US" dirty="0"/>
                  <a:t>までの</a:t>
                </a:r>
                <a:endParaRPr lang="en-US" altLang="ja-JP" dirty="0"/>
              </a:p>
              <a:p>
                <a:r>
                  <a:rPr lang="ja-JP" altLang="en-US" dirty="0"/>
                  <a:t>　すべての整数を表現可能</a:t>
                </a:r>
                <a:endParaRPr lang="en-US" altLang="ja-JP" dirty="0"/>
              </a:p>
            </p:txBody>
          </p:sp>
        </mc:Choice>
        <mc:Fallback xmlns="">
          <p:sp>
            <p:nvSpPr>
              <p:cNvPr id="7" name="テキスト ボックス 6">
                <a:extLst>
                  <a:ext uri="{FF2B5EF4-FFF2-40B4-BE49-F238E27FC236}">
                    <a16:creationId xmlns:a16="http://schemas.microsoft.com/office/drawing/2014/main" id="{F06A1AD6-E9F2-788E-5239-136F18532020}"/>
                  </a:ext>
                </a:extLst>
              </p:cNvPr>
              <p:cNvSpPr txBox="1">
                <a:spLocks noRot="1" noChangeAspect="1" noMove="1" noResize="1" noEditPoints="1" noAdjustHandles="1" noChangeArrowheads="1" noChangeShapeType="1" noTextEdit="1"/>
              </p:cNvSpPr>
              <p:nvPr/>
            </p:nvSpPr>
            <p:spPr>
              <a:xfrm>
                <a:off x="8805177" y="1625572"/>
                <a:ext cx="3011648" cy="3416320"/>
              </a:xfrm>
              <a:prstGeom prst="rect">
                <a:avLst/>
              </a:prstGeom>
              <a:blipFill>
                <a:blip r:embed="rId4"/>
                <a:stretch>
                  <a:fillRect l="-1619" t="-893" b="-196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graphicFrame>
            <p:nvGraphicFramePr>
              <p:cNvPr id="9" name="表 9">
                <a:extLst>
                  <a:ext uri="{FF2B5EF4-FFF2-40B4-BE49-F238E27FC236}">
                    <a16:creationId xmlns:a16="http://schemas.microsoft.com/office/drawing/2014/main" id="{BB54B656-DA37-E285-27B1-389DEC89F2C2}"/>
                  </a:ext>
                </a:extLst>
              </p:cNvPr>
              <p:cNvGraphicFramePr>
                <a:graphicFrameLocks noGrp="1"/>
              </p:cNvGraphicFramePr>
              <p:nvPr>
                <p:extLst>
                  <p:ext uri="{D42A27DB-BD31-4B8C-83A1-F6EECF244321}">
                    <p14:modId xmlns:p14="http://schemas.microsoft.com/office/powerpoint/2010/main" val="1351517740"/>
                  </p:ext>
                </p:extLst>
              </p:nvPr>
            </p:nvGraphicFramePr>
            <p:xfrm>
              <a:off x="9225326" y="2581107"/>
              <a:ext cx="1483452" cy="1828800"/>
            </p:xfrm>
            <a:graphic>
              <a:graphicData uri="http://schemas.openxmlformats.org/drawingml/2006/table">
                <a:tbl>
                  <a:tblPr firstRow="1" bandRow="1">
                    <a:tableStyleId>{7DF18680-E054-41AD-8BC1-D1AEF772440D}</a:tableStyleId>
                  </a:tblPr>
                  <a:tblGrid>
                    <a:gridCol w="494484">
                      <a:extLst>
                        <a:ext uri="{9D8B030D-6E8A-4147-A177-3AD203B41FA5}">
                          <a16:colId xmlns:a16="http://schemas.microsoft.com/office/drawing/2014/main" val="751550254"/>
                        </a:ext>
                      </a:extLst>
                    </a:gridCol>
                    <a:gridCol w="494484">
                      <a:extLst>
                        <a:ext uri="{9D8B030D-6E8A-4147-A177-3AD203B41FA5}">
                          <a16:colId xmlns:a16="http://schemas.microsoft.com/office/drawing/2014/main" val="3649513703"/>
                        </a:ext>
                      </a:extLst>
                    </a:gridCol>
                    <a:gridCol w="494484">
                      <a:extLst>
                        <a:ext uri="{9D8B030D-6E8A-4147-A177-3AD203B41FA5}">
                          <a16:colId xmlns:a16="http://schemas.microsoft.com/office/drawing/2014/main" val="1713382477"/>
                        </a:ext>
                      </a:extLst>
                    </a:gridCol>
                  </a:tblGrid>
                  <a:tr h="291859">
                    <a:tc>
                      <a:txBody>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𝑧</m:t>
                                    </m:r>
                                  </m:e>
                                  <m:sub>
                                    <m:r>
                                      <a:rPr lang="en-US" altLang="ja-JP" b="0" i="1" smtClean="0">
                                        <a:latin typeface="Cambria Math" panose="02040503050406030204" pitchFamily="18" charset="0"/>
                                      </a:rPr>
                                      <m:t>0</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𝑧</m:t>
                                    </m:r>
                                  </m:e>
                                  <m:sub>
                                    <m:r>
                                      <a:rPr lang="en-US" altLang="ja-JP" b="0" i="1" smtClean="0">
                                        <a:latin typeface="Cambria Math" panose="02040503050406030204" pitchFamily="18" charset="0"/>
                                      </a:rPr>
                                      <m:t>1</m:t>
                                    </m:r>
                                  </m:sub>
                                </m:sSub>
                              </m:oMath>
                            </m:oMathPara>
                          </a14:m>
                          <a:endParaRPr kumimoji="1" lang="ja-JP"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𝑍</m:t>
                                </m:r>
                              </m:oMath>
                            </m:oMathPara>
                          </a14:m>
                          <a:endParaRPr kumimoji="1" lang="ja-JP" altLang="en-US" dirty="0"/>
                        </a:p>
                      </a:txBody>
                      <a:tcPr/>
                    </a:tc>
                    <a:extLst>
                      <a:ext uri="{0D108BD9-81ED-4DB2-BD59-A6C34878D82A}">
                        <a16:rowId xmlns:a16="http://schemas.microsoft.com/office/drawing/2014/main" val="1189761553"/>
                      </a:ext>
                    </a:extLst>
                  </a:tr>
                  <a:tr h="291859">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255931756"/>
                      </a:ext>
                    </a:extLst>
                  </a:tr>
                  <a:tr h="291859">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305006968"/>
                      </a:ext>
                    </a:extLst>
                  </a:tr>
                  <a:tr h="291859">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4249808228"/>
                      </a:ext>
                    </a:extLst>
                  </a:tr>
                  <a:tr h="291859">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extLst>
                      <a:ext uri="{0D108BD9-81ED-4DB2-BD59-A6C34878D82A}">
                        <a16:rowId xmlns:a16="http://schemas.microsoft.com/office/drawing/2014/main" val="1943117086"/>
                      </a:ext>
                    </a:extLst>
                  </a:tr>
                </a:tbl>
              </a:graphicData>
            </a:graphic>
          </p:graphicFrame>
        </mc:Choice>
        <mc:Fallback>
          <p:graphicFrame>
            <p:nvGraphicFramePr>
              <p:cNvPr id="9" name="表 9">
                <a:extLst>
                  <a:ext uri="{FF2B5EF4-FFF2-40B4-BE49-F238E27FC236}">
                    <a16:creationId xmlns:a16="http://schemas.microsoft.com/office/drawing/2014/main" id="{BB54B656-DA37-E285-27B1-389DEC89F2C2}"/>
                  </a:ext>
                </a:extLst>
              </p:cNvPr>
              <p:cNvGraphicFramePr>
                <a:graphicFrameLocks noGrp="1"/>
              </p:cNvGraphicFramePr>
              <p:nvPr>
                <p:extLst>
                  <p:ext uri="{D42A27DB-BD31-4B8C-83A1-F6EECF244321}">
                    <p14:modId xmlns:p14="http://schemas.microsoft.com/office/powerpoint/2010/main" val="1351517740"/>
                  </p:ext>
                </p:extLst>
              </p:nvPr>
            </p:nvGraphicFramePr>
            <p:xfrm>
              <a:off x="9225326" y="2581107"/>
              <a:ext cx="1483452" cy="1828800"/>
            </p:xfrm>
            <a:graphic>
              <a:graphicData uri="http://schemas.openxmlformats.org/drawingml/2006/table">
                <a:tbl>
                  <a:tblPr firstRow="1" bandRow="1">
                    <a:tableStyleId>{7DF18680-E054-41AD-8BC1-D1AEF772440D}</a:tableStyleId>
                  </a:tblPr>
                  <a:tblGrid>
                    <a:gridCol w="494484">
                      <a:extLst>
                        <a:ext uri="{9D8B030D-6E8A-4147-A177-3AD203B41FA5}">
                          <a16:colId xmlns:a16="http://schemas.microsoft.com/office/drawing/2014/main" val="751550254"/>
                        </a:ext>
                      </a:extLst>
                    </a:gridCol>
                    <a:gridCol w="494484">
                      <a:extLst>
                        <a:ext uri="{9D8B030D-6E8A-4147-A177-3AD203B41FA5}">
                          <a16:colId xmlns:a16="http://schemas.microsoft.com/office/drawing/2014/main" val="3649513703"/>
                        </a:ext>
                      </a:extLst>
                    </a:gridCol>
                    <a:gridCol w="494484">
                      <a:extLst>
                        <a:ext uri="{9D8B030D-6E8A-4147-A177-3AD203B41FA5}">
                          <a16:colId xmlns:a16="http://schemas.microsoft.com/office/drawing/2014/main" val="1713382477"/>
                        </a:ext>
                      </a:extLst>
                    </a:gridCol>
                  </a:tblGrid>
                  <a:tr h="365760">
                    <a:tc>
                      <a:txBody>
                        <a:bodyPr/>
                        <a:lstStyle/>
                        <a:p>
                          <a:endParaRPr lang="ja-JP"/>
                        </a:p>
                      </a:txBody>
                      <a:tcPr>
                        <a:blipFill>
                          <a:blip r:embed="rId5"/>
                          <a:stretch>
                            <a:fillRect l="-1235" t="-1667" r="-206173" b="-426667"/>
                          </a:stretch>
                        </a:blipFill>
                      </a:tcPr>
                    </a:tc>
                    <a:tc>
                      <a:txBody>
                        <a:bodyPr/>
                        <a:lstStyle/>
                        <a:p>
                          <a:endParaRPr lang="ja-JP"/>
                        </a:p>
                      </a:txBody>
                      <a:tcPr>
                        <a:blipFill>
                          <a:blip r:embed="rId5"/>
                          <a:stretch>
                            <a:fillRect l="-100000" t="-1667" r="-103659" b="-426667"/>
                          </a:stretch>
                        </a:blipFill>
                      </a:tcPr>
                    </a:tc>
                    <a:tc>
                      <a:txBody>
                        <a:bodyPr/>
                        <a:lstStyle/>
                        <a:p>
                          <a:endParaRPr lang="ja-JP"/>
                        </a:p>
                      </a:txBody>
                      <a:tcPr>
                        <a:blipFill>
                          <a:blip r:embed="rId5"/>
                          <a:stretch>
                            <a:fillRect l="-202469" t="-1667" r="-4938" b="-426667"/>
                          </a:stretch>
                        </a:blipFill>
                      </a:tcPr>
                    </a:tc>
                    <a:extLst>
                      <a:ext uri="{0D108BD9-81ED-4DB2-BD59-A6C34878D82A}">
                        <a16:rowId xmlns:a16="http://schemas.microsoft.com/office/drawing/2014/main" val="1189761553"/>
                      </a:ext>
                    </a:extLst>
                  </a:tr>
                  <a:tr h="365760">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0</a:t>
                          </a:r>
                          <a:endParaRPr kumimoji="1" lang="ja-JP" altLang="en-US" dirty="0"/>
                        </a:p>
                      </a:txBody>
                      <a:tcPr/>
                    </a:tc>
                    <a:extLst>
                      <a:ext uri="{0D108BD9-81ED-4DB2-BD59-A6C34878D82A}">
                        <a16:rowId xmlns:a16="http://schemas.microsoft.com/office/drawing/2014/main" val="255931756"/>
                      </a:ext>
                    </a:extLst>
                  </a:tr>
                  <a:tr h="365760">
                    <a:tc>
                      <a:txBody>
                        <a:bodyPr/>
                        <a:lstStyle/>
                        <a:p>
                          <a:pPr algn="ctr"/>
                          <a:r>
                            <a:rPr kumimoji="1" lang="en-US" altLang="ja-JP" dirty="0"/>
                            <a:t>1</a:t>
                          </a:r>
                          <a:endParaRPr kumimoji="1" lang="ja-JP" altLang="en-US" dirty="0"/>
                        </a:p>
                      </a:txBody>
                      <a:tcPr/>
                    </a:tc>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305006968"/>
                      </a:ext>
                    </a:extLst>
                  </a:tr>
                  <a:tr h="365760">
                    <a:tc>
                      <a:txBody>
                        <a:bodyPr/>
                        <a:lstStyle/>
                        <a:p>
                          <a:pPr algn="ctr"/>
                          <a:r>
                            <a:rPr kumimoji="1" lang="en-US" altLang="ja-JP" dirty="0"/>
                            <a:t>0</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extLst>
                      <a:ext uri="{0D108BD9-81ED-4DB2-BD59-A6C34878D82A}">
                        <a16:rowId xmlns:a16="http://schemas.microsoft.com/office/drawing/2014/main" val="4249808228"/>
                      </a:ext>
                    </a:extLst>
                  </a:tr>
                  <a:tr h="36576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3</a:t>
                          </a:r>
                          <a:endParaRPr kumimoji="1" lang="ja-JP" altLang="en-US" dirty="0"/>
                        </a:p>
                      </a:txBody>
                      <a:tcPr/>
                    </a:tc>
                    <a:extLst>
                      <a:ext uri="{0D108BD9-81ED-4DB2-BD59-A6C34878D82A}">
                        <a16:rowId xmlns:a16="http://schemas.microsoft.com/office/drawing/2014/main" val="1943117086"/>
                      </a:ext>
                    </a:extLst>
                  </a:tr>
                </a:tbl>
              </a:graphicData>
            </a:graphic>
          </p:graphicFrame>
        </mc:Fallback>
      </mc:AlternateContent>
      <p:sp>
        <p:nvSpPr>
          <p:cNvPr id="10" name="吹き出し: 角を丸めた四角形 9">
            <a:extLst>
              <a:ext uri="{FF2B5EF4-FFF2-40B4-BE49-F238E27FC236}">
                <a16:creationId xmlns:a16="http://schemas.microsoft.com/office/drawing/2014/main" id="{3727A1B3-997A-9007-F5FB-B8B76430BC8E}"/>
              </a:ext>
            </a:extLst>
          </p:cNvPr>
          <p:cNvSpPr/>
          <p:nvPr/>
        </p:nvSpPr>
        <p:spPr>
          <a:xfrm>
            <a:off x="8397380" y="1508018"/>
            <a:ext cx="3649211" cy="3533874"/>
          </a:xfrm>
          <a:prstGeom prst="wedgeRoundRectCallout">
            <a:avLst>
              <a:gd name="adj1" fmla="val -50258"/>
              <a:gd name="adj2" fmla="val 12405"/>
              <a:gd name="adj3" fmla="val 16667"/>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Tree>
    <p:extLst>
      <p:ext uri="{BB962C8B-B14F-4D97-AF65-F5344CB8AC3E}">
        <p14:creationId xmlns:p14="http://schemas.microsoft.com/office/powerpoint/2010/main" val="135954435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548</TotalTime>
  <Words>1052</Words>
  <Application>Microsoft Office PowerPoint</Application>
  <PresentationFormat>ワイド画面</PresentationFormat>
  <Paragraphs>260</Paragraphs>
  <Slides>14</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游ゴシック</vt:lpstr>
      <vt:lpstr>游ゴシック Light</vt:lpstr>
      <vt:lpstr>Arial</vt:lpstr>
      <vt:lpstr>Cambria Math</vt:lpstr>
      <vt:lpstr>Courier New</vt:lpstr>
      <vt:lpstr>Office テーマ</vt:lpstr>
      <vt:lpstr>遠足のおやつは300円まで</vt:lpstr>
      <vt:lpstr>問題概要</vt:lpstr>
      <vt:lpstr>今回扱うお菓子</vt:lpstr>
      <vt:lpstr>データ</vt:lpstr>
      <vt:lpstr>目的関数と制約条件</vt:lpstr>
      <vt:lpstr>QUBO定式化</vt:lpstr>
      <vt:lpstr>QUBO定式化</vt:lpstr>
      <vt:lpstr>QUBO定式化</vt:lpstr>
      <vt:lpstr>QUBO定式化</vt:lpstr>
      <vt:lpstr>QUBO定式化</vt:lpstr>
      <vt:lpstr>QUBO定式化</vt:lpstr>
      <vt:lpstr>QUBO定式化</vt:lpstr>
      <vt:lpstr>実行結果：予算300円</vt:lpstr>
      <vt:lpstr>実行結果：予算500円</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遠足のおやつは300円まで</dc:title>
  <dc:creator>松田和幸</dc:creator>
  <cp:lastModifiedBy>松田和幸</cp:lastModifiedBy>
  <cp:revision>26</cp:revision>
  <dcterms:created xsi:type="dcterms:W3CDTF">2023-06-25T09:17:10Z</dcterms:created>
  <dcterms:modified xsi:type="dcterms:W3CDTF">2023-07-11T08:32:48Z</dcterms:modified>
</cp:coreProperties>
</file>