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PT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16049B-FBAA-4195-B851-B7E034ABB050}">
  <a:tblStyle styleId="{9716049B-FBAA-4195-B851-B7E034ABB0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68980" autoAdjust="0"/>
  </p:normalViewPr>
  <p:slideViewPr>
    <p:cSldViewPr snapToGrid="0">
      <p:cViewPr varScale="1">
        <p:scale>
          <a:sx n="115" d="100"/>
          <a:sy n="115" d="100"/>
        </p:scale>
        <p:origin x="309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92a6efb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92a6efb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92a6efb5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92a6efb5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92a6efb5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92a6efb5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92a6efb5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92a6efb5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2a6efb5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2a6efb5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endParaRPr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92a6efb5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92a6efb5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4800" dirty="0"/>
              <a:t>Tendências positivas e negativas nas vendas anuais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070125" y="375775"/>
            <a:ext cx="469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1653050" y="543875"/>
          <a:ext cx="6971975" cy="3520440"/>
        </p:xfrm>
        <a:graphic>
          <a:graphicData uri="http://schemas.openxmlformats.org/drawingml/2006/table">
            <a:tbl>
              <a:tblPr>
                <a:noFill/>
                <a:tableStyleId>{9716049B-FBAA-4195-B851-B7E034ABB050}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vendas_anuais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data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id_compra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id_cliente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receita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valor_venda_média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19/02/2019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209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3808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USD 305.000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USD 80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02/01/2018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215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3808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USD 300.000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USD 105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30/05/2017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300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3808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USD 200.000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USD 180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15/09/2016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347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3808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USD 189.000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USD 250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11/12/2016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872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5170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USD 100.500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USD 500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08/02/2015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976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5170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USD 75.000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USD 525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22/01/2014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787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8521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USD 30.450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USD 555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30/11/2013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133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9574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USD 25.900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USD 515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18/10/2012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800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4263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USD 25.500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USD 350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15/02/2011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645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4263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USD 7500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USD 600</a:t>
                      </a: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07/06/2011</a:t>
                      </a:r>
                      <a:endParaRPr sz="1000"/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950</a:t>
                      </a:r>
                      <a:endParaRPr sz="1000"/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4263</a:t>
                      </a:r>
                      <a:endParaRPr sz="1000"/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USD 10000</a:t>
                      </a:r>
                      <a:endParaRPr sz="1000"/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000"/>
                        <a:t>USD 610</a:t>
                      </a:r>
                      <a:endParaRPr sz="1000"/>
                    </a:p>
                  </a:txBody>
                  <a:tcPr marL="28575" marR="28575" marT="19050" marB="19050" anchor="b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2649000" y="2266474"/>
            <a:ext cx="2875274" cy="978349"/>
          </a:xfrm>
          <a:custGeom>
            <a:avLst/>
            <a:gdLst/>
            <a:ahLst/>
            <a:cxnLst/>
            <a:rect l="l" t="t" r="r" b="b"/>
            <a:pathLst>
              <a:path w="120141" h="43028" extrusionOk="0">
                <a:moveTo>
                  <a:pt x="0" y="1568"/>
                </a:moveTo>
                <a:cubicBezTo>
                  <a:pt x="1737" y="1626"/>
                  <a:pt x="5678" y="-2214"/>
                  <a:pt x="10420" y="1916"/>
                </a:cubicBezTo>
                <a:cubicBezTo>
                  <a:pt x="15162" y="6046"/>
                  <a:pt x="22619" y="25320"/>
                  <a:pt x="28451" y="26347"/>
                </a:cubicBezTo>
                <a:cubicBezTo>
                  <a:pt x="34284" y="27374"/>
                  <a:pt x="39325" y="10616"/>
                  <a:pt x="45415" y="8079"/>
                </a:cubicBezTo>
                <a:cubicBezTo>
                  <a:pt x="51505" y="5542"/>
                  <a:pt x="58562" y="8695"/>
                  <a:pt x="64989" y="11123"/>
                </a:cubicBezTo>
                <a:cubicBezTo>
                  <a:pt x="71416" y="13551"/>
                  <a:pt x="78973" y="20000"/>
                  <a:pt x="83976" y="22646"/>
                </a:cubicBezTo>
                <a:cubicBezTo>
                  <a:pt x="88980" y="25293"/>
                  <a:pt x="88983" y="23605"/>
                  <a:pt x="95010" y="27002"/>
                </a:cubicBezTo>
                <a:cubicBezTo>
                  <a:pt x="101038" y="30399"/>
                  <a:pt x="115953" y="40357"/>
                  <a:pt x="120141" y="43028"/>
                </a:cubicBezTo>
              </a:path>
            </a:pathLst>
          </a:cu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Google Shape;66;p15"/>
          <p:cNvSpPr txBox="1"/>
          <p:nvPr/>
        </p:nvSpPr>
        <p:spPr>
          <a:xfrm>
            <a:off x="2449950" y="3597575"/>
            <a:ext cx="43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2009</a:t>
            </a:r>
            <a:endParaRPr sz="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367625" y="3649375"/>
            <a:ext cx="43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904425" y="1466750"/>
            <a:ext cx="274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 valor médio das compras diminuiu ao longo do tempo</a:t>
            </a:r>
            <a:endParaRPr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885250" y="373300"/>
            <a:ext cx="3391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/>
              <a:t>Valor médio das compras</a:t>
            </a:r>
            <a:endParaRPr sz="1900"/>
          </a:p>
        </p:txBody>
      </p:sp>
      <p:cxnSp>
        <p:nvCxnSpPr>
          <p:cNvPr id="70" name="Google Shape;70;p15"/>
          <p:cNvCxnSpPr/>
          <p:nvPr/>
        </p:nvCxnSpPr>
        <p:spPr>
          <a:xfrm>
            <a:off x="2435975" y="2033475"/>
            <a:ext cx="0" cy="14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5"/>
          <p:cNvCxnSpPr/>
          <p:nvPr/>
        </p:nvCxnSpPr>
        <p:spPr>
          <a:xfrm>
            <a:off x="2435975" y="3447075"/>
            <a:ext cx="366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5"/>
          <p:cNvSpPr txBox="1"/>
          <p:nvPr/>
        </p:nvSpPr>
        <p:spPr>
          <a:xfrm>
            <a:off x="2044500" y="2192250"/>
            <a:ext cx="435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700"/>
              <a:t>600</a:t>
            </a:r>
            <a:endParaRPr sz="700"/>
          </a:p>
        </p:txBody>
      </p:sp>
      <p:sp>
        <p:nvSpPr>
          <p:cNvPr id="73" name="Google Shape;73;p15"/>
          <p:cNvSpPr txBox="1"/>
          <p:nvPr/>
        </p:nvSpPr>
        <p:spPr>
          <a:xfrm>
            <a:off x="2044500" y="2707825"/>
            <a:ext cx="435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700"/>
              <a:t>300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1845397" y="1456090"/>
            <a:ext cx="5291329" cy="2187306"/>
          </a:xfrm>
          <a:custGeom>
            <a:avLst/>
            <a:gdLst/>
            <a:ahLst/>
            <a:cxnLst/>
            <a:rect l="l" t="t" r="r" b="b"/>
            <a:pathLst>
              <a:path w="181817" h="67855" extrusionOk="0">
                <a:moveTo>
                  <a:pt x="0" y="67855"/>
                </a:moveTo>
                <a:cubicBezTo>
                  <a:pt x="1595" y="67493"/>
                  <a:pt x="-2682" y="66912"/>
                  <a:pt x="9570" y="65680"/>
                </a:cubicBezTo>
                <a:cubicBezTo>
                  <a:pt x="21822" y="64448"/>
                  <a:pt x="58794" y="63216"/>
                  <a:pt x="73510" y="60461"/>
                </a:cubicBezTo>
                <a:cubicBezTo>
                  <a:pt x="88226" y="57706"/>
                  <a:pt x="88444" y="52052"/>
                  <a:pt x="97868" y="49152"/>
                </a:cubicBezTo>
                <a:cubicBezTo>
                  <a:pt x="107292" y="46252"/>
                  <a:pt x="123749" y="47629"/>
                  <a:pt x="130056" y="43062"/>
                </a:cubicBezTo>
                <a:cubicBezTo>
                  <a:pt x="136363" y="38495"/>
                  <a:pt x="128969" y="28346"/>
                  <a:pt x="135711" y="21749"/>
                </a:cubicBezTo>
                <a:cubicBezTo>
                  <a:pt x="142453" y="15152"/>
                  <a:pt x="162824" y="7105"/>
                  <a:pt x="170508" y="3480"/>
                </a:cubicBezTo>
                <a:cubicBezTo>
                  <a:pt x="178192" y="-145"/>
                  <a:pt x="179932" y="580"/>
                  <a:pt x="181817" y="0"/>
                </a:cubicBezTo>
              </a:path>
            </a:pathLst>
          </a:cu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Google Shape;79;p16"/>
          <p:cNvSpPr txBox="1"/>
          <p:nvPr/>
        </p:nvSpPr>
        <p:spPr>
          <a:xfrm>
            <a:off x="935333" y="2444937"/>
            <a:ext cx="815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latin typeface="Open Sans"/>
                <a:ea typeface="Open Sans"/>
                <a:cs typeface="Open Sans"/>
                <a:sym typeface="Open Sans"/>
              </a:rPr>
              <a:t>150.000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404903" y="423175"/>
            <a:ext cx="394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/>
              <a:t>Receita total</a:t>
            </a:r>
            <a:endParaRPr sz="1900"/>
          </a:p>
        </p:txBody>
      </p:sp>
      <p:cxnSp>
        <p:nvCxnSpPr>
          <p:cNvPr id="81" name="Google Shape;81;p16"/>
          <p:cNvCxnSpPr/>
          <p:nvPr/>
        </p:nvCxnSpPr>
        <p:spPr>
          <a:xfrm>
            <a:off x="1675382" y="1250261"/>
            <a:ext cx="0" cy="25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6"/>
          <p:cNvCxnSpPr/>
          <p:nvPr/>
        </p:nvCxnSpPr>
        <p:spPr>
          <a:xfrm>
            <a:off x="1675382" y="3779553"/>
            <a:ext cx="622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6"/>
          <p:cNvSpPr txBox="1"/>
          <p:nvPr/>
        </p:nvSpPr>
        <p:spPr>
          <a:xfrm>
            <a:off x="1017499" y="1534340"/>
            <a:ext cx="815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935325" y="1314352"/>
            <a:ext cx="815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latin typeface="Open Sans"/>
                <a:ea typeface="Open Sans"/>
                <a:cs typeface="Open Sans"/>
                <a:sym typeface="Open Sans"/>
              </a:rPr>
              <a:t>300.000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81900" y="3894525"/>
            <a:ext cx="83802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latin typeface="Calibri"/>
                <a:ea typeface="Calibri"/>
                <a:cs typeface="Calibri"/>
                <a:sym typeface="Calibri"/>
              </a:rPr>
              <a:t>A receita total está aumentando </a:t>
            </a:r>
            <a:r>
              <a:rPr lang="pt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devido ao crescimento geral </a:t>
            </a:r>
            <a:r>
              <a:rPr lang="pt" sz="1600">
                <a:latin typeface="Calibri"/>
                <a:ea typeface="Calibri"/>
                <a:cs typeface="Calibri"/>
                <a:sym typeface="Calibri"/>
              </a:rPr>
              <a:t>dos negócios. Várias novas lojas foram abertas entre 2017 e 2019.</a:t>
            </a:r>
            <a:r>
              <a:rPr lang="pt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Pode haver outras razões para essa tendência </a:t>
            </a:r>
            <a:r>
              <a:rPr lang="pt" sz="1600">
                <a:latin typeface="Calibri"/>
                <a:ea typeface="Calibri"/>
                <a:cs typeface="Calibri"/>
                <a:sym typeface="Calibri"/>
              </a:rPr>
              <a:t>de alta</a:t>
            </a:r>
            <a:r>
              <a:rPr lang="pt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que ainda estamos investigando.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2603075" y="906475"/>
            <a:ext cx="3572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Ao longo do tempo, a receita </a:t>
            </a:r>
            <a:r>
              <a:rPr lang="pt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aumentou</a:t>
            </a:r>
            <a:r>
              <a:rPr lang="pt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enquanto o valor médio de compra </a:t>
            </a:r>
            <a:r>
              <a:rPr lang="pt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diminuiu</a:t>
            </a:r>
            <a:endParaRPr sz="1200" b="1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/>
          <p:nvPr/>
        </p:nvSpPr>
        <p:spPr>
          <a:xfrm rot="-1994879">
            <a:off x="1199727" y="3311270"/>
            <a:ext cx="2286126" cy="1003148"/>
          </a:xfrm>
          <a:prstGeom prst="rightArrow">
            <a:avLst>
              <a:gd name="adj1" fmla="val 50000"/>
              <a:gd name="adj2" fmla="val 527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 rot="1771934">
            <a:off x="5097719" y="3387383"/>
            <a:ext cx="2286001" cy="1003275"/>
          </a:xfrm>
          <a:prstGeom prst="rightArrow">
            <a:avLst>
              <a:gd name="adj1" fmla="val 50000"/>
              <a:gd name="adj2" fmla="val 527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508821" y="2135026"/>
            <a:ext cx="1405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/>
              <a:t>Receita total</a:t>
            </a:r>
            <a:endParaRPr sz="1600"/>
          </a:p>
        </p:txBody>
      </p:sp>
      <p:sp>
        <p:nvSpPr>
          <p:cNvPr id="94" name="Google Shape;94;p17"/>
          <p:cNvSpPr txBox="1"/>
          <p:nvPr/>
        </p:nvSpPr>
        <p:spPr>
          <a:xfrm>
            <a:off x="4971051" y="2135025"/>
            <a:ext cx="2462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/>
              <a:t>Valor médio de compra</a:t>
            </a:r>
            <a:endParaRPr sz="1600"/>
          </a:p>
        </p:txBody>
      </p:sp>
      <p:sp>
        <p:nvSpPr>
          <p:cNvPr id="95" name="Google Shape;95;p17"/>
          <p:cNvSpPr txBox="1"/>
          <p:nvPr/>
        </p:nvSpPr>
        <p:spPr>
          <a:xfrm>
            <a:off x="2914325" y="228350"/>
            <a:ext cx="97800" cy="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113730" y="228350"/>
            <a:ext cx="255109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 dirty="0"/>
              <a:t>Tendências gerais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028713" y="1085950"/>
            <a:ext cx="3309000" cy="4152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Aumentar os preços dos itens existentes</a:t>
            </a:r>
            <a:endParaRPr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028713" y="1501150"/>
            <a:ext cx="3309000" cy="2327400"/>
          </a:xfrm>
          <a:prstGeom prst="rect">
            <a:avLst/>
          </a:prstGeom>
          <a:noFill/>
          <a:ln w="952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rtlCol="0" anchor="t" anchorCtr="0">
            <a:noAutofit/>
          </a:bodyPr>
          <a:lstStyle/>
          <a:p>
            <a:pPr marL="91440" lvl="0" indent="-88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 "/>
            </a:pPr>
            <a:r>
              <a:rPr lang="pt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Prós: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574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pt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Reduz o estoque de baixo valor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57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pt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Gera inclinação para marcas de luxo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 "/>
            </a:pPr>
            <a:r>
              <a:rPr lang="pt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Contras: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574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pt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Pode alienar a base de consumidores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653888" y="1085950"/>
            <a:ext cx="3309000" cy="4152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7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Introduzir mais itens de alto valor</a:t>
            </a:r>
            <a:endParaRPr sz="17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653888" y="1501225"/>
            <a:ext cx="3309000" cy="2327400"/>
          </a:xfrm>
          <a:prstGeom prst="rect">
            <a:avLst/>
          </a:prstGeom>
          <a:noFill/>
          <a:ln w="952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rtlCol="0" anchor="t" anchorCtr="0">
            <a:noAutofit/>
          </a:bodyPr>
          <a:lstStyle/>
          <a:p>
            <a:pPr marL="91440" lvl="0" indent="-88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 "/>
            </a:pPr>
            <a:r>
              <a:rPr lang="pt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Prós: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574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pt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Expande o inventário geral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57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pt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Gera inclinação para marcas de luxo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" u="sng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Contras:</a:t>
            </a:r>
            <a:endParaRPr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574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pt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Altos custos de produção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2580975" y="2121800"/>
            <a:ext cx="4851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r>
              <a:rPr lang="pt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Pesquisa para determinar a tolerância do cliente ao aumento de preço</a:t>
            </a:r>
            <a:b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r>
              <a:rPr lang="p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Analisar os custos de produção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r>
              <a:rPr lang="pt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Escolher e implementar a proposta</a:t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44225" y="2121800"/>
            <a:ext cx="146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Próximas etapas:</a:t>
            </a:r>
            <a:endParaRPr sz="20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Macintosh PowerPoint</Application>
  <PresentationFormat>On-screen Show (16:9)</PresentationFormat>
  <Paragraphs>95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Open Sans</vt:lpstr>
      <vt:lpstr>Simple Light</vt:lpstr>
      <vt:lpstr>Tendências positivas e negativas nas vendas anuais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Tendências positivas e negativas nas vendas anuais</dc:title>
  <cp:lastModifiedBy>Mike Devlin</cp:lastModifiedBy>
  <cp:revision>2</cp:revision>
  <dcterms:modified xsi:type="dcterms:W3CDTF">2022-06-28T21:33:20Z</dcterms:modified>
</cp:coreProperties>
</file>