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5"/>
  </p:notesMasterIdLst>
  <p:sldIdLst>
    <p:sldId id="256" r:id="rId2"/>
    <p:sldId id="257" r:id="rId3"/>
    <p:sldId id="281" r:id="rId4"/>
    <p:sldId id="258" r:id="rId5"/>
    <p:sldId id="283" r:id="rId6"/>
    <p:sldId id="262" r:id="rId7"/>
    <p:sldId id="284" r:id="rId8"/>
    <p:sldId id="263" r:id="rId9"/>
    <p:sldId id="269" r:id="rId10"/>
    <p:sldId id="267" r:id="rId11"/>
    <p:sldId id="285" r:id="rId12"/>
    <p:sldId id="290" r:id="rId13"/>
    <p:sldId id="291" r:id="rId14"/>
    <p:sldId id="292" r:id="rId15"/>
    <p:sldId id="273" r:id="rId16"/>
    <p:sldId id="272" r:id="rId17"/>
    <p:sldId id="275" r:id="rId18"/>
    <p:sldId id="287" r:id="rId19"/>
    <p:sldId id="280" r:id="rId20"/>
    <p:sldId id="278" r:id="rId21"/>
    <p:sldId id="279" r:id="rId22"/>
    <p:sldId id="288"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39" autoAdjust="0"/>
  </p:normalViewPr>
  <p:slideViewPr>
    <p:cSldViewPr snapToGrid="0">
      <p:cViewPr varScale="1">
        <p:scale>
          <a:sx n="64" d="100"/>
          <a:sy n="64" d="100"/>
        </p:scale>
        <p:origin x="139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75A7C-74A3-4491-A000-81E5464E080C}" type="datetimeFigureOut">
              <a:rPr kumimoji="1" lang="ja-JP" altLang="en-US" smtClean="0"/>
              <a:t>2023/6/24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C0E0D-DCCA-4DC3-9174-E60BCDB19BE1}" type="slidenum">
              <a:rPr kumimoji="1" lang="ja-JP" altLang="en-US" smtClean="0"/>
              <a:t>‹#›</a:t>
            </a:fld>
            <a:endParaRPr kumimoji="1" lang="ja-JP" altLang="en-US"/>
          </a:p>
        </p:txBody>
      </p:sp>
    </p:spTree>
    <p:extLst>
      <p:ext uri="{BB962C8B-B14F-4D97-AF65-F5344CB8AC3E}">
        <p14:creationId xmlns:p14="http://schemas.microsoft.com/office/powerpoint/2010/main" val="11309469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今から新人研修のチーム開発演習で作成したサイトの発表をさせて頂きます。</a:t>
            </a:r>
          </a:p>
          <a:p>
            <a:r>
              <a:rPr lang="ja-JP" altLang="en-US" dirty="0">
                <a:latin typeface="Calibri"/>
                <a:ea typeface="游ゴシック"/>
                <a:cs typeface="Calibri"/>
              </a:rPr>
              <a:t>チームよさこい祭りの松野美紀です。よろしくお願いします。</a:t>
            </a:r>
            <a:endParaRPr lang="en-US" altLang="ja-JP" dirty="0">
              <a:latin typeface="Calibri"/>
              <a:ea typeface="游ゴシック"/>
              <a:cs typeface="Calibri"/>
            </a:endParaRPr>
          </a:p>
          <a:p>
            <a:r>
              <a:rPr lang="ja-JP" altLang="en-US" dirty="0">
                <a:latin typeface="Calibri"/>
                <a:ea typeface="游ゴシック"/>
                <a:cs typeface="Calibri"/>
              </a:rPr>
              <a:t>まず、目次、システムコンセプト、私が担当した機能についてご説明させていただきます。</a:t>
            </a:r>
            <a:endParaRPr lang="en-US" altLang="ja-JP" dirty="0">
              <a:latin typeface="Calibri"/>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（まず、目次、システムコンセプト、メンバーの担当機能についてご説明させていただきます。）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a:t>
            </a:fld>
            <a:endParaRPr kumimoji="1" lang="ja-JP" altLang="en-US"/>
          </a:p>
        </p:txBody>
      </p:sp>
    </p:spTree>
    <p:extLst>
      <p:ext uri="{BB962C8B-B14F-4D97-AF65-F5344CB8AC3E}">
        <p14:creationId xmlns:p14="http://schemas.microsoft.com/office/powerpoint/2010/main" val="1512599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次にテスト、バグ修正についてですが、予定では２日で実績も２日でした。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テスト作業をする人、テスト作業で見つかったバグを修正する人など、分担して作業を行うこと</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ができたので、予定通りにテストとバグの修正を行うことができました。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最後に発表準備についてですが、予定は２日で実績も２日でした。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発表資料の作成は、各々意見を出し合って作成することができました。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リハーサルの結果を受けて、修正等も行いました。</a:t>
            </a:r>
          </a:p>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10</a:t>
            </a:fld>
            <a:endParaRPr kumimoji="1" lang="ja-JP" altLang="en-US"/>
          </a:p>
        </p:txBody>
      </p:sp>
    </p:spTree>
    <p:extLst>
      <p:ext uri="{BB962C8B-B14F-4D97-AF65-F5344CB8AC3E}">
        <p14:creationId xmlns:p14="http://schemas.microsoft.com/office/powerpoint/2010/main" val="1769888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続いてシステム概要についてご説明させていただきます。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11</a:t>
            </a:fld>
            <a:endParaRPr kumimoji="1" lang="ja-JP" altLang="en-US"/>
          </a:p>
        </p:txBody>
      </p:sp>
    </p:spTree>
    <p:extLst>
      <p:ext uri="{BB962C8B-B14F-4D97-AF65-F5344CB8AC3E}">
        <p14:creationId xmlns:p14="http://schemas.microsoft.com/office/powerpoint/2010/main" val="3801181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こちらがシステムのログイン画面です。この画面で登録したメールアドレスとパスワードを入力するとログインすることができます。登録がまだの方は下の新規登録のリンクをクリックして頂くと、新規登録画面に移り登録を行うことができます。</a:t>
            </a:r>
            <a:endParaRPr lang="ja-JP">
              <a:ea typeface="游ゴシック"/>
            </a:endParaRPr>
          </a:p>
          <a:p>
            <a:endParaRPr lang="en-US" altLang="ja-JP">
              <a:latin typeface="Calibri"/>
              <a:cs typeface="Calibri"/>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668337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ログインするとトップ画面に移動します。こちらのトップ画面では、真ん中に商品の一覧情報が表示されています。また左側には、音楽のジャンルを選択できる画面や、アカウントの情報や注文した商品の履歴を見ることができるリンクが表示されます。そして、上の方の画面では、商品の検索やカートに追加した商品の詳細を見ることができるカートボタン、ログアウト機能が表示されます。</a:t>
            </a:r>
            <a:endParaRPr lang="ja-JP" dirty="0">
              <a:ea typeface="游ゴシック"/>
            </a:endParaRPr>
          </a:p>
          <a:p>
            <a:endParaRPr lang="en-US" altLang="ja-JP" dirty="0">
              <a:latin typeface="Calibri"/>
              <a:cs typeface="Calibri"/>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13838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こちらはカート画面です。</a:t>
            </a:r>
            <a:endParaRPr lang="en-US" altLang="ja-JP" dirty="0">
              <a:ea typeface="游ゴシック"/>
            </a:endParaRPr>
          </a:p>
          <a:p>
            <a:r>
              <a:rPr lang="ja-JP" altLang="en-US" dirty="0">
                <a:ea typeface="游ゴシック"/>
              </a:rPr>
              <a:t>ここからカートに入れた商品の確認や取り消しを行い、支払いに進むことが出来ます。</a:t>
            </a:r>
            <a:endParaRPr lang="en-US" altLang="ja-JP" dirty="0">
              <a:ea typeface="游ゴシック"/>
            </a:endParaRPr>
          </a:p>
          <a:p>
            <a:r>
              <a:rPr lang="ja-JP" altLang="en-US" dirty="0">
                <a:ea typeface="游ゴシック"/>
              </a:rPr>
              <a:t>以上が一般利用者側のサイトの説明になります。</a:t>
            </a:r>
          </a:p>
          <a:p>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5197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続いて、サイト管理者用の画面についてです。</a:t>
            </a:r>
            <a:endParaRPr kumimoji="1" lang="en-US" altLang="ja-JP" dirty="0"/>
          </a:p>
          <a:p>
            <a:r>
              <a:rPr kumimoji="1" lang="ja-JP" altLang="en-US" dirty="0"/>
              <a:t>先程の一般用と共通のログイン画面から管理者もログインでき、管理者用トップ画面に遷移します。</a:t>
            </a:r>
            <a:endParaRPr kumimoji="1" lang="en-US" altLang="ja-JP" dirty="0"/>
          </a:p>
          <a:p>
            <a:r>
              <a:rPr kumimoji="1" lang="ja-JP" altLang="en-US" dirty="0"/>
              <a:t>管理者用の画面では、主に商品管理と会員の管理機能があります。</a:t>
            </a:r>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49844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まず、トップページの商品一覧のリンクをクリックしていただくと、商品一覧画面に遷移します。</a:t>
            </a:r>
            <a:endParaRPr kumimoji="1" lang="en-US" altLang="ja-JP"/>
          </a:p>
          <a:p>
            <a:r>
              <a:rPr kumimoji="1" lang="ja-JP" altLang="en-US"/>
              <a:t>商品一覧画面では、商品の画像、曲名、ジャンル名、値段が表示されます。</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90520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続いて会員一覧では、会員名、メールアドレス、一般ユーザーなのか管理者かが分かるように表示されています。</a:t>
            </a:r>
            <a:endParaRPr kumimoji="1" lang="en-US" altLang="ja-JP" dirty="0"/>
          </a:p>
          <a:p>
            <a:r>
              <a:rPr kumimoji="1" lang="ja-JP" altLang="en-US" dirty="0"/>
              <a:t>会員ページでは、会員の登録、編集、削除機能があります。</a:t>
            </a:r>
            <a:endParaRPr kumimoji="1" lang="en-US" altLang="ja-JP" dirty="0"/>
          </a:p>
          <a:p>
            <a:r>
              <a:rPr kumimoji="1" lang="ja-JP" altLang="en-US" dirty="0"/>
              <a:t>また、商品一覧、会員一覧では、ヘッダー部分に商品・会員の検索機能と並び替え機能があります。</a:t>
            </a:r>
            <a:endParaRPr kumimoji="1" lang="en-US" altLang="ja-JP" dirty="0"/>
          </a:p>
          <a:p>
            <a:r>
              <a:rPr kumimoji="1" lang="ja-JP" altLang="en-US" dirty="0"/>
              <a:t>以上がサイト管理者用の画面説明になります。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FDC0E0D-DCCA-4DC3-9174-E60BCDB19BE1}"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012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続いて、チーム開発演習の振り返りを大きく３つに分けてお話しさせて頂きます。</a:t>
            </a:r>
            <a:endParaRPr kumimoji="1" lang="en-US" altLang="ja-JP"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18</a:t>
            </a:fld>
            <a:endParaRPr kumimoji="1" lang="ja-JP" altLang="en-US"/>
          </a:p>
        </p:txBody>
      </p:sp>
    </p:spTree>
    <p:extLst>
      <p:ext uri="{BB962C8B-B14F-4D97-AF65-F5344CB8AC3E}">
        <p14:creationId xmlns:p14="http://schemas.microsoft.com/office/powerpoint/2010/main" val="2807542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初めに苦労した点です。苦労した点の</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つ目は設計中に細かなズレや矛盾が発生し、時間がかかってしまったことです。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構想段階で実装しようとした機能が想定より複雑な処理を必要としていたため時間を取られてしまいました。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つ目は各々の担当部分の進捗にバラツキがあった点です。</a:t>
            </a:r>
            <a:r>
              <a:rPr lang="ja-JP" altLang="ja-JP" sz="1800" kern="100" dirty="0">
                <a:effectLst/>
                <a:latin typeface="游明朝" panose="02020400000000000000" pitchFamily="18" charset="-128"/>
                <a:ea typeface="ＭＳ 明朝" panose="02020609040205080304" pitchFamily="17" charset="-128"/>
                <a:cs typeface="ＭＳ 明朝" panose="02020609040205080304" pitchFamily="17" charset="-128"/>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実装する機能の難易度や個々の知識量の関係で進捗にバラツキが出た時がありました。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ですが、自分の担当を終わらせた人がサポートに回るなど連携して作成することでひどく差異が出ることはありませんでした。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つ目はクレジットカード機能の設計・実装です。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カード番号をマスキングする方法やどのタイミングでユーザーにクレジットカードの情報を登録してもらうかなど一番実装した機能の中で難易度が高かったと思います。</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苦労した点は以上になります。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19</a:t>
            </a:fld>
            <a:endParaRPr kumimoji="1" lang="ja-JP" altLang="en-US"/>
          </a:p>
        </p:txBody>
      </p:sp>
    </p:spTree>
    <p:extLst>
      <p:ext uri="{BB962C8B-B14F-4D97-AF65-F5344CB8AC3E}">
        <p14:creationId xmlns:p14="http://schemas.microsoft.com/office/powerpoint/2010/main" val="205122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dirty="0">
                <a:ea typeface="游ゴシック"/>
              </a:rPr>
              <a:t>目次はスライドの通りです。</a:t>
            </a:r>
            <a:endParaRPr lang="ja-JP" altLang="en-US" dirty="0">
              <a:ea typeface="游ゴシック" panose="020B0400000000000000" pitchFamily="34" charset="-128"/>
            </a:endParaRPr>
          </a:p>
          <a:p>
            <a:r>
              <a:rPr lang="ja-JP" altLang="en-US" dirty="0">
                <a:latin typeface="Calibri"/>
                <a:ea typeface="游ゴシック"/>
                <a:cs typeface="Calibri"/>
              </a:rPr>
              <a:t>前半に作成したサイトの説明をした後、後半ではサイトの工夫した点や、反省点について話させて頂きます。</a:t>
            </a:r>
            <a:endParaRPr lang="en-US" altLang="ja-JP"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a:t>
            </a:fld>
            <a:endParaRPr kumimoji="1" lang="ja-JP" altLang="en-US"/>
          </a:p>
        </p:txBody>
      </p:sp>
    </p:spTree>
    <p:extLst>
      <p:ext uri="{BB962C8B-B14F-4D97-AF65-F5344CB8AC3E}">
        <p14:creationId xmlns:p14="http://schemas.microsoft.com/office/powerpoint/2010/main" val="775990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１つ目は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git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を扱う際にダブルチェックとスラックでのプル呼びかけを徹底したことです。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ファイル共有する際のコミット、プッシュ作業を誰かに見てもらっている状態ですること、プッシュが完了したらメンバーにスラックでプルを呼びかけ、プルするメンバーは完了次第チェックを付けるというルールを徹底して、ファイルの競合を起きることを防ぎ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つ目は各々の進捗報告の確認を頻繁に行ったことです。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業務開始時、昼休憩終わり、退勤前に各々の現在の進捗を報告するルールを作ったのですが、そのルールのおかげで進んでいる人、遅れている人での作業の補完ができたので、作業が終わって暇になってしまう人が出るのが防げ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つ目はユーザーに分かりやすい画面レイアウト作りをしたこと。</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ボタンに絵文字を使用したり、機能で色を統一したりと視覚的にわかりやすいように工夫しました。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工夫した点は以上になります。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20</a:t>
            </a:fld>
            <a:endParaRPr kumimoji="1" lang="ja-JP" altLang="en-US"/>
          </a:p>
        </p:txBody>
      </p:sp>
    </p:spTree>
    <p:extLst>
      <p:ext uri="{BB962C8B-B14F-4D97-AF65-F5344CB8AC3E}">
        <p14:creationId xmlns:p14="http://schemas.microsoft.com/office/powerpoint/2010/main" val="229360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つ目はユーザーに分かりやすい画面レイアウト作りをしたこと。</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ボタンに絵文字を使用したり、機能で色を統一したりと視覚的にわかりやすいように工夫しました。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工夫した点は以上になります。</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次に反省点です。反省点の</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つ目はドキュメント作成に時間がかかってしまった点です。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上流工程の要件定義や基本設計書に時間を取られ、のちの実装作業の余裕が少なくなってしまった部分がありました。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つ目は最初の設計時には考えていなかったが実際には必要な機能がいくつかあった点です。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実装に入ってからの気づきが多く、本来必要な機能を見逃している部分がありました。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設計書にも記載がないため、両方の修正に時間を取られてしまいました。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つ目は当初決めた通りの作業分担と実際に作業する人があまり一致しなかった点です。</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工程表作成時に担当者を決めたのですが、実装に入ると、効率の悪い担当分けをしてしまっていたことに気づき、最終的に工程表があまりあてになりませんでした。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以上で振り返りを終わります。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21</a:t>
            </a:fld>
            <a:endParaRPr kumimoji="1" lang="ja-JP" altLang="en-US"/>
          </a:p>
        </p:txBody>
      </p:sp>
    </p:spTree>
    <p:extLst>
      <p:ext uri="{BB962C8B-B14F-4D97-AF65-F5344CB8AC3E}">
        <p14:creationId xmlns:p14="http://schemas.microsoft.com/office/powerpoint/2010/main" val="2581648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最後に研修全体を通しての所感で締めさせて頂きます。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22</a:t>
            </a:fld>
            <a:endParaRPr kumimoji="1" lang="ja-JP" altLang="en-US"/>
          </a:p>
        </p:txBody>
      </p:sp>
    </p:spTree>
    <p:extLst>
      <p:ext uri="{BB962C8B-B14F-4D97-AF65-F5344CB8AC3E}">
        <p14:creationId xmlns:p14="http://schemas.microsoft.com/office/powerpoint/2010/main" val="3868718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今回のチーム開発演習では、上流工程から下流工程、そして発表まで携わることができました。</a:t>
            </a:r>
            <a:endParaRPr kumimoji="1" lang="en-US" altLang="ja-JP"/>
          </a:p>
          <a:p>
            <a:r>
              <a:rPr kumimoji="1" lang="ja-JP" altLang="en-US"/>
              <a:t>コーディングする難しさはもちろんのこと、上流工程である設計書や準備がいかに大変で時間のかかるものだということを身をもって知ることができました。</a:t>
            </a:r>
            <a:endParaRPr kumimoji="1" lang="en-US" altLang="ja-JP"/>
          </a:p>
          <a:p>
            <a:r>
              <a:rPr kumimoji="1" lang="ja-JP" altLang="en-US"/>
              <a:t>全体的に作業が遅れ気味で進んでいましたが、日に日に分担作業がうまくなっていくことを実感しました。</a:t>
            </a:r>
            <a:endParaRPr kumimoji="1" lang="en-US" altLang="ja-JP"/>
          </a:p>
          <a:p>
            <a:r>
              <a:rPr kumimoji="1" lang="ja-JP" altLang="en-US"/>
              <a:t>そして、全員の出来上がったものを１つにしたときは自分たちで作ったとは思えないほど良いサイトを作ることができたなと思いました。</a:t>
            </a:r>
            <a:endParaRPr kumimoji="1" lang="en-US" altLang="ja-JP"/>
          </a:p>
          <a:p>
            <a:r>
              <a:rPr kumimoji="1" lang="ja-JP" altLang="en-US"/>
              <a:t>今回のチーム開発演習で得た知識や経験を現場で発揮します。</a:t>
            </a:r>
            <a:endParaRPr kumimoji="1" lang="en-US" altLang="ja-JP"/>
          </a:p>
          <a:p>
            <a:r>
              <a:rPr kumimoji="1" lang="ja-JP" altLang="en-US"/>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23</a:t>
            </a:fld>
            <a:endParaRPr kumimoji="1" lang="ja-JP" altLang="en-US"/>
          </a:p>
        </p:txBody>
      </p:sp>
    </p:spTree>
    <p:extLst>
      <p:ext uri="{BB962C8B-B14F-4D97-AF65-F5344CB8AC3E}">
        <p14:creationId xmlns:p14="http://schemas.microsoft.com/office/powerpoint/2010/main" val="297324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それでは、まずシステムコンセプトについての説明を行います。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3</a:t>
            </a:fld>
            <a:endParaRPr kumimoji="1" lang="ja-JP" altLang="en-US"/>
          </a:p>
        </p:txBody>
      </p:sp>
    </p:spTree>
    <p:extLst>
      <p:ext uri="{BB962C8B-B14F-4D97-AF65-F5344CB8AC3E}">
        <p14:creationId xmlns:p14="http://schemas.microsoft.com/office/powerpoint/2010/main" val="363841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ea typeface="游ゴシック"/>
            </a:endParaRPr>
          </a:p>
          <a:p>
            <a:r>
              <a:rPr lang="en-US" dirty="0" err="1"/>
              <a:t>私たちのチームが作成したよさこいミュージックは、ダウンロード販売専用の音楽ECサイトになっています</a:t>
            </a:r>
            <a:r>
              <a:rPr lang="en-US" dirty="0"/>
              <a:t>。</a:t>
            </a:r>
            <a:endParaRPr lang="en-US" dirty="0">
              <a:ea typeface="游ゴシック"/>
            </a:endParaRPr>
          </a:p>
          <a:p>
            <a:r>
              <a:rPr lang="en-US" dirty="0" err="1"/>
              <a:t>ここ数年で様々なものがインターネット上で簡単に手に入るようになりました</a:t>
            </a:r>
            <a:r>
              <a:rPr lang="en-US" dirty="0"/>
              <a:t>。</a:t>
            </a:r>
            <a:endParaRPr lang="en-US" dirty="0">
              <a:ea typeface="游ゴシック"/>
            </a:endParaRPr>
          </a:p>
          <a:p>
            <a:r>
              <a:rPr lang="en-US" dirty="0" err="1"/>
              <a:t>そこで、私たちのチームでは、身近になったECサイトでかつ使いやすさを意識したサイトを作成することにしました</a:t>
            </a:r>
            <a:r>
              <a:rPr lang="en-US" dirty="0"/>
              <a:t>。</a:t>
            </a:r>
            <a:endParaRPr lang="en-US" dirty="0">
              <a:ea typeface="游ゴシック"/>
            </a:endParaRPr>
          </a:p>
          <a:p>
            <a:r>
              <a:rPr lang="en-US" dirty="0"/>
              <a:t> </a:t>
            </a:r>
            <a:endParaRPr lang="en-US" dirty="0">
              <a:ea typeface="游ゴシック"/>
            </a:endParaRPr>
          </a:p>
          <a:p>
            <a:r>
              <a:rPr lang="en-US" dirty="0" err="1"/>
              <a:t>サイトには商品名やジャンル、値段だけでなく、DL数や歌詞なども表示されています</a:t>
            </a:r>
            <a:r>
              <a:rPr lang="en-US" dirty="0"/>
              <a:t>。</a:t>
            </a:r>
            <a:endParaRPr lang="en-US" dirty="0">
              <a:ea typeface="游ゴシック"/>
            </a:endParaRPr>
          </a:p>
          <a:p>
            <a:r>
              <a:rPr lang="en-US" dirty="0" err="1"/>
              <a:t>また、商品名検索や並び替え機能もあり、利用者が使いやすい設計になっています</a:t>
            </a:r>
            <a:r>
              <a:rPr lang="en-US" dirty="0"/>
              <a:t>。</a:t>
            </a:r>
            <a:endParaRPr lang="en-US" dirty="0">
              <a:ea typeface="游ゴシック"/>
            </a:endParaRPr>
          </a:p>
          <a:p>
            <a:r>
              <a:rPr lang="en-US" dirty="0"/>
              <a:t> </a:t>
            </a:r>
            <a:endParaRPr lang="en-US" dirty="0">
              <a:ea typeface="游ゴシック"/>
            </a:endParaRPr>
          </a:p>
          <a:p>
            <a:r>
              <a:rPr lang="en-US" dirty="0"/>
              <a:t>サイトには２種類あります。</a:t>
            </a:r>
            <a:endParaRPr lang="en-US" dirty="0">
              <a:ea typeface="游ゴシック"/>
            </a:endParaRPr>
          </a:p>
          <a:p>
            <a:r>
              <a:rPr lang="en-US" dirty="0" err="1"/>
              <a:t>一般利用者側では、主に商品購入、アカウント管理の機能があります</a:t>
            </a:r>
            <a:r>
              <a:rPr lang="en-US" dirty="0"/>
              <a:t>。</a:t>
            </a:r>
            <a:endParaRPr lang="en-US" dirty="0">
              <a:ea typeface="游ゴシック"/>
            </a:endParaRPr>
          </a:p>
          <a:p>
            <a:r>
              <a:rPr lang="en-US" dirty="0" err="1"/>
              <a:t>サイト管理者側では、商品と会員の管理機能があります</a:t>
            </a:r>
            <a:r>
              <a:rPr lang="en-US" dirty="0"/>
              <a:t>。</a:t>
            </a:r>
            <a:endParaRPr lang="en-US" dirty="0">
              <a:ea typeface="游ゴシック"/>
            </a:endParaRPr>
          </a:p>
          <a:p>
            <a:r>
              <a:rPr lang="en-US" dirty="0" err="1"/>
              <a:t>以上がシステムコンセプトの説明になります</a:t>
            </a:r>
            <a:r>
              <a:rPr lang="en-US" dirty="0"/>
              <a:t>。</a:t>
            </a:r>
            <a:endParaRPr lang="en-US" dirty="0">
              <a:ea typeface="游ゴシック"/>
            </a:endParaRPr>
          </a:p>
          <a:p>
            <a:endParaRPr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4</a:t>
            </a:fld>
            <a:endParaRPr kumimoji="1" lang="ja-JP" altLang="en-US"/>
          </a:p>
        </p:txBody>
      </p:sp>
    </p:spTree>
    <p:extLst>
      <p:ext uri="{BB962C8B-B14F-4D97-AF65-F5344CB8AC3E}">
        <p14:creationId xmlns:p14="http://schemas.microsoft.com/office/powerpoint/2010/main" val="122607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続いてシステム規模と品質、開発工程の説明です。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5</a:t>
            </a:fld>
            <a:endParaRPr kumimoji="1" lang="ja-JP" altLang="en-US"/>
          </a:p>
        </p:txBody>
      </p:sp>
    </p:spTree>
    <p:extLst>
      <p:ext uri="{BB962C8B-B14F-4D97-AF65-F5344CB8AC3E}">
        <p14:creationId xmlns:p14="http://schemas.microsoft.com/office/powerpoint/2010/main" val="167678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まず、システム規模についてですが、今回私たちが作成した、システムの画面数は３８画面でした。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また、その中の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Step</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数は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8814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ステップという結果でした。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今回私たちが作成したのが、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EC</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サイトということもあり、画面数が多く、</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そのため</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step</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数も多くなったと思われます。</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次に品質についてですが、テスト数は９９件でそのうちの総バグ数は８件でした。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また、これらの発見したバグはすべて修正済みです。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6</a:t>
            </a:fld>
            <a:endParaRPr kumimoji="1" lang="ja-JP" altLang="en-US"/>
          </a:p>
        </p:txBody>
      </p:sp>
    </p:spTree>
    <p:extLst>
      <p:ext uri="{BB962C8B-B14F-4D97-AF65-F5344CB8AC3E}">
        <p14:creationId xmlns:p14="http://schemas.microsoft.com/office/powerpoint/2010/main" val="239995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次に開発工程についてです。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7</a:t>
            </a:fld>
            <a:endParaRPr kumimoji="1" lang="ja-JP" altLang="en-US"/>
          </a:p>
        </p:txBody>
      </p:sp>
    </p:spTree>
    <p:extLst>
      <p:ext uri="{BB962C8B-B14F-4D97-AF65-F5344CB8AC3E}">
        <p14:creationId xmlns:p14="http://schemas.microsoft.com/office/powerpoint/2010/main" val="301833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まず、設計書の作成についてですが、予定では２日の予定でしたが、実績は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日ほどでした。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メンバー全員が設計書から作成するのは初めてだったこともあり、予定よりも</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設計書の作成に時間がかかってしまいました。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しかし、設計書の作成に時間をかけたことにより、メンバー全員が作成したい</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サイトの全体像を把握できたと思います。</a:t>
            </a:r>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8</a:t>
            </a:fld>
            <a:endParaRPr kumimoji="1" lang="ja-JP" altLang="en-US"/>
          </a:p>
        </p:txBody>
      </p:sp>
    </p:spTree>
    <p:extLst>
      <p:ext uri="{BB962C8B-B14F-4D97-AF65-F5344CB8AC3E}">
        <p14:creationId xmlns:p14="http://schemas.microsoft.com/office/powerpoint/2010/main" val="420357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次に製造についてですが、予定では５日の予定でしたが、実績は６日でした。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作業工程表作成時に、ログイン機能、検索機能のように、機能ごとに予定を立てていたこともあり、</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実際に検索機能を作る中で、どのくらいの画面数が必要かなどが、しっかりと把握できていなかった。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また、作業の初めのうちはなかなか進捗が進まなかったこともあり、実装完了が１日押してしまい</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AFDC0E0D-DCCA-4DC3-9174-E60BCDB19BE1}" type="slidenum">
              <a:rPr kumimoji="1" lang="ja-JP" altLang="en-US" smtClean="0"/>
              <a:t>9</a:t>
            </a:fld>
            <a:endParaRPr kumimoji="1" lang="ja-JP" altLang="en-US"/>
          </a:p>
        </p:txBody>
      </p:sp>
    </p:spTree>
    <p:extLst>
      <p:ext uri="{BB962C8B-B14F-4D97-AF65-F5344CB8AC3E}">
        <p14:creationId xmlns:p14="http://schemas.microsoft.com/office/powerpoint/2010/main" val="404051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a:t>マスター タイトルの書式設定</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lvl1pPr algn="l">
              <a:defRPr/>
            </a:lvl1pPr>
          </a:lstStyle>
          <a:p>
            <a:fld id="{9F14F22D-3B0E-4DD1-B746-E1D7DDF1503E}" type="datetimeFigureOut">
              <a:rPr kumimoji="1" lang="ja-JP" altLang="en-US" smtClean="0"/>
              <a:t>2023/6/24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4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822627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01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367137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a:t>マスター タイトルの書式設定</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80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295038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2075394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70762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128108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spTree>
    <p:extLst>
      <p:ext uri="{BB962C8B-B14F-4D97-AF65-F5344CB8AC3E}">
        <p14:creationId xmlns:p14="http://schemas.microsoft.com/office/powerpoint/2010/main" val="1226421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14F22D-3B0E-4DD1-B746-E1D7DDF1503E}" type="datetimeFigureOut">
              <a:rPr kumimoji="1" lang="ja-JP" altLang="en-US" smtClean="0"/>
              <a:t>2023/6/24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39961EF-E322-4B26-A05C-8468C90AA9A6}"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93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F14F22D-3B0E-4DD1-B746-E1D7DDF1503E}" type="datetimeFigureOut">
              <a:rPr kumimoji="1" lang="ja-JP" altLang="en-US" smtClean="0"/>
              <a:t>2023/6/24</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39961EF-E322-4B26-A05C-8468C90AA9A6}" type="slidenum">
              <a:rPr kumimoji="1" lang="ja-JP" altLang="en-US" smtClean="0"/>
              <a:t>‹#›</a:t>
            </a:fld>
            <a:endParaRPr kumimoji="1" lang="ja-JP"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331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F6FB2-5E7B-40DC-8B44-03AE5CEB46EC}"/>
              </a:ext>
            </a:extLst>
          </p:cNvPr>
          <p:cNvSpPr>
            <a:spLocks noGrp="1"/>
          </p:cNvSpPr>
          <p:nvPr>
            <p:ph type="ctrTitle"/>
          </p:nvPr>
        </p:nvSpPr>
        <p:spPr/>
        <p:txBody>
          <a:bodyPr>
            <a:noAutofit/>
          </a:bodyPr>
          <a:lstStyle/>
          <a:p>
            <a:r>
              <a:rPr kumimoji="1" lang="ja-JP" altLang="en-US" sz="4000"/>
              <a:t>音楽ダウンロード販売システム</a:t>
            </a:r>
            <a:br>
              <a:rPr kumimoji="1" lang="en-US" altLang="ja-JP" sz="4000"/>
            </a:br>
            <a:r>
              <a:rPr lang="ja-JP" altLang="en-US" sz="4000"/>
              <a:t>よさこいミュージック</a:t>
            </a:r>
            <a:endParaRPr kumimoji="1" lang="ja-JP" altLang="en-US" sz="4000"/>
          </a:p>
        </p:txBody>
      </p:sp>
      <p:sp>
        <p:nvSpPr>
          <p:cNvPr id="3" name="字幕 2">
            <a:extLst>
              <a:ext uri="{FF2B5EF4-FFF2-40B4-BE49-F238E27FC236}">
                <a16:creationId xmlns:a16="http://schemas.microsoft.com/office/drawing/2014/main" id="{3162ADE5-45CD-42DE-932B-D0CA92154001}"/>
              </a:ext>
            </a:extLst>
          </p:cNvPr>
          <p:cNvSpPr>
            <a:spLocks noGrp="1"/>
          </p:cNvSpPr>
          <p:nvPr>
            <p:ph type="subTitle" idx="1"/>
          </p:nvPr>
        </p:nvSpPr>
        <p:spPr/>
        <p:txBody>
          <a:bodyPr>
            <a:normAutofit lnSpcReduction="10000"/>
          </a:bodyPr>
          <a:lstStyle/>
          <a:p>
            <a:endParaRPr kumimoji="1" lang="en-US" altLang="ja-JP"/>
          </a:p>
          <a:p>
            <a:pPr algn="r"/>
            <a:r>
              <a:rPr lang="ja-JP" altLang="en-US"/>
              <a:t>チーム：よさこい祭り</a:t>
            </a:r>
            <a:endParaRPr lang="en-US" altLang="ja-JP"/>
          </a:p>
          <a:p>
            <a:pPr algn="r"/>
            <a:r>
              <a:rPr kumimoji="1" lang="ja-JP" altLang="en-US"/>
              <a:t>リーダー：小松</a:t>
            </a:r>
            <a:endParaRPr kumimoji="1" lang="en-US" altLang="ja-JP"/>
          </a:p>
          <a:p>
            <a:pPr algn="r"/>
            <a:r>
              <a:rPr lang="ja-JP" altLang="en-US">
                <a:ea typeface="メイリオ"/>
              </a:rPr>
              <a:t>メンバー：石川、佐藤</a:t>
            </a:r>
          </a:p>
          <a:p>
            <a:pPr algn="r"/>
            <a:r>
              <a:rPr lang="ja-JP" altLang="en-US">
                <a:ea typeface="メイリオ"/>
              </a:rPr>
              <a:t>吉田、松野</a:t>
            </a:r>
            <a:endParaRPr lang="ja-JP"/>
          </a:p>
        </p:txBody>
      </p:sp>
    </p:spTree>
    <p:extLst>
      <p:ext uri="{BB962C8B-B14F-4D97-AF65-F5344CB8AC3E}">
        <p14:creationId xmlns:p14="http://schemas.microsoft.com/office/powerpoint/2010/main" val="347057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73B8DEF-722E-4899-BA45-D07143D59B5B}"/>
              </a:ext>
            </a:extLst>
          </p:cNvPr>
          <p:cNvSpPr>
            <a:spLocks noGrp="1"/>
          </p:cNvSpPr>
          <p:nvPr>
            <p:ph idx="1"/>
          </p:nvPr>
        </p:nvSpPr>
        <p:spPr>
          <a:xfrm>
            <a:off x="1024128" y="1885362"/>
            <a:ext cx="9720074" cy="4364610"/>
          </a:xfrm>
        </p:spPr>
        <p:txBody>
          <a:bodyPr vert="horz" lIns="45720" tIns="45720" rIns="45720" bIns="45720" rtlCol="0" anchor="t">
            <a:normAutofit/>
          </a:bodyPr>
          <a:lstStyle/>
          <a:p>
            <a:pPr>
              <a:lnSpc>
                <a:spcPct val="125000"/>
              </a:lnSpc>
              <a:buNone/>
            </a:pPr>
            <a:r>
              <a:rPr lang="ja-JP" altLang="ja-JP" sz="2800">
                <a:solidFill>
                  <a:srgbClr val="000000"/>
                </a:solidFill>
                <a:latin typeface="メイリオ"/>
                <a:ea typeface="メイリオ"/>
              </a:rPr>
              <a:t>【テスト、バグ修正】</a:t>
            </a:r>
            <a:r>
              <a:rPr lang="ja-JP" altLang="ja-JP">
                <a:solidFill>
                  <a:srgbClr val="000000"/>
                </a:solidFill>
                <a:latin typeface="メイリオ"/>
                <a:ea typeface="メイリオ"/>
              </a:rPr>
              <a:t>予定</a:t>
            </a:r>
            <a:r>
              <a:rPr lang="en-US" altLang="ja-JP">
                <a:solidFill>
                  <a:srgbClr val="000000"/>
                </a:solidFill>
                <a:latin typeface="メイリオ"/>
                <a:ea typeface="メイリオ"/>
              </a:rPr>
              <a:t>2</a:t>
            </a:r>
            <a:r>
              <a:rPr lang="ja-JP" altLang="ja-JP">
                <a:solidFill>
                  <a:srgbClr val="000000"/>
                </a:solidFill>
                <a:latin typeface="メイリオ"/>
                <a:ea typeface="メイリオ"/>
              </a:rPr>
              <a:t>日 </a:t>
            </a:r>
            <a:r>
              <a:rPr lang="en-US" altLang="ja-JP">
                <a:solidFill>
                  <a:srgbClr val="000000"/>
                </a:solidFill>
                <a:latin typeface="メイリオ"/>
                <a:ea typeface="メイリオ"/>
              </a:rPr>
              <a:t>/ </a:t>
            </a:r>
            <a:r>
              <a:rPr lang="ja-JP" altLang="ja-JP">
                <a:solidFill>
                  <a:srgbClr val="000000"/>
                </a:solidFill>
                <a:latin typeface="メイリオ"/>
                <a:ea typeface="メイリオ"/>
              </a:rPr>
              <a:t>実績</a:t>
            </a:r>
            <a:r>
              <a:rPr lang="en-US" altLang="ja-JP">
                <a:solidFill>
                  <a:srgbClr val="000000"/>
                </a:solidFill>
                <a:latin typeface="メイリオ"/>
                <a:ea typeface="メイリオ"/>
              </a:rPr>
              <a:t>2</a:t>
            </a:r>
            <a:r>
              <a:rPr lang="ja-JP" altLang="ja-JP">
                <a:solidFill>
                  <a:srgbClr val="000000"/>
                </a:solidFill>
                <a:latin typeface="メイリオ"/>
                <a:ea typeface="メイリオ"/>
              </a:rPr>
              <a:t>日</a:t>
            </a:r>
          </a:p>
          <a:p>
            <a:pPr>
              <a:lnSpc>
                <a:spcPct val="125000"/>
              </a:lnSpc>
              <a:buNone/>
            </a:pPr>
            <a:r>
              <a:rPr lang="ja-JP" altLang="en-US" sz="1900">
                <a:solidFill>
                  <a:srgbClr val="000000"/>
                </a:solidFill>
                <a:latin typeface="メイリオ"/>
                <a:ea typeface="メイリオ"/>
              </a:rPr>
              <a:t>・テスト作業をする人、バグを修正する人と、分担して作業を行った.</a:t>
            </a:r>
            <a:endParaRPr lang="ja-JP" altLang="en-US" sz="1900">
              <a:solidFill>
                <a:srgbClr val="000000"/>
              </a:solidFill>
              <a:latin typeface="メイリオ" panose="020B0604030504040204" pitchFamily="50" charset="-128"/>
              <a:ea typeface="メイリオ" panose="020B0604030504040204" pitchFamily="50" charset="-128"/>
            </a:endParaRPr>
          </a:p>
          <a:p>
            <a:pPr>
              <a:lnSpc>
                <a:spcPct val="125000"/>
              </a:lnSpc>
              <a:buNone/>
            </a:pPr>
            <a:r>
              <a:rPr lang="ja-JP" altLang="en-US" sz="1900">
                <a:solidFill>
                  <a:srgbClr val="000000"/>
                </a:solidFill>
                <a:latin typeface="メイリオ"/>
                <a:ea typeface="メイリオ"/>
              </a:rPr>
              <a:t>その結果、予定通りにテストとバグ修正を行うことができた。</a:t>
            </a:r>
            <a:endParaRPr lang="ja-JP" altLang="en-US" sz="2000">
              <a:solidFill>
                <a:srgbClr val="000000"/>
              </a:solidFill>
              <a:latin typeface="メイリオ" panose="020B0604030504040204" pitchFamily="50" charset="-128"/>
              <a:ea typeface="メイリオ" panose="020B0604030504040204" pitchFamily="50" charset="-128"/>
            </a:endParaRPr>
          </a:p>
          <a:p>
            <a:pPr>
              <a:lnSpc>
                <a:spcPct val="125000"/>
              </a:lnSpc>
              <a:buNone/>
            </a:pPr>
            <a:endParaRPr lang="en-US" altLang="ja-JP" sz="2000">
              <a:solidFill>
                <a:srgbClr val="000000"/>
              </a:solidFill>
              <a:latin typeface="メイリオ" panose="020B0604030504040204" pitchFamily="50" charset="-128"/>
              <a:ea typeface="メイリオ" panose="020B0604030504040204" pitchFamily="50" charset="-128"/>
            </a:endParaRPr>
          </a:p>
          <a:p>
            <a:pPr>
              <a:lnSpc>
                <a:spcPct val="125000"/>
              </a:lnSpc>
              <a:buNone/>
            </a:pPr>
            <a:r>
              <a:rPr lang="ja-JP" altLang="ja-JP" sz="2800">
                <a:solidFill>
                  <a:srgbClr val="000000"/>
                </a:solidFill>
                <a:latin typeface="メイリオ"/>
                <a:ea typeface="メイリオ"/>
              </a:rPr>
              <a:t>【発表準備】</a:t>
            </a:r>
            <a:r>
              <a:rPr lang="ja-JP" altLang="ja-JP">
                <a:solidFill>
                  <a:srgbClr val="000000"/>
                </a:solidFill>
                <a:latin typeface="メイリオ"/>
                <a:ea typeface="メイリオ"/>
              </a:rPr>
              <a:t>予定</a:t>
            </a:r>
            <a:r>
              <a:rPr lang="en-US" altLang="ja-JP">
                <a:solidFill>
                  <a:srgbClr val="000000"/>
                </a:solidFill>
                <a:latin typeface="メイリオ"/>
                <a:ea typeface="メイリオ"/>
              </a:rPr>
              <a:t>2</a:t>
            </a:r>
            <a:r>
              <a:rPr lang="ja-JP" altLang="ja-JP">
                <a:solidFill>
                  <a:srgbClr val="000000"/>
                </a:solidFill>
                <a:latin typeface="メイリオ"/>
                <a:ea typeface="メイリオ"/>
              </a:rPr>
              <a:t>日 </a:t>
            </a:r>
            <a:r>
              <a:rPr lang="en-US" altLang="ja-JP">
                <a:solidFill>
                  <a:srgbClr val="000000"/>
                </a:solidFill>
                <a:latin typeface="メイリオ"/>
                <a:ea typeface="メイリオ"/>
              </a:rPr>
              <a:t>/ </a:t>
            </a:r>
            <a:r>
              <a:rPr lang="ja-JP" altLang="ja-JP">
                <a:solidFill>
                  <a:srgbClr val="000000"/>
                </a:solidFill>
                <a:latin typeface="メイリオ"/>
                <a:ea typeface="メイリオ"/>
              </a:rPr>
              <a:t>実績2日</a:t>
            </a:r>
            <a:endParaRPr lang="ja-JP" altLang="en-US">
              <a:solidFill>
                <a:srgbClr val="000000"/>
              </a:solidFill>
              <a:latin typeface="メイリオ"/>
              <a:ea typeface="メイリオ"/>
            </a:endParaRPr>
          </a:p>
          <a:p>
            <a:pPr>
              <a:lnSpc>
                <a:spcPct val="125000"/>
              </a:lnSpc>
              <a:buNone/>
            </a:pPr>
            <a:r>
              <a:rPr lang="ja-JP" altLang="en-US" sz="1900">
                <a:solidFill>
                  <a:srgbClr val="000000"/>
                </a:solidFill>
                <a:latin typeface="メイリオ"/>
                <a:ea typeface="メイリオ"/>
              </a:rPr>
              <a:t>・発表資料の作成は、各々意見を出し合って作成することができた。</a:t>
            </a:r>
          </a:p>
          <a:p>
            <a:pPr>
              <a:lnSpc>
                <a:spcPct val="125000"/>
              </a:lnSpc>
              <a:buNone/>
            </a:pPr>
            <a:r>
              <a:rPr lang="ja-JP" altLang="en-US" sz="1900">
                <a:solidFill>
                  <a:srgbClr val="000000"/>
                </a:solidFill>
                <a:latin typeface="メイリオ"/>
                <a:ea typeface="メイリオ"/>
              </a:rPr>
              <a:t>・リハーサルの結果を受けて、修正も行うことができました。</a:t>
            </a:r>
          </a:p>
          <a:p>
            <a:pPr>
              <a:lnSpc>
                <a:spcPct val="125000"/>
              </a:lnSpc>
              <a:buNone/>
            </a:pPr>
            <a:endParaRPr lang="ja-JP" altLang="ja-JP" sz="2000">
              <a:solidFill>
                <a:srgbClr val="000000"/>
              </a:solidFill>
              <a:latin typeface="メイリオ" panose="020B0604030504040204" pitchFamily="50" charset="-128"/>
              <a:ea typeface="メイリオ" panose="020B0604030504040204" pitchFamily="50" charset="-128"/>
            </a:endParaRPr>
          </a:p>
          <a:p>
            <a:endParaRPr kumimoji="1" lang="ja-JP" altLang="en-US"/>
          </a:p>
        </p:txBody>
      </p:sp>
      <p:sp>
        <p:nvSpPr>
          <p:cNvPr id="6" name="タイトル 1">
            <a:extLst>
              <a:ext uri="{FF2B5EF4-FFF2-40B4-BE49-F238E27FC236}">
                <a16:creationId xmlns:a16="http://schemas.microsoft.com/office/drawing/2014/main" id="{9A846798-5DA3-4213-8FE4-D446A662513E}"/>
              </a:ext>
            </a:extLst>
          </p:cNvPr>
          <p:cNvSpPr>
            <a:spLocks noGrp="1"/>
          </p:cNvSpPr>
          <p:nvPr>
            <p:ph type="title"/>
          </p:nvPr>
        </p:nvSpPr>
        <p:spPr>
          <a:xfrm>
            <a:off x="1023938" y="585788"/>
            <a:ext cx="9720262" cy="1498600"/>
          </a:xfrm>
        </p:spPr>
        <p:txBody>
          <a:bodyPr>
            <a:normAutofit/>
          </a:bodyPr>
          <a:lstStyle/>
          <a:p>
            <a:r>
              <a:rPr lang="en-US" altLang="ja-JP" sz="4000"/>
              <a:t>4.</a:t>
            </a:r>
            <a:r>
              <a:rPr lang="ja-JP" altLang="en-US" sz="4000"/>
              <a:t>　開発工程</a:t>
            </a:r>
            <a:endParaRPr kumimoji="1" lang="ja-JP" altLang="en-US" sz="4000"/>
          </a:p>
        </p:txBody>
      </p:sp>
    </p:spTree>
    <p:extLst>
      <p:ext uri="{BB962C8B-B14F-4D97-AF65-F5344CB8AC3E}">
        <p14:creationId xmlns:p14="http://schemas.microsoft.com/office/powerpoint/2010/main" val="228952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E1530AB-31BA-496C-9158-344194FD621D}"/>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
        <p:nvSpPr>
          <p:cNvPr id="9" name="コンテンツ プレースホルダー 2">
            <a:extLst>
              <a:ext uri="{FF2B5EF4-FFF2-40B4-BE49-F238E27FC236}">
                <a16:creationId xmlns:a16="http://schemas.microsoft.com/office/drawing/2014/main" id="{587FE7F0-2DB0-4A76-A06D-7E5A4E6BB3E6}"/>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a:solidFill>
                  <a:schemeClr val="bg1">
                    <a:lumMod val="65000"/>
                  </a:schemeClr>
                </a:solidFill>
                <a:ea typeface="メイリオ"/>
              </a:rPr>
              <a:t>はじめに　～システムコンセプト～</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チーム紹介</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システム規模と品質</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開発工程</a:t>
            </a:r>
            <a:endParaRPr lang="en-US" altLang="ja-JP" sz="280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b="1">
                <a:ea typeface="メイリオ"/>
              </a:rPr>
              <a:t>システム概要</a:t>
            </a:r>
          </a:p>
          <a:p>
            <a:pPr marL="514350" indent="-514350">
              <a:buFont typeface="+mj-lt"/>
              <a:buAutoNum type="arabicPeriod"/>
            </a:pPr>
            <a:r>
              <a:rPr lang="ja-JP" altLang="en-US" sz="2800">
                <a:solidFill>
                  <a:schemeClr val="bg1">
                    <a:lumMod val="65000"/>
                  </a:schemeClr>
                </a:solidFill>
                <a:ea typeface="メイリオ"/>
              </a:rPr>
              <a:t>デモンストレーション</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苦労した点、工夫した点、反省点</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最後に</a:t>
            </a:r>
            <a:endParaRPr lang="en-US" altLang="ja-JP" sz="2800">
              <a:solidFill>
                <a:schemeClr val="bg1">
                  <a:lumMod val="65000"/>
                </a:schemeClr>
              </a:solidFill>
              <a:ea typeface="メイリオ"/>
            </a:endParaRPr>
          </a:p>
        </p:txBody>
      </p:sp>
    </p:spTree>
    <p:extLst>
      <p:ext uri="{BB962C8B-B14F-4D97-AF65-F5344CB8AC3E}">
        <p14:creationId xmlns:p14="http://schemas.microsoft.com/office/powerpoint/2010/main" val="388565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FD3B1EB-BD32-0099-F17D-DF0054ED28F0}"/>
              </a:ext>
            </a:extLst>
          </p:cNvPr>
          <p:cNvSpPr txBox="1"/>
          <p:nvPr/>
        </p:nvSpPr>
        <p:spPr>
          <a:xfrm>
            <a:off x="8396357" y="1206942"/>
            <a:ext cx="269240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ログイン画面</a:t>
            </a:r>
            <a:endParaRPr kumimoji="0" lang="ja-JP" altLang="en-US" sz="1800" b="0" i="0" u="none" strike="noStrike" kern="1200" cap="none" spc="0" normalizeH="0" baseline="0" noProof="0">
              <a:ln>
                <a:noFill/>
              </a:ln>
              <a:solidFill>
                <a:prstClr val="black"/>
              </a:solidFill>
              <a:effectLst/>
              <a:uLnTx/>
              <a:uFillTx/>
              <a:latin typeface="Tw Cen MT" panose="020B0602020104020603"/>
              <a:ea typeface="メイリオ"/>
              <a:cs typeface="+mn-cs"/>
            </a:endParaRPr>
          </a:p>
        </p:txBody>
      </p:sp>
      <p:pic>
        <p:nvPicPr>
          <p:cNvPr id="7" name="図 7" descr="グラフィカル ユーザー インターフェイス, テキスト, アプリケーション&#10;&#10;説明は自動で生成されたものです">
            <a:extLst>
              <a:ext uri="{FF2B5EF4-FFF2-40B4-BE49-F238E27FC236}">
                <a16:creationId xmlns:a16="http://schemas.microsoft.com/office/drawing/2014/main" id="{E55E63CE-E96E-F65D-9590-5A80B2DB2819}"/>
              </a:ext>
            </a:extLst>
          </p:cNvPr>
          <p:cNvPicPr>
            <a:picLocks noGrp="1" noChangeAspect="1"/>
          </p:cNvPicPr>
          <p:nvPr>
            <p:ph idx="1"/>
          </p:nvPr>
        </p:nvPicPr>
        <p:blipFill>
          <a:blip r:embed="rId3"/>
          <a:stretch>
            <a:fillRect/>
          </a:stretch>
        </p:blipFill>
        <p:spPr>
          <a:xfrm>
            <a:off x="1184970" y="1904869"/>
            <a:ext cx="9822060" cy="4433245"/>
          </a:xfrm>
        </p:spPr>
      </p:pic>
      <p:sp>
        <p:nvSpPr>
          <p:cNvPr id="3" name="吹き出し: 角を丸めた四角形 2">
            <a:extLst>
              <a:ext uri="{FF2B5EF4-FFF2-40B4-BE49-F238E27FC236}">
                <a16:creationId xmlns:a16="http://schemas.microsoft.com/office/drawing/2014/main" id="{D7CCE109-799F-47E4-8C58-1ECAED5FEF42}"/>
              </a:ext>
            </a:extLst>
          </p:cNvPr>
          <p:cNvSpPr/>
          <p:nvPr/>
        </p:nvSpPr>
        <p:spPr>
          <a:xfrm>
            <a:off x="1524000" y="3017520"/>
            <a:ext cx="3332480" cy="1483360"/>
          </a:xfrm>
          <a:prstGeom prst="wedgeRoundRectCallout">
            <a:avLst>
              <a:gd name="adj1" fmla="val 79519"/>
              <a:gd name="adj2" fmla="val 227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ユーザ登録をしていない場合、新規登録しログインできる。</a:t>
            </a:r>
          </a:p>
        </p:txBody>
      </p:sp>
      <p:sp>
        <p:nvSpPr>
          <p:cNvPr id="8" name="タイトル 1">
            <a:extLst>
              <a:ext uri="{FF2B5EF4-FFF2-40B4-BE49-F238E27FC236}">
                <a16:creationId xmlns:a16="http://schemas.microsoft.com/office/drawing/2014/main" id="{29718621-7C2D-4030-AB65-9C92575E001D}"/>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Tree>
    <p:extLst>
      <p:ext uri="{BB962C8B-B14F-4D97-AF65-F5344CB8AC3E}">
        <p14:creationId xmlns:p14="http://schemas.microsoft.com/office/powerpoint/2010/main" val="59955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503249" y="966486"/>
            <a:ext cx="269240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一般用トップ画面</a:t>
            </a:r>
            <a:endParaRPr kumimoji="0" lang="ja-JP" altLang="en-US" sz="1800" b="0" i="0" u="none" strike="noStrike" kern="1200" cap="none" spc="0" normalizeH="0" baseline="0" noProof="0">
              <a:ln>
                <a:noFill/>
              </a:ln>
              <a:solidFill>
                <a:prstClr val="black"/>
              </a:solidFill>
              <a:effectLst/>
              <a:uLnTx/>
              <a:uFillTx/>
              <a:latin typeface="Tw Cen MT" panose="020B0602020104020603"/>
              <a:ea typeface="メイリオ"/>
              <a:cs typeface="+mn-cs"/>
            </a:endParaRPr>
          </a:p>
        </p:txBody>
      </p:sp>
      <p:pic>
        <p:nvPicPr>
          <p:cNvPr id="6" name="図 6" descr="グラフィカル ユーザー インターフェイス, テーブル&#10;&#10;説明は自動で生成されたものです">
            <a:extLst>
              <a:ext uri="{FF2B5EF4-FFF2-40B4-BE49-F238E27FC236}">
                <a16:creationId xmlns:a16="http://schemas.microsoft.com/office/drawing/2014/main" id="{4EAE68F9-BF54-553E-1B2F-B4FA6B3643CB}"/>
              </a:ext>
            </a:extLst>
          </p:cNvPr>
          <p:cNvPicPr>
            <a:picLocks noGrp="1" noChangeAspect="1"/>
          </p:cNvPicPr>
          <p:nvPr>
            <p:ph idx="1"/>
          </p:nvPr>
        </p:nvPicPr>
        <p:blipFill>
          <a:blip r:embed="rId3"/>
          <a:stretch>
            <a:fillRect/>
          </a:stretch>
        </p:blipFill>
        <p:spPr>
          <a:xfrm>
            <a:off x="1041424" y="1592704"/>
            <a:ext cx="9688139" cy="4962812"/>
          </a:xfrm>
        </p:spPr>
      </p:pic>
      <p:sp>
        <p:nvSpPr>
          <p:cNvPr id="3" name="吹き出し: 角を丸めた四角形 2">
            <a:extLst>
              <a:ext uri="{FF2B5EF4-FFF2-40B4-BE49-F238E27FC236}">
                <a16:creationId xmlns:a16="http://schemas.microsoft.com/office/drawing/2014/main" id="{82151DEC-3A63-4620-9EB1-5FF9225382EE}"/>
              </a:ext>
            </a:extLst>
          </p:cNvPr>
          <p:cNvSpPr/>
          <p:nvPr/>
        </p:nvSpPr>
        <p:spPr>
          <a:xfrm>
            <a:off x="2623368" y="3799839"/>
            <a:ext cx="2395671" cy="1208251"/>
          </a:xfrm>
          <a:prstGeom prst="wedgeRoundRectCallout">
            <a:avLst>
              <a:gd name="adj1" fmla="val -58620"/>
              <a:gd name="adj2" fmla="val -380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アサイド部から、ジャンル検索が可能。</a:t>
            </a:r>
          </a:p>
        </p:txBody>
      </p:sp>
      <p:sp>
        <p:nvSpPr>
          <p:cNvPr id="7" name="吹き出し: 角を丸めた四角形 6">
            <a:extLst>
              <a:ext uri="{FF2B5EF4-FFF2-40B4-BE49-F238E27FC236}">
                <a16:creationId xmlns:a16="http://schemas.microsoft.com/office/drawing/2014/main" id="{733EAE43-7134-4805-9125-DFD4F9A568F5}"/>
              </a:ext>
            </a:extLst>
          </p:cNvPr>
          <p:cNvSpPr/>
          <p:nvPr/>
        </p:nvSpPr>
        <p:spPr>
          <a:xfrm>
            <a:off x="2623368" y="5256339"/>
            <a:ext cx="3371032" cy="1134301"/>
          </a:xfrm>
          <a:prstGeom prst="wedgeRoundRectCallout">
            <a:avLst>
              <a:gd name="adj1" fmla="val -59110"/>
              <a:gd name="adj2" fmla="val 230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アサイド部から、アカウント管理、注文履歴の確認が可能。</a:t>
            </a:r>
          </a:p>
        </p:txBody>
      </p:sp>
      <p:sp>
        <p:nvSpPr>
          <p:cNvPr id="9" name="タイトル 1">
            <a:extLst>
              <a:ext uri="{FF2B5EF4-FFF2-40B4-BE49-F238E27FC236}">
                <a16:creationId xmlns:a16="http://schemas.microsoft.com/office/drawing/2014/main" id="{075480D5-0066-4E9C-BCB0-DD8B4385F7B7}"/>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Tree>
    <p:extLst>
      <p:ext uri="{BB962C8B-B14F-4D97-AF65-F5344CB8AC3E}">
        <p14:creationId xmlns:p14="http://schemas.microsoft.com/office/powerpoint/2010/main" val="369583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274457" y="1038373"/>
            <a:ext cx="3093720" cy="461665"/>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a:cs typeface="+mn-cs"/>
              </a:rPr>
              <a:t>カート画面</a:t>
            </a:r>
          </a:p>
        </p:txBody>
      </p:sp>
      <p:pic>
        <p:nvPicPr>
          <p:cNvPr id="5" name="図 6" descr="グラフィカル ユーザー インターフェイス が含まれている画像&#10;&#10;説明は自動で生成されたものです">
            <a:extLst>
              <a:ext uri="{FF2B5EF4-FFF2-40B4-BE49-F238E27FC236}">
                <a16:creationId xmlns:a16="http://schemas.microsoft.com/office/drawing/2014/main" id="{9061F00C-0D11-4F99-8432-05D3123F4632}"/>
              </a:ext>
            </a:extLst>
          </p:cNvPr>
          <p:cNvPicPr>
            <a:picLocks noGrp="1" noChangeAspect="1"/>
          </p:cNvPicPr>
          <p:nvPr>
            <p:ph idx="1"/>
          </p:nvPr>
        </p:nvPicPr>
        <p:blipFill>
          <a:blip r:embed="rId3"/>
          <a:stretch>
            <a:fillRect/>
          </a:stretch>
        </p:blipFill>
        <p:spPr>
          <a:xfrm>
            <a:off x="1175375" y="1620450"/>
            <a:ext cx="9403310" cy="4952374"/>
          </a:xfrm>
        </p:spPr>
      </p:pic>
      <p:sp>
        <p:nvSpPr>
          <p:cNvPr id="6" name="吹き出し: 角を丸めた四角形 5">
            <a:extLst>
              <a:ext uri="{FF2B5EF4-FFF2-40B4-BE49-F238E27FC236}">
                <a16:creationId xmlns:a16="http://schemas.microsoft.com/office/drawing/2014/main" id="{FCC4ECA4-46AB-423A-882D-9327623FECD4}"/>
              </a:ext>
            </a:extLst>
          </p:cNvPr>
          <p:cNvSpPr/>
          <p:nvPr/>
        </p:nvSpPr>
        <p:spPr>
          <a:xfrm>
            <a:off x="6341928" y="4440384"/>
            <a:ext cx="2812232" cy="1208251"/>
          </a:xfrm>
          <a:prstGeom prst="wedgeRoundRectCallout">
            <a:avLst>
              <a:gd name="adj1" fmla="val 36378"/>
              <a:gd name="adj2" fmla="val -893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カートに追加した商品の取り消しが可能。</a:t>
            </a:r>
          </a:p>
        </p:txBody>
      </p:sp>
      <p:sp>
        <p:nvSpPr>
          <p:cNvPr id="10" name="タイトル 1">
            <a:extLst>
              <a:ext uri="{FF2B5EF4-FFF2-40B4-BE49-F238E27FC236}">
                <a16:creationId xmlns:a16="http://schemas.microsoft.com/office/drawing/2014/main" id="{E02A2FEE-76AA-4AC7-844A-96DD0B4ADB7A}"/>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Tree>
    <p:extLst>
      <p:ext uri="{BB962C8B-B14F-4D97-AF65-F5344CB8AC3E}">
        <p14:creationId xmlns:p14="http://schemas.microsoft.com/office/powerpoint/2010/main" val="184348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274457" y="1038373"/>
            <a:ext cx="309372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a:t>
            </a: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用トップ画面</a:t>
            </a:r>
          </a:p>
        </p:txBody>
      </p:sp>
      <p:pic>
        <p:nvPicPr>
          <p:cNvPr id="5" name="図 6" descr="グラフィカル ユーザー インターフェイス, テキスト, アプリケーション&#10;&#10;説明は自動で生成されたものです">
            <a:extLst>
              <a:ext uri="{FF2B5EF4-FFF2-40B4-BE49-F238E27FC236}">
                <a16:creationId xmlns:a16="http://schemas.microsoft.com/office/drawing/2014/main" id="{8BAB9A16-46F9-45D8-5307-A20C1E994359}"/>
              </a:ext>
            </a:extLst>
          </p:cNvPr>
          <p:cNvPicPr>
            <a:picLocks noGrp="1" noChangeAspect="1"/>
          </p:cNvPicPr>
          <p:nvPr>
            <p:ph idx="1"/>
          </p:nvPr>
        </p:nvPicPr>
        <p:blipFill>
          <a:blip r:embed="rId3"/>
          <a:stretch>
            <a:fillRect/>
          </a:stretch>
        </p:blipFill>
        <p:spPr>
          <a:xfrm>
            <a:off x="1096337" y="1939219"/>
            <a:ext cx="10271840" cy="4339661"/>
          </a:xfrm>
        </p:spPr>
      </p:pic>
      <p:sp>
        <p:nvSpPr>
          <p:cNvPr id="6" name="吹き出し: 角を丸めた四角形 5">
            <a:extLst>
              <a:ext uri="{FF2B5EF4-FFF2-40B4-BE49-F238E27FC236}">
                <a16:creationId xmlns:a16="http://schemas.microsoft.com/office/drawing/2014/main" id="{CD5043AA-867E-411A-ACAE-BBF239A9C78C}"/>
              </a:ext>
            </a:extLst>
          </p:cNvPr>
          <p:cNvSpPr/>
          <p:nvPr/>
        </p:nvSpPr>
        <p:spPr>
          <a:xfrm>
            <a:off x="6728008" y="3190239"/>
            <a:ext cx="2395671" cy="1208251"/>
          </a:xfrm>
          <a:prstGeom prst="wedgeRoundRectCallout">
            <a:avLst>
              <a:gd name="adj1" fmla="val -36142"/>
              <a:gd name="adj2" fmla="val -867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管理者は自動的に管理者用ページへ遷移</a:t>
            </a:r>
          </a:p>
        </p:txBody>
      </p:sp>
      <p:sp>
        <p:nvSpPr>
          <p:cNvPr id="9" name="タイトル 1">
            <a:extLst>
              <a:ext uri="{FF2B5EF4-FFF2-40B4-BE49-F238E27FC236}">
                <a16:creationId xmlns:a16="http://schemas.microsoft.com/office/drawing/2014/main" id="{8463B22E-16C9-49CA-9D1C-E20B7382DFF6}"/>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Tree>
    <p:extLst>
      <p:ext uri="{BB962C8B-B14F-4D97-AF65-F5344CB8AC3E}">
        <p14:creationId xmlns:p14="http://schemas.microsoft.com/office/powerpoint/2010/main" val="138690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7989453" y="1038373"/>
            <a:ext cx="337872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管理者用</a:t>
            </a: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商品一覧画面</a:t>
            </a:r>
          </a:p>
        </p:txBody>
      </p:sp>
      <p:pic>
        <p:nvPicPr>
          <p:cNvPr id="6" name="図 6" descr="テーブル&#10;&#10;説明は自動で生成されたものです">
            <a:extLst>
              <a:ext uri="{FF2B5EF4-FFF2-40B4-BE49-F238E27FC236}">
                <a16:creationId xmlns:a16="http://schemas.microsoft.com/office/drawing/2014/main" id="{B3596A43-F2A4-8EBB-37ED-1E186D4B61EA}"/>
              </a:ext>
            </a:extLst>
          </p:cNvPr>
          <p:cNvPicPr>
            <a:picLocks noGrp="1" noChangeAspect="1"/>
          </p:cNvPicPr>
          <p:nvPr>
            <p:ph idx="1"/>
          </p:nvPr>
        </p:nvPicPr>
        <p:blipFill>
          <a:blip r:embed="rId3"/>
          <a:stretch>
            <a:fillRect/>
          </a:stretch>
        </p:blipFill>
        <p:spPr>
          <a:xfrm>
            <a:off x="1434458" y="1512577"/>
            <a:ext cx="9323249" cy="5235193"/>
          </a:xfrm>
        </p:spPr>
      </p:pic>
      <p:sp>
        <p:nvSpPr>
          <p:cNvPr id="5" name="吹き出し: 角を丸めた四角形 4">
            <a:extLst>
              <a:ext uri="{FF2B5EF4-FFF2-40B4-BE49-F238E27FC236}">
                <a16:creationId xmlns:a16="http://schemas.microsoft.com/office/drawing/2014/main" id="{C9CFF5DE-E0A8-4148-BC9D-F883C6799293}"/>
              </a:ext>
            </a:extLst>
          </p:cNvPr>
          <p:cNvSpPr/>
          <p:nvPr/>
        </p:nvSpPr>
        <p:spPr>
          <a:xfrm>
            <a:off x="0" y="4939812"/>
            <a:ext cx="2720103" cy="1208251"/>
          </a:xfrm>
          <a:prstGeom prst="wedgeRoundRectCallout">
            <a:avLst>
              <a:gd name="adj1" fmla="val 34421"/>
              <a:gd name="adj2" fmla="val 94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下部の商品登録ボタンから商品登録が可能</a:t>
            </a:r>
          </a:p>
        </p:txBody>
      </p:sp>
      <p:sp>
        <p:nvSpPr>
          <p:cNvPr id="7" name="吹き出し: 角を丸めた四角形 6">
            <a:extLst>
              <a:ext uri="{FF2B5EF4-FFF2-40B4-BE49-F238E27FC236}">
                <a16:creationId xmlns:a16="http://schemas.microsoft.com/office/drawing/2014/main" id="{5F2388FB-61A1-4011-B79B-2794C48B8205}"/>
              </a:ext>
            </a:extLst>
          </p:cNvPr>
          <p:cNvSpPr/>
          <p:nvPr/>
        </p:nvSpPr>
        <p:spPr>
          <a:xfrm>
            <a:off x="5269350" y="4939812"/>
            <a:ext cx="2720103" cy="1208251"/>
          </a:xfrm>
          <a:prstGeom prst="wedgeRoundRectCallout">
            <a:avLst>
              <a:gd name="adj1" fmla="val -88466"/>
              <a:gd name="adj2" fmla="val -699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商品をクリックすると、編集や削除が行える</a:t>
            </a:r>
          </a:p>
        </p:txBody>
      </p:sp>
      <p:sp>
        <p:nvSpPr>
          <p:cNvPr id="9" name="タイトル 1">
            <a:extLst>
              <a:ext uri="{FF2B5EF4-FFF2-40B4-BE49-F238E27FC236}">
                <a16:creationId xmlns:a16="http://schemas.microsoft.com/office/drawing/2014/main" id="{B67C15F6-9BDE-4EAA-9CB4-30D2FC1924DD}"/>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Tree>
    <p:extLst>
      <p:ext uri="{BB962C8B-B14F-4D97-AF65-F5344CB8AC3E}">
        <p14:creationId xmlns:p14="http://schemas.microsoft.com/office/powerpoint/2010/main" val="282488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50CAFC0B-5E02-4981-83BD-38742DD2FB31}"/>
              </a:ext>
            </a:extLst>
          </p:cNvPr>
          <p:cNvSpPr txBox="1"/>
          <p:nvPr/>
        </p:nvSpPr>
        <p:spPr>
          <a:xfrm>
            <a:off x="8199691" y="1038373"/>
            <a:ext cx="334101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Tw Cen MT" panose="020B0602020104020603"/>
                <a:ea typeface="メイリオ" panose="020B0604030504040204" pitchFamily="50" charset="-128"/>
                <a:cs typeface="+mn-cs"/>
              </a:rPr>
              <a:t>管理者用会員一覧画面</a:t>
            </a:r>
          </a:p>
        </p:txBody>
      </p:sp>
      <p:pic>
        <p:nvPicPr>
          <p:cNvPr id="5" name="図 5" descr="テーブル&#10;&#10;説明は自動で生成されたものです">
            <a:extLst>
              <a:ext uri="{FF2B5EF4-FFF2-40B4-BE49-F238E27FC236}">
                <a16:creationId xmlns:a16="http://schemas.microsoft.com/office/drawing/2014/main" id="{C904E7B7-43C5-10F5-0A67-E6AA6E375995}"/>
              </a:ext>
            </a:extLst>
          </p:cNvPr>
          <p:cNvPicPr>
            <a:picLocks noGrp="1" noChangeAspect="1"/>
          </p:cNvPicPr>
          <p:nvPr>
            <p:ph idx="1"/>
          </p:nvPr>
        </p:nvPicPr>
        <p:blipFill>
          <a:blip r:embed="rId3"/>
          <a:stretch>
            <a:fillRect/>
          </a:stretch>
        </p:blipFill>
        <p:spPr>
          <a:xfrm>
            <a:off x="972896" y="1869057"/>
            <a:ext cx="10397632" cy="4440303"/>
          </a:xfrm>
        </p:spPr>
      </p:pic>
      <p:sp>
        <p:nvSpPr>
          <p:cNvPr id="6" name="吹き出し: 角を丸めた四角形 5">
            <a:extLst>
              <a:ext uri="{FF2B5EF4-FFF2-40B4-BE49-F238E27FC236}">
                <a16:creationId xmlns:a16="http://schemas.microsoft.com/office/drawing/2014/main" id="{506004C2-E9B3-480C-94D2-724D0057C5C6}"/>
              </a:ext>
            </a:extLst>
          </p:cNvPr>
          <p:cNvSpPr/>
          <p:nvPr/>
        </p:nvSpPr>
        <p:spPr>
          <a:xfrm>
            <a:off x="447041" y="4838926"/>
            <a:ext cx="2489200" cy="1208251"/>
          </a:xfrm>
          <a:prstGeom prst="wedgeRoundRectCallout">
            <a:avLst>
              <a:gd name="adj1" fmla="val 7"/>
              <a:gd name="adj2" fmla="val -808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会員登録ボタンから会員登録が可能</a:t>
            </a:r>
          </a:p>
        </p:txBody>
      </p:sp>
      <p:sp>
        <p:nvSpPr>
          <p:cNvPr id="7" name="吹き出し: 角を丸めた四角形 6">
            <a:extLst>
              <a:ext uri="{FF2B5EF4-FFF2-40B4-BE49-F238E27FC236}">
                <a16:creationId xmlns:a16="http://schemas.microsoft.com/office/drawing/2014/main" id="{129E86E2-77BA-4527-BE05-F46B4DEA5712}"/>
              </a:ext>
            </a:extLst>
          </p:cNvPr>
          <p:cNvSpPr/>
          <p:nvPr/>
        </p:nvSpPr>
        <p:spPr>
          <a:xfrm>
            <a:off x="4927600" y="4384040"/>
            <a:ext cx="2720103" cy="1208251"/>
          </a:xfrm>
          <a:prstGeom prst="wedgeRoundRectCallout">
            <a:avLst>
              <a:gd name="adj1" fmla="val -81742"/>
              <a:gd name="adj2" fmla="val -76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Tw Cen MT" panose="020B0602020104020603"/>
                <a:ea typeface="メイリオ" panose="020B0604030504040204" pitchFamily="50" charset="-128"/>
                <a:cs typeface="+mn-cs"/>
              </a:rPr>
              <a:t>会員名をクリックすると、編集や削除が行える</a:t>
            </a:r>
          </a:p>
        </p:txBody>
      </p:sp>
      <p:sp>
        <p:nvSpPr>
          <p:cNvPr id="9" name="タイトル 1">
            <a:extLst>
              <a:ext uri="{FF2B5EF4-FFF2-40B4-BE49-F238E27FC236}">
                <a16:creationId xmlns:a16="http://schemas.microsoft.com/office/drawing/2014/main" id="{8400B6E2-C8D5-4B0D-B321-C2BAB128D235}"/>
              </a:ext>
            </a:extLst>
          </p:cNvPr>
          <p:cNvSpPr>
            <a:spLocks noGrp="1"/>
          </p:cNvSpPr>
          <p:nvPr>
            <p:ph type="title"/>
          </p:nvPr>
        </p:nvSpPr>
        <p:spPr>
          <a:xfrm>
            <a:off x="1023938" y="585788"/>
            <a:ext cx="9720262" cy="1498600"/>
          </a:xfrm>
        </p:spPr>
        <p:txBody>
          <a:bodyPr>
            <a:normAutofit/>
          </a:bodyPr>
          <a:lstStyle/>
          <a:p>
            <a:r>
              <a:rPr kumimoji="1" lang="en-US" altLang="ja-JP" sz="4000"/>
              <a:t>5.</a:t>
            </a:r>
            <a:r>
              <a:rPr kumimoji="1" lang="ja-JP" altLang="en-US" sz="4000"/>
              <a:t>　</a:t>
            </a:r>
            <a:r>
              <a:rPr lang="ja-JP" altLang="en-US" sz="4000">
                <a:ea typeface="メイリオ"/>
              </a:rPr>
              <a:t>システム概要</a:t>
            </a:r>
            <a:endParaRPr kumimoji="1" lang="ja-JP" altLang="en-US" sz="4000"/>
          </a:p>
        </p:txBody>
      </p:sp>
    </p:spTree>
    <p:extLst>
      <p:ext uri="{BB962C8B-B14F-4D97-AF65-F5344CB8AC3E}">
        <p14:creationId xmlns:p14="http://schemas.microsoft.com/office/powerpoint/2010/main" val="3782245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CFD73D09-7B83-4A22-8319-55CDF75767E3}"/>
              </a:ext>
            </a:extLst>
          </p:cNvPr>
          <p:cNvSpPr>
            <a:spLocks noGrp="1"/>
          </p:cNvSpPr>
          <p:nvPr>
            <p:ph type="title"/>
          </p:nvPr>
        </p:nvSpPr>
        <p:spPr>
          <a:xfrm>
            <a:off x="1023938" y="585788"/>
            <a:ext cx="9720262" cy="1498600"/>
          </a:xfrm>
        </p:spPr>
        <p:txBody>
          <a:bodyPr>
            <a:normAutofit/>
          </a:bodyPr>
          <a:lstStyle/>
          <a:p>
            <a:r>
              <a:rPr lang="en-US" altLang="ja-JP" sz="4000"/>
              <a:t>7.</a:t>
            </a:r>
            <a:r>
              <a:rPr lang="ja-JP" altLang="en-US" sz="4000"/>
              <a:t>　苦労した点、工夫した点、反省点</a:t>
            </a:r>
            <a:endParaRPr kumimoji="1" lang="ja-JP" altLang="en-US" sz="4000"/>
          </a:p>
        </p:txBody>
      </p:sp>
      <p:sp>
        <p:nvSpPr>
          <p:cNvPr id="10" name="コンテンツ プレースホルダー 2">
            <a:extLst>
              <a:ext uri="{FF2B5EF4-FFF2-40B4-BE49-F238E27FC236}">
                <a16:creationId xmlns:a16="http://schemas.microsoft.com/office/drawing/2014/main" id="{A0DB97B1-A372-428E-B039-1DBE3F6A0960}"/>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a:solidFill>
                  <a:schemeClr val="bg1">
                    <a:lumMod val="65000"/>
                  </a:schemeClr>
                </a:solidFill>
                <a:ea typeface="メイリオ"/>
              </a:rPr>
              <a:t>はじめに　～システムコンセプト～</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チーム紹介</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システム規模と品質</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開発工程</a:t>
            </a:r>
            <a:endParaRPr lang="en-US" altLang="ja-JP" sz="280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a:solidFill>
                  <a:schemeClr val="bg1">
                    <a:lumMod val="65000"/>
                  </a:schemeClr>
                </a:solidFill>
                <a:ea typeface="メイリオ"/>
              </a:rPr>
              <a:t>システム概要</a:t>
            </a:r>
          </a:p>
          <a:p>
            <a:pPr marL="514350" indent="-514350">
              <a:buFont typeface="+mj-lt"/>
              <a:buAutoNum type="arabicPeriod"/>
            </a:pPr>
            <a:r>
              <a:rPr lang="ja-JP" altLang="en-US" sz="2800">
                <a:solidFill>
                  <a:schemeClr val="bg1">
                    <a:lumMod val="65000"/>
                  </a:schemeClr>
                </a:solidFill>
                <a:ea typeface="メイリオ"/>
              </a:rPr>
              <a:t>デモンストレーション</a:t>
            </a:r>
            <a:endParaRPr lang="en-US" altLang="ja-JP" sz="2800">
              <a:solidFill>
                <a:schemeClr val="bg1">
                  <a:lumMod val="65000"/>
                </a:schemeClr>
              </a:solidFill>
              <a:ea typeface="メイリオ"/>
            </a:endParaRPr>
          </a:p>
          <a:p>
            <a:pPr marL="514350" indent="-514350">
              <a:buFont typeface="+mj-lt"/>
              <a:buAutoNum type="arabicPeriod"/>
            </a:pPr>
            <a:r>
              <a:rPr lang="ja-JP" altLang="en-US" sz="2800" b="1">
                <a:ea typeface="メイリオ"/>
              </a:rPr>
              <a:t>苦労した点、工夫した点、反省点</a:t>
            </a:r>
            <a:endParaRPr lang="en-US" altLang="ja-JP" sz="2800" b="1">
              <a:ea typeface="メイリオ"/>
            </a:endParaRPr>
          </a:p>
          <a:p>
            <a:pPr marL="514350" indent="-514350">
              <a:buFont typeface="+mj-lt"/>
              <a:buAutoNum type="arabicPeriod"/>
            </a:pPr>
            <a:r>
              <a:rPr lang="ja-JP" altLang="en-US" sz="2800">
                <a:solidFill>
                  <a:schemeClr val="bg1">
                    <a:lumMod val="65000"/>
                  </a:schemeClr>
                </a:solidFill>
                <a:ea typeface="メイリオ"/>
              </a:rPr>
              <a:t>最後に</a:t>
            </a:r>
            <a:endParaRPr lang="en-US" altLang="ja-JP" sz="2800">
              <a:solidFill>
                <a:schemeClr val="bg1">
                  <a:lumMod val="65000"/>
                </a:schemeClr>
              </a:solidFill>
              <a:ea typeface="メイリオ"/>
            </a:endParaRPr>
          </a:p>
        </p:txBody>
      </p:sp>
    </p:spTree>
    <p:extLst>
      <p:ext uri="{BB962C8B-B14F-4D97-AF65-F5344CB8AC3E}">
        <p14:creationId xmlns:p14="http://schemas.microsoft.com/office/powerpoint/2010/main" val="161102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61465FA-A3FB-9380-28A6-0D61041F2431}"/>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altLang="en-US" sz="2300">
                <a:solidFill>
                  <a:srgbClr val="000000"/>
                </a:solidFill>
                <a:latin typeface="TW Cen MT"/>
                <a:ea typeface="Meiryo"/>
                <a:cs typeface="+mn-lt"/>
              </a:rPr>
              <a:t>・</a:t>
            </a:r>
            <a:r>
              <a:rPr lang="ja-JP" sz="2300">
                <a:latin typeface="TW Cen MT"/>
                <a:ea typeface="Meiryo"/>
                <a:cs typeface="+mn-lt"/>
              </a:rPr>
              <a:t>設計中に細かなズレや矛盾が発生</a:t>
            </a:r>
            <a:r>
              <a:rPr lang="ja-JP" altLang="en-US" sz="2300">
                <a:latin typeface="TW Cen MT"/>
                <a:ea typeface="Meiryo"/>
                <a:cs typeface="+mn-lt"/>
              </a:rPr>
              <a:t>し、時間がかかってしまったこと。</a:t>
            </a:r>
            <a:endParaRPr lang="ja-JP" altLang="en-US" sz="2300">
              <a:solidFill>
                <a:srgbClr val="000000"/>
              </a:solidFill>
              <a:latin typeface="TW Cen MT"/>
              <a:ea typeface="Meiryo"/>
              <a:cs typeface="Arial"/>
            </a:endParaRPr>
          </a:p>
          <a:p>
            <a:pPr>
              <a:lnSpc>
                <a:spcPct val="200000"/>
              </a:lnSpc>
            </a:pPr>
            <a:r>
              <a:rPr lang="ja-JP" sz="2300">
                <a:solidFill>
                  <a:srgbClr val="000000"/>
                </a:solidFill>
                <a:latin typeface="TW Cen MT"/>
                <a:ea typeface="Meiryo"/>
                <a:cs typeface="Arial"/>
              </a:rPr>
              <a:t>・設計書作成と実装の際の作業量が多く大変だった</a:t>
            </a:r>
            <a:r>
              <a:rPr lang="ja-JP" altLang="en-US" sz="2300">
                <a:solidFill>
                  <a:srgbClr val="000000"/>
                </a:solidFill>
                <a:latin typeface="TW Cen MT"/>
                <a:ea typeface="Meiryo"/>
                <a:cs typeface="Arial"/>
              </a:rPr>
              <a:t>こと</a:t>
            </a:r>
            <a:r>
              <a:rPr lang="ja-JP" sz="2300">
                <a:solidFill>
                  <a:srgbClr val="000000"/>
                </a:solidFill>
                <a:latin typeface="TW Cen MT"/>
                <a:ea typeface="Meiryo"/>
                <a:cs typeface="Arial"/>
              </a:rPr>
              <a:t>。</a:t>
            </a:r>
            <a:endParaRPr lang="ja-JP" altLang="en-US" sz="2300">
              <a:solidFill>
                <a:srgbClr val="000000"/>
              </a:solidFill>
              <a:latin typeface="TW Cen MT"/>
              <a:ea typeface="Meiryo"/>
              <a:cs typeface="Arial"/>
            </a:endParaRPr>
          </a:p>
          <a:p>
            <a:pPr>
              <a:lnSpc>
                <a:spcPct val="200000"/>
              </a:lnSpc>
            </a:pPr>
            <a:r>
              <a:rPr lang="ja-JP" altLang="en-US" sz="2300">
                <a:solidFill>
                  <a:srgbClr val="000000"/>
                </a:solidFill>
                <a:latin typeface="TW Cen MT"/>
                <a:ea typeface="Meiryo"/>
                <a:cs typeface="Arial"/>
              </a:rPr>
              <a:t>・各々の</a:t>
            </a:r>
            <a:r>
              <a:rPr lang="ja-JP" altLang="en-US" sz="2300">
                <a:solidFill>
                  <a:srgbClr val="000000"/>
                </a:solidFill>
                <a:latin typeface="TW Cen MT"/>
                <a:ea typeface="Meiryo"/>
              </a:rPr>
              <a:t>担当部分の進捗にバラツキがあった。</a:t>
            </a:r>
          </a:p>
          <a:p>
            <a:pPr>
              <a:lnSpc>
                <a:spcPct val="200000"/>
              </a:lnSpc>
            </a:pPr>
            <a:r>
              <a:rPr lang="ja-JP" altLang="en-US" sz="2300">
                <a:solidFill>
                  <a:srgbClr val="000000"/>
                </a:solidFill>
                <a:latin typeface="TW Cen MT"/>
                <a:ea typeface="Meiryo"/>
              </a:rPr>
              <a:t>・クレジットカード機能の設計・実装。</a:t>
            </a:r>
            <a:endParaRPr lang="ja-JP" altLang="en-US" sz="2300">
              <a:latin typeface="TW Cen MT"/>
              <a:ea typeface="Meiryo"/>
            </a:endParaRPr>
          </a:p>
        </p:txBody>
      </p:sp>
      <p:sp>
        <p:nvSpPr>
          <p:cNvPr id="7" name="タイトル 1">
            <a:extLst>
              <a:ext uri="{FF2B5EF4-FFF2-40B4-BE49-F238E27FC236}">
                <a16:creationId xmlns:a16="http://schemas.microsoft.com/office/drawing/2014/main" id="{BFB855D3-6405-493F-91B9-3E905DD2D5CE}"/>
              </a:ext>
            </a:extLst>
          </p:cNvPr>
          <p:cNvSpPr>
            <a:spLocks noGrp="1"/>
          </p:cNvSpPr>
          <p:nvPr>
            <p:ph type="title"/>
          </p:nvPr>
        </p:nvSpPr>
        <p:spPr>
          <a:xfrm>
            <a:off x="1023938" y="585788"/>
            <a:ext cx="9720262" cy="1498600"/>
          </a:xfrm>
        </p:spPr>
        <p:txBody>
          <a:bodyPr>
            <a:normAutofit/>
          </a:bodyPr>
          <a:lstStyle/>
          <a:p>
            <a:r>
              <a:rPr lang="en-US" altLang="ja-JP" sz="4000"/>
              <a:t>7.</a:t>
            </a:r>
            <a:r>
              <a:rPr lang="ja-JP" altLang="en-US" sz="4000"/>
              <a:t>　苦労した点</a:t>
            </a:r>
            <a:endParaRPr kumimoji="1" lang="ja-JP" altLang="en-US" sz="4000"/>
          </a:p>
        </p:txBody>
      </p:sp>
    </p:spTree>
    <p:extLst>
      <p:ext uri="{BB962C8B-B14F-4D97-AF65-F5344CB8AC3E}">
        <p14:creationId xmlns:p14="http://schemas.microsoft.com/office/powerpoint/2010/main" val="94245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3F6348D-0D97-4A5A-8919-8224FF968F5E}"/>
              </a:ext>
            </a:extLst>
          </p:cNvPr>
          <p:cNvSpPr>
            <a:spLocks noGrp="1"/>
          </p:cNvSpPr>
          <p:nvPr>
            <p:ph idx="1"/>
          </p:nvPr>
        </p:nvSpPr>
        <p:spPr>
          <a:xfrm>
            <a:off x="1024128" y="1819373"/>
            <a:ext cx="9720071" cy="4515439"/>
          </a:xfrm>
        </p:spPr>
        <p:txBody>
          <a:bodyPr vert="horz" lIns="45720" tIns="45720" rIns="45720" bIns="45720" rtlCol="0" anchor="t">
            <a:normAutofit/>
          </a:bodyPr>
          <a:lstStyle/>
          <a:p>
            <a:pPr marL="514350" indent="-514350">
              <a:buFont typeface="+mj-lt"/>
              <a:buAutoNum type="arabicPeriod"/>
            </a:pPr>
            <a:r>
              <a:rPr lang="ja-JP" altLang="en-US" sz="2800" dirty="0"/>
              <a:t>はじめに　～システムコンセプト～</a:t>
            </a:r>
            <a:endParaRPr kumimoji="1" lang="en-US" altLang="ja-JP" sz="2800" dirty="0"/>
          </a:p>
          <a:p>
            <a:pPr marL="514350" indent="-514350">
              <a:buFont typeface="+mj-lt"/>
              <a:buAutoNum type="arabicPeriod"/>
            </a:pPr>
            <a:r>
              <a:rPr lang="ja-JP" altLang="en-US" sz="2800" dirty="0"/>
              <a:t>システム規模と品質</a:t>
            </a:r>
            <a:endParaRPr lang="en-US" altLang="ja-JP" sz="2800" dirty="0"/>
          </a:p>
          <a:p>
            <a:pPr marL="514350" indent="-514350">
              <a:buFont typeface="+mj-lt"/>
              <a:buAutoNum type="arabicPeriod"/>
            </a:pPr>
            <a:r>
              <a:rPr kumimoji="1" lang="ja-JP" altLang="en-US" sz="2800" dirty="0"/>
              <a:t>開発工程</a:t>
            </a:r>
            <a:endParaRPr kumimoji="1" lang="en-US" altLang="ja-JP" sz="2800" dirty="0"/>
          </a:p>
          <a:p>
            <a:pPr marL="514350" indent="-514350">
              <a:buAutoNum type="arabicPeriod"/>
            </a:pPr>
            <a:r>
              <a:rPr lang="ja-JP" altLang="en-US" sz="2800" dirty="0">
                <a:ea typeface="メイリオ"/>
              </a:rPr>
              <a:t>システム概要</a:t>
            </a:r>
          </a:p>
          <a:p>
            <a:pPr marL="514350" indent="-514350">
              <a:buFont typeface="+mj-lt"/>
              <a:buAutoNum type="arabicPeriod"/>
            </a:pPr>
            <a:r>
              <a:rPr kumimoji="1" lang="ja-JP" altLang="en-US" sz="2800" dirty="0"/>
              <a:t>苦労した点、工夫した点、反省点</a:t>
            </a:r>
            <a:endParaRPr kumimoji="1" lang="en-US" altLang="ja-JP" sz="2800" dirty="0"/>
          </a:p>
          <a:p>
            <a:pPr marL="514350" indent="-514350">
              <a:buFont typeface="+mj-lt"/>
              <a:buAutoNum type="arabicPeriod"/>
            </a:pPr>
            <a:r>
              <a:rPr lang="ja-JP" altLang="en-US" sz="2800" dirty="0"/>
              <a:t>最後に</a:t>
            </a:r>
            <a:endParaRPr kumimoji="1" lang="en-US" altLang="ja-JP" sz="2800" dirty="0"/>
          </a:p>
        </p:txBody>
      </p:sp>
      <p:sp>
        <p:nvSpPr>
          <p:cNvPr id="6" name="タイトル 1">
            <a:extLst>
              <a:ext uri="{FF2B5EF4-FFF2-40B4-BE49-F238E27FC236}">
                <a16:creationId xmlns:a16="http://schemas.microsoft.com/office/drawing/2014/main" id="{338C9516-02BF-48DE-8C34-927B61B9CD0B}"/>
              </a:ext>
            </a:extLst>
          </p:cNvPr>
          <p:cNvSpPr>
            <a:spLocks noGrp="1"/>
          </p:cNvSpPr>
          <p:nvPr>
            <p:ph type="title"/>
          </p:nvPr>
        </p:nvSpPr>
        <p:spPr>
          <a:xfrm>
            <a:off x="1023938" y="585788"/>
            <a:ext cx="9720262" cy="1498600"/>
          </a:xfrm>
        </p:spPr>
        <p:txBody>
          <a:bodyPr>
            <a:normAutofit/>
          </a:bodyPr>
          <a:lstStyle/>
          <a:p>
            <a:r>
              <a:rPr kumimoji="1" lang="ja-JP" altLang="en-US" sz="4000"/>
              <a:t>目次</a:t>
            </a:r>
          </a:p>
        </p:txBody>
      </p:sp>
    </p:spTree>
    <p:extLst>
      <p:ext uri="{BB962C8B-B14F-4D97-AF65-F5344CB8AC3E}">
        <p14:creationId xmlns:p14="http://schemas.microsoft.com/office/powerpoint/2010/main" val="2721329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D7808EED-DC28-463C-944A-396EF99B5E0D}"/>
              </a:ext>
            </a:extLst>
          </p:cNvPr>
          <p:cNvSpPr>
            <a:spLocks noGrp="1"/>
          </p:cNvSpPr>
          <p:nvPr>
            <p:ph type="title"/>
          </p:nvPr>
        </p:nvSpPr>
        <p:spPr>
          <a:xfrm>
            <a:off x="1023938" y="585788"/>
            <a:ext cx="9720262" cy="1498600"/>
          </a:xfrm>
        </p:spPr>
        <p:txBody>
          <a:bodyPr>
            <a:normAutofit/>
          </a:bodyPr>
          <a:lstStyle/>
          <a:p>
            <a:r>
              <a:rPr lang="en-US" altLang="ja-JP" sz="4000"/>
              <a:t>7.</a:t>
            </a:r>
            <a:r>
              <a:rPr lang="ja-JP" altLang="en-US" sz="4000"/>
              <a:t>　工夫した点</a:t>
            </a:r>
            <a:endParaRPr kumimoji="1" lang="ja-JP" altLang="en-US" sz="4000"/>
          </a:p>
        </p:txBody>
      </p:sp>
      <p:sp>
        <p:nvSpPr>
          <p:cNvPr id="7" name="コンテンツ プレースホルダー 2">
            <a:extLst>
              <a:ext uri="{FF2B5EF4-FFF2-40B4-BE49-F238E27FC236}">
                <a16:creationId xmlns:a16="http://schemas.microsoft.com/office/drawing/2014/main" id="{E03B1245-1519-AF29-3C59-714DCADCD660}"/>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sz="2300">
                <a:latin typeface="Meiryo"/>
                <a:ea typeface="Meiryo"/>
                <a:cs typeface="+mn-lt"/>
              </a:rPr>
              <a:t>・</a:t>
            </a:r>
            <a:r>
              <a:rPr lang="en-US" altLang="ja-JP" sz="2300">
                <a:latin typeface="Meiryo"/>
                <a:ea typeface="+mn-lt"/>
                <a:cs typeface="+mn-lt"/>
              </a:rPr>
              <a:t>git</a:t>
            </a:r>
            <a:r>
              <a:rPr lang="ja-JP" sz="2300">
                <a:latin typeface="Meiryo"/>
                <a:ea typeface="Meiryo"/>
                <a:cs typeface="+mn-lt"/>
              </a:rPr>
              <a:t>を扱う際にダブルチェックとスラックでのプル呼びかけを徹底したこと。</a:t>
            </a:r>
            <a:r>
              <a:rPr lang="ja-JP" altLang="en-US" sz="2300">
                <a:latin typeface="Meiryo"/>
                <a:ea typeface="Meiryo"/>
                <a:cs typeface="+mn-lt"/>
              </a:rPr>
              <a:t> </a:t>
            </a:r>
            <a:endParaRPr lang="ja-JP" altLang="en-US" sz="2300">
              <a:latin typeface="Meiryo"/>
              <a:ea typeface="Meiryo"/>
              <a:cs typeface="Arial"/>
            </a:endParaRPr>
          </a:p>
          <a:p>
            <a:pPr>
              <a:lnSpc>
                <a:spcPct val="200000"/>
              </a:lnSpc>
            </a:pPr>
            <a:r>
              <a:rPr lang="ja-JP" sz="2300">
                <a:latin typeface="Meiryo"/>
                <a:ea typeface="Meiryo"/>
                <a:cs typeface="+mn-lt"/>
              </a:rPr>
              <a:t>・各々の進捗報告の確認を頻繁に行ったこと。</a:t>
            </a:r>
            <a:r>
              <a:rPr lang="ja-JP" altLang="en-US" sz="2300">
                <a:latin typeface="Meiryo"/>
                <a:ea typeface="Meiryo"/>
                <a:cs typeface="+mn-lt"/>
              </a:rPr>
              <a:t> </a:t>
            </a:r>
            <a:endParaRPr lang="ja-JP" sz="2300">
              <a:latin typeface="Meiryo"/>
              <a:ea typeface="Meiryo"/>
            </a:endParaRPr>
          </a:p>
          <a:p>
            <a:pPr>
              <a:lnSpc>
                <a:spcPct val="200000"/>
              </a:lnSpc>
            </a:pPr>
            <a:r>
              <a:rPr lang="ja-JP" sz="2300">
                <a:latin typeface="Meiryo"/>
                <a:ea typeface="Meiryo"/>
                <a:cs typeface="+mn-lt"/>
              </a:rPr>
              <a:t>・ユーザーに分かりやすい画面レイアウト作りをしたこと。</a:t>
            </a:r>
            <a:r>
              <a:rPr lang="ja-JP" altLang="en-US">
                <a:ea typeface="+mn-lt"/>
                <a:cs typeface="+mn-lt"/>
              </a:rPr>
              <a:t> </a:t>
            </a:r>
            <a:endParaRPr lang="ja-JP"/>
          </a:p>
          <a:p>
            <a:endParaRPr lang="ja-JP" altLang="en-US">
              <a:ea typeface="+mn-lt"/>
              <a:cs typeface="+mn-lt"/>
            </a:endParaRPr>
          </a:p>
          <a:p>
            <a:pPr>
              <a:lnSpc>
                <a:spcPct val="200000"/>
              </a:lnSpc>
            </a:pPr>
            <a:endParaRPr lang="ja-JP" altLang="en-US">
              <a:latin typeface="TW Cen MT"/>
              <a:ea typeface="Meiryo"/>
            </a:endParaRPr>
          </a:p>
        </p:txBody>
      </p:sp>
    </p:spTree>
    <p:extLst>
      <p:ext uri="{BB962C8B-B14F-4D97-AF65-F5344CB8AC3E}">
        <p14:creationId xmlns:p14="http://schemas.microsoft.com/office/powerpoint/2010/main" val="32344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76552DE6-9787-4668-8553-CBF8713424F5}"/>
              </a:ext>
            </a:extLst>
          </p:cNvPr>
          <p:cNvSpPr>
            <a:spLocks noGrp="1"/>
          </p:cNvSpPr>
          <p:nvPr>
            <p:ph type="title"/>
          </p:nvPr>
        </p:nvSpPr>
        <p:spPr>
          <a:xfrm>
            <a:off x="1023938" y="585788"/>
            <a:ext cx="9720262" cy="1498600"/>
          </a:xfrm>
        </p:spPr>
        <p:txBody>
          <a:bodyPr>
            <a:normAutofit/>
          </a:bodyPr>
          <a:lstStyle/>
          <a:p>
            <a:r>
              <a:rPr lang="en-US" altLang="ja-JP" sz="4000" dirty="0"/>
              <a:t>7.</a:t>
            </a:r>
            <a:r>
              <a:rPr lang="ja-JP" altLang="en-US" sz="4000" dirty="0"/>
              <a:t>　反省点</a:t>
            </a:r>
            <a:endParaRPr kumimoji="1" lang="ja-JP" altLang="en-US" sz="4000" dirty="0"/>
          </a:p>
        </p:txBody>
      </p:sp>
      <p:sp>
        <p:nvSpPr>
          <p:cNvPr id="3" name="コンテンツ プレースホルダー 2">
            <a:extLst>
              <a:ext uri="{FF2B5EF4-FFF2-40B4-BE49-F238E27FC236}">
                <a16:creationId xmlns:a16="http://schemas.microsoft.com/office/drawing/2014/main" id="{E90E76B3-F063-F9F5-96F8-3BF1EFDABE70}"/>
              </a:ext>
            </a:extLst>
          </p:cNvPr>
          <p:cNvSpPr>
            <a:spLocks noGrp="1"/>
          </p:cNvSpPr>
          <p:nvPr>
            <p:ph idx="1"/>
          </p:nvPr>
        </p:nvSpPr>
        <p:spPr>
          <a:xfrm>
            <a:off x="1024128" y="2078182"/>
            <a:ext cx="9720073" cy="4023360"/>
          </a:xfrm>
        </p:spPr>
        <p:txBody>
          <a:bodyPr vert="horz" lIns="45720" tIns="45720" rIns="45720" bIns="45720" rtlCol="0" anchor="t">
            <a:normAutofit/>
          </a:bodyPr>
          <a:lstStyle/>
          <a:p>
            <a:pPr>
              <a:lnSpc>
                <a:spcPct val="200000"/>
              </a:lnSpc>
            </a:pPr>
            <a:r>
              <a:rPr lang="ja-JP" sz="2300" dirty="0">
                <a:latin typeface="+mn-ea"/>
                <a:cs typeface="+mn-lt"/>
              </a:rPr>
              <a:t>・ドキュメント作成</a:t>
            </a:r>
            <a:r>
              <a:rPr lang="ja-JP" altLang="en-US" sz="2300" dirty="0">
                <a:latin typeface="+mn-ea"/>
                <a:cs typeface="+mn-lt"/>
              </a:rPr>
              <a:t>に時間がかかってしまった</a:t>
            </a:r>
            <a:r>
              <a:rPr lang="ja-JP" sz="2300" dirty="0">
                <a:latin typeface="+mn-ea"/>
                <a:cs typeface="+mn-lt"/>
              </a:rPr>
              <a:t>。</a:t>
            </a:r>
            <a:r>
              <a:rPr lang="ja-JP" altLang="en-US" sz="2300" dirty="0">
                <a:latin typeface="+mn-ea"/>
                <a:cs typeface="+mn-lt"/>
              </a:rPr>
              <a:t> </a:t>
            </a:r>
            <a:endParaRPr lang="ja-JP" altLang="en-US" sz="2300" dirty="0">
              <a:latin typeface="+mn-ea"/>
              <a:cs typeface="Arial"/>
            </a:endParaRPr>
          </a:p>
          <a:p>
            <a:pPr>
              <a:lnSpc>
                <a:spcPct val="200000"/>
              </a:lnSpc>
            </a:pPr>
            <a:r>
              <a:rPr lang="ja-JP" sz="2300" dirty="0">
                <a:latin typeface="+mn-ea"/>
                <a:cs typeface="+mn-lt"/>
              </a:rPr>
              <a:t>・最初の設計時には考えていなかったが、実際は必要な機能があ</a:t>
            </a:r>
            <a:r>
              <a:rPr lang="ja-JP" altLang="en-US" sz="2300" dirty="0">
                <a:latin typeface="+mn-ea"/>
                <a:cs typeface="+mn-lt"/>
              </a:rPr>
              <a:t>っ</a:t>
            </a:r>
            <a:r>
              <a:rPr lang="ja-JP" sz="2300" dirty="0">
                <a:latin typeface="+mn-ea"/>
                <a:cs typeface="+mn-lt"/>
              </a:rPr>
              <a:t>た。</a:t>
            </a:r>
            <a:r>
              <a:rPr lang="ja-JP" altLang="en-US" sz="2300" dirty="0">
                <a:latin typeface="+mn-ea"/>
                <a:cs typeface="+mn-lt"/>
              </a:rPr>
              <a:t> </a:t>
            </a:r>
            <a:endParaRPr lang="ja-JP" sz="2300" dirty="0">
              <a:latin typeface="+mn-ea"/>
              <a:cs typeface="+mn-lt"/>
            </a:endParaRPr>
          </a:p>
          <a:p>
            <a:pPr>
              <a:lnSpc>
                <a:spcPct val="200000"/>
              </a:lnSpc>
            </a:pPr>
            <a:r>
              <a:rPr lang="ja-JP" sz="2300" dirty="0">
                <a:latin typeface="+mn-ea"/>
                <a:cs typeface="+mn-lt"/>
              </a:rPr>
              <a:t>・当初決めた通りの作業分担と実際に作業する人が一致しなかった。</a:t>
            </a:r>
            <a:r>
              <a:rPr lang="ja-JP" altLang="en-US" sz="2300" dirty="0">
                <a:ea typeface="+mn-lt"/>
                <a:cs typeface="+mn-lt"/>
              </a:rPr>
              <a:t> </a:t>
            </a:r>
            <a:endParaRPr lang="ja-JP" sz="2300" dirty="0">
              <a:ea typeface="+mn-lt"/>
              <a:cs typeface="+mn-lt"/>
            </a:endParaRPr>
          </a:p>
        </p:txBody>
      </p:sp>
    </p:spTree>
    <p:extLst>
      <p:ext uri="{BB962C8B-B14F-4D97-AF65-F5344CB8AC3E}">
        <p14:creationId xmlns:p14="http://schemas.microsoft.com/office/powerpoint/2010/main" val="3437142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B55866E1-69BB-4CCE-BC3F-D35106D16780}"/>
              </a:ext>
            </a:extLst>
          </p:cNvPr>
          <p:cNvSpPr>
            <a:spLocks noGrp="1"/>
          </p:cNvSpPr>
          <p:nvPr>
            <p:ph type="title"/>
          </p:nvPr>
        </p:nvSpPr>
        <p:spPr>
          <a:xfrm>
            <a:off x="1023938" y="585788"/>
            <a:ext cx="9720262" cy="1498600"/>
          </a:xfrm>
        </p:spPr>
        <p:txBody>
          <a:bodyPr>
            <a:normAutofit/>
          </a:bodyPr>
          <a:lstStyle/>
          <a:p>
            <a:r>
              <a:rPr lang="en-US" altLang="ja-JP" sz="4000"/>
              <a:t>8.</a:t>
            </a:r>
            <a:r>
              <a:rPr lang="ja-JP" altLang="en-US" sz="4000"/>
              <a:t>　最後に</a:t>
            </a:r>
            <a:endParaRPr kumimoji="1" lang="ja-JP" altLang="en-US" sz="4000"/>
          </a:p>
        </p:txBody>
      </p:sp>
      <p:sp>
        <p:nvSpPr>
          <p:cNvPr id="10" name="コンテンツ プレースホルダー 2">
            <a:extLst>
              <a:ext uri="{FF2B5EF4-FFF2-40B4-BE49-F238E27FC236}">
                <a16:creationId xmlns:a16="http://schemas.microsoft.com/office/drawing/2014/main" id="{18D48397-1A2F-49C8-81CA-813F0B0024A8}"/>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a:solidFill>
                  <a:schemeClr val="bg1">
                    <a:lumMod val="65000"/>
                  </a:schemeClr>
                </a:solidFill>
                <a:ea typeface="メイリオ"/>
              </a:rPr>
              <a:t>はじめに　～システムコンセプト～</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チーム紹介</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システム規模と品質</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開発工程</a:t>
            </a:r>
            <a:endParaRPr lang="en-US" altLang="ja-JP" sz="280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a:solidFill>
                  <a:schemeClr val="bg1">
                    <a:lumMod val="65000"/>
                  </a:schemeClr>
                </a:solidFill>
                <a:ea typeface="メイリオ"/>
              </a:rPr>
              <a:t>システム概要</a:t>
            </a:r>
          </a:p>
          <a:p>
            <a:pPr marL="514350" indent="-514350">
              <a:buFont typeface="+mj-lt"/>
              <a:buAutoNum type="arabicPeriod"/>
            </a:pPr>
            <a:r>
              <a:rPr lang="ja-JP" altLang="en-US" sz="2800">
                <a:solidFill>
                  <a:schemeClr val="bg1">
                    <a:lumMod val="65000"/>
                  </a:schemeClr>
                </a:solidFill>
                <a:ea typeface="メイリオ"/>
              </a:rPr>
              <a:t>デモンストレーション</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苦労した点、工夫した点、反省点</a:t>
            </a:r>
            <a:endParaRPr lang="en-US" altLang="ja-JP" sz="2800">
              <a:solidFill>
                <a:schemeClr val="bg1">
                  <a:lumMod val="65000"/>
                </a:schemeClr>
              </a:solidFill>
              <a:ea typeface="メイリオ"/>
            </a:endParaRPr>
          </a:p>
          <a:p>
            <a:pPr marL="514350" indent="-514350">
              <a:buFont typeface="+mj-lt"/>
              <a:buAutoNum type="arabicPeriod"/>
            </a:pPr>
            <a:r>
              <a:rPr lang="ja-JP" altLang="en-US" sz="2800" b="1">
                <a:ea typeface="メイリオ"/>
              </a:rPr>
              <a:t>最後に</a:t>
            </a:r>
            <a:endParaRPr lang="en-US" altLang="ja-JP" sz="2800" b="1">
              <a:ea typeface="メイリオ"/>
            </a:endParaRPr>
          </a:p>
        </p:txBody>
      </p:sp>
    </p:spTree>
    <p:extLst>
      <p:ext uri="{BB962C8B-B14F-4D97-AF65-F5344CB8AC3E}">
        <p14:creationId xmlns:p14="http://schemas.microsoft.com/office/powerpoint/2010/main" val="130741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61C3DA7-FB67-486C-BD0B-C9713626E9A5}"/>
              </a:ext>
            </a:extLst>
          </p:cNvPr>
          <p:cNvSpPr>
            <a:spLocks noGrp="1"/>
          </p:cNvSpPr>
          <p:nvPr>
            <p:ph idx="1"/>
          </p:nvPr>
        </p:nvSpPr>
        <p:spPr>
          <a:xfrm>
            <a:off x="1024127" y="1781666"/>
            <a:ext cx="10143746" cy="4656840"/>
          </a:xfrm>
        </p:spPr>
        <p:txBody>
          <a:bodyPr vert="horz" lIns="45720" tIns="45720" rIns="45720" bIns="45720" rtlCol="0" anchor="t">
            <a:noAutofit/>
          </a:bodyPr>
          <a:lstStyle/>
          <a:p>
            <a:endParaRPr lang="ja-JP" altLang="en-US">
              <a:latin typeface="Tw Cen MT"/>
              <a:ea typeface="メイリオ"/>
            </a:endParaRPr>
          </a:p>
          <a:p>
            <a:pPr>
              <a:lnSpc>
                <a:spcPct val="150000"/>
              </a:lnSpc>
            </a:pPr>
            <a:r>
              <a:rPr lang="ja-JP" altLang="en-US" sz="2300">
                <a:latin typeface="TW Cen MT"/>
                <a:ea typeface="メイリオ"/>
              </a:rPr>
              <a:t>・</a:t>
            </a:r>
            <a:r>
              <a:rPr lang="ja-JP" sz="2300">
                <a:latin typeface="TW Cen MT"/>
                <a:ea typeface="メイリオ"/>
              </a:rPr>
              <a:t>初めてのチーム開発</a:t>
            </a:r>
            <a:r>
              <a:rPr lang="ja-JP" altLang="en-US" sz="2300">
                <a:latin typeface="TW Cen MT"/>
                <a:ea typeface="メイリオ"/>
              </a:rPr>
              <a:t>で最初はとても苦労した。</a:t>
            </a:r>
            <a:endParaRPr lang="ja-JP" altLang="en-US" sz="2300">
              <a:latin typeface="Tw Cen MT"/>
              <a:ea typeface="メイリオ"/>
            </a:endParaRPr>
          </a:p>
          <a:p>
            <a:pPr>
              <a:lnSpc>
                <a:spcPct val="150000"/>
              </a:lnSpc>
            </a:pPr>
            <a:r>
              <a:rPr lang="ja-JP" altLang="en-US" sz="2300">
                <a:latin typeface="TW Cen MT"/>
                <a:ea typeface="メイリオ"/>
              </a:rPr>
              <a:t>・</a:t>
            </a:r>
            <a:r>
              <a:rPr lang="ja-JP" sz="2300">
                <a:latin typeface="TW Cen MT"/>
                <a:ea typeface="メイリオ"/>
              </a:rPr>
              <a:t>コミュニケーション</a:t>
            </a:r>
            <a:r>
              <a:rPr lang="ja-JP" altLang="en-US" sz="2300">
                <a:latin typeface="TW Cen MT"/>
                <a:ea typeface="メイリオ"/>
              </a:rPr>
              <a:t>を</a:t>
            </a:r>
            <a:r>
              <a:rPr lang="ja-JP" sz="2300">
                <a:latin typeface="TW Cen MT"/>
                <a:ea typeface="メイリオ"/>
              </a:rPr>
              <a:t>重ね</a:t>
            </a:r>
            <a:r>
              <a:rPr lang="ja-JP" altLang="en-US" sz="2300">
                <a:latin typeface="TW Cen MT"/>
                <a:ea typeface="メイリオ"/>
              </a:rPr>
              <a:t>て</a:t>
            </a:r>
            <a:r>
              <a:rPr lang="ja-JP" sz="2300">
                <a:latin typeface="TW Cen MT"/>
                <a:ea typeface="メイリオ"/>
              </a:rPr>
              <a:t>チームワーク</a:t>
            </a:r>
            <a:r>
              <a:rPr lang="ja-JP" altLang="en-US" sz="2300">
                <a:latin typeface="TW Cen MT"/>
                <a:ea typeface="メイリオ"/>
              </a:rPr>
              <a:t>、</a:t>
            </a:r>
            <a:r>
              <a:rPr lang="ja-JP" sz="2300">
                <a:latin typeface="TW Cen MT"/>
                <a:ea typeface="メイリオ"/>
              </a:rPr>
              <a:t>開発効率がとても高まった。</a:t>
            </a:r>
            <a:endParaRPr lang="ja-JP" sz="2300">
              <a:latin typeface="Tw Cen MT"/>
              <a:ea typeface="メイリオ"/>
            </a:endParaRPr>
          </a:p>
          <a:p>
            <a:pPr>
              <a:lnSpc>
                <a:spcPct val="150000"/>
              </a:lnSpc>
            </a:pPr>
            <a:r>
              <a:rPr lang="ja-JP" altLang="en-US" sz="2300">
                <a:latin typeface="TW Cen MT"/>
                <a:ea typeface="メイリオ"/>
              </a:rPr>
              <a:t>・システムが想像</a:t>
            </a:r>
            <a:r>
              <a:rPr lang="ja-JP" altLang="en-US" sz="2300">
                <a:latin typeface="Tw Cen MT"/>
                <a:ea typeface="メイリオ"/>
              </a:rPr>
              <a:t>以上の完成度になったことに驚いたと同時に大きな達成感があった。</a:t>
            </a:r>
            <a:endParaRPr lang="ja-JP" sz="2300">
              <a:latin typeface="Tw Cen MT"/>
              <a:ea typeface="メイリオ"/>
            </a:endParaRPr>
          </a:p>
          <a:p>
            <a:pPr>
              <a:lnSpc>
                <a:spcPct val="150000"/>
              </a:lnSpc>
            </a:pPr>
            <a:r>
              <a:rPr lang="ja-JP" altLang="en-US" sz="2300">
                <a:latin typeface="Tw Cen MT"/>
                <a:ea typeface="メイリオ"/>
              </a:rPr>
              <a:t>・今後チームで業務にあたる際も、チーム開発演習で培ったコミュニケーションや柔軟性を生かしていきたい。</a:t>
            </a:r>
            <a:endParaRPr lang="ja-JP" altLang="en-US" sz="2300">
              <a:ea typeface="メイリオ"/>
            </a:endParaRPr>
          </a:p>
        </p:txBody>
      </p:sp>
      <p:sp>
        <p:nvSpPr>
          <p:cNvPr id="6" name="タイトル 1">
            <a:extLst>
              <a:ext uri="{FF2B5EF4-FFF2-40B4-BE49-F238E27FC236}">
                <a16:creationId xmlns:a16="http://schemas.microsoft.com/office/drawing/2014/main" id="{BF071FEF-667C-4068-BE2B-03157EE06A67}"/>
              </a:ext>
            </a:extLst>
          </p:cNvPr>
          <p:cNvSpPr>
            <a:spLocks noGrp="1"/>
          </p:cNvSpPr>
          <p:nvPr>
            <p:ph type="title"/>
          </p:nvPr>
        </p:nvSpPr>
        <p:spPr>
          <a:xfrm>
            <a:off x="1023938" y="585788"/>
            <a:ext cx="9720262" cy="1498600"/>
          </a:xfrm>
        </p:spPr>
        <p:txBody>
          <a:bodyPr>
            <a:normAutofit/>
          </a:bodyPr>
          <a:lstStyle/>
          <a:p>
            <a:r>
              <a:rPr lang="en-US" altLang="ja-JP" sz="4000"/>
              <a:t>8.</a:t>
            </a:r>
            <a:r>
              <a:rPr lang="ja-JP" altLang="en-US" sz="4000"/>
              <a:t>　最後に</a:t>
            </a:r>
            <a:endParaRPr kumimoji="1" lang="ja-JP" altLang="en-US" sz="4000"/>
          </a:p>
        </p:txBody>
      </p:sp>
    </p:spTree>
    <p:extLst>
      <p:ext uri="{BB962C8B-B14F-4D97-AF65-F5344CB8AC3E}">
        <p14:creationId xmlns:p14="http://schemas.microsoft.com/office/powerpoint/2010/main" val="41995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646EFDE6-C756-4582-8997-C306895A0632}"/>
              </a:ext>
            </a:extLst>
          </p:cNvPr>
          <p:cNvSpPr>
            <a:spLocks noGrp="1"/>
          </p:cNvSpPr>
          <p:nvPr>
            <p:ph type="title"/>
          </p:nvPr>
        </p:nvSpPr>
        <p:spPr>
          <a:xfrm>
            <a:off x="1023938" y="585788"/>
            <a:ext cx="9720262" cy="1498600"/>
          </a:xfrm>
        </p:spPr>
        <p:txBody>
          <a:bodyPr>
            <a:normAutofit/>
          </a:bodyPr>
          <a:lstStyle/>
          <a:p>
            <a:r>
              <a:rPr lang="en-US" altLang="ja-JP" sz="4000"/>
              <a:t>1.</a:t>
            </a:r>
            <a:r>
              <a:rPr lang="ja-JP" altLang="en-US" sz="4000"/>
              <a:t>　はじめに　～システムコンセプト～</a:t>
            </a:r>
            <a:endParaRPr kumimoji="1" lang="ja-JP" altLang="en-US" sz="4000"/>
          </a:p>
        </p:txBody>
      </p:sp>
      <p:sp>
        <p:nvSpPr>
          <p:cNvPr id="12" name="コンテンツ プレースホルダー 2">
            <a:extLst>
              <a:ext uri="{FF2B5EF4-FFF2-40B4-BE49-F238E27FC236}">
                <a16:creationId xmlns:a16="http://schemas.microsoft.com/office/drawing/2014/main" id="{1BB06301-4903-4D27-9DC9-930112FA2E57}"/>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b="1" dirty="0">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システム規模と品質</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最後に</a:t>
            </a:r>
            <a:endParaRPr lang="en-US" altLang="ja-JP" sz="2800" dirty="0">
              <a:solidFill>
                <a:schemeClr val="bg1">
                  <a:lumMod val="65000"/>
                </a:schemeClr>
              </a:solidFill>
              <a:ea typeface="メイリオ"/>
            </a:endParaRPr>
          </a:p>
        </p:txBody>
      </p:sp>
    </p:spTree>
    <p:extLst>
      <p:ext uri="{BB962C8B-B14F-4D97-AF65-F5344CB8AC3E}">
        <p14:creationId xmlns:p14="http://schemas.microsoft.com/office/powerpoint/2010/main" val="268895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321655C-3ACD-41B3-AD3D-339AAC2DE1C4}"/>
              </a:ext>
            </a:extLst>
          </p:cNvPr>
          <p:cNvSpPr>
            <a:spLocks noGrp="1"/>
          </p:cNvSpPr>
          <p:nvPr>
            <p:ph idx="1"/>
          </p:nvPr>
        </p:nvSpPr>
        <p:spPr>
          <a:xfrm>
            <a:off x="1024128" y="1925557"/>
            <a:ext cx="10339840" cy="4383803"/>
          </a:xfrm>
        </p:spPr>
        <p:txBody>
          <a:bodyPr vert="horz" lIns="45720" tIns="45720" rIns="45720" bIns="45720" rtlCol="0" anchor="t">
            <a:normAutofit lnSpcReduction="10000"/>
          </a:bodyPr>
          <a:lstStyle/>
          <a:p>
            <a:pPr>
              <a:lnSpc>
                <a:spcPct val="100000"/>
              </a:lnSpc>
            </a:pPr>
            <a:r>
              <a:rPr lang="ja-JP" altLang="en-US" sz="2000">
                <a:ea typeface="メイリオ"/>
              </a:rPr>
              <a:t>・</a:t>
            </a:r>
            <a:r>
              <a:rPr kumimoji="1" lang="ja-JP" altLang="en-US" sz="2000">
                <a:ea typeface="メイリオ"/>
              </a:rPr>
              <a:t>よさこいミュージックは、</a:t>
            </a:r>
            <a:r>
              <a:rPr lang="ja-JP" altLang="en-US" sz="2000">
                <a:ea typeface="メイリオ"/>
              </a:rPr>
              <a:t>ダウンロード販売専用の音楽</a:t>
            </a:r>
            <a:r>
              <a:rPr lang="en-US" altLang="ja-JP" sz="2000">
                <a:ea typeface="メイリオ"/>
              </a:rPr>
              <a:t>EC</a:t>
            </a:r>
            <a:r>
              <a:rPr lang="ja-JP" altLang="en-US" sz="2000">
                <a:ea typeface="メイリオ"/>
              </a:rPr>
              <a:t>サイト♪</a:t>
            </a:r>
            <a:endParaRPr lang="ja-JP" sz="2000">
              <a:ea typeface="メイリオ"/>
            </a:endParaRPr>
          </a:p>
          <a:p>
            <a:pPr>
              <a:lnSpc>
                <a:spcPct val="100000"/>
              </a:lnSpc>
            </a:pPr>
            <a:endParaRPr lang="ja-JP" altLang="en-US" sz="2000">
              <a:ea typeface="メイリオ"/>
            </a:endParaRPr>
          </a:p>
          <a:p>
            <a:pPr>
              <a:lnSpc>
                <a:spcPct val="100000"/>
              </a:lnSpc>
            </a:pPr>
            <a:r>
              <a:rPr lang="ja-JP" altLang="en-US" sz="2000">
                <a:ea typeface="メイリオ"/>
              </a:rPr>
              <a:t>・様々なものがインターネット上で売られるようになり、</a:t>
            </a:r>
            <a:endParaRPr lang="ja-JP" sz="2000">
              <a:ea typeface="メイリオ" panose="020B0604030504040204" pitchFamily="34" charset="-128"/>
            </a:endParaRPr>
          </a:p>
          <a:p>
            <a:r>
              <a:rPr lang="ja-JP" altLang="en-US" sz="2000">
                <a:ea typeface="メイリオ"/>
              </a:rPr>
              <a:t>　身近な存在となった音楽ダウンロード販売サイトの作成を行った。</a:t>
            </a:r>
            <a:endParaRPr lang="ja-JP" sz="2000">
              <a:ea typeface="メイリオ"/>
            </a:endParaRPr>
          </a:p>
          <a:p>
            <a:endParaRPr lang="ja-JP" altLang="en-US" sz="2000">
              <a:ea typeface="メイリオ"/>
            </a:endParaRPr>
          </a:p>
          <a:p>
            <a:r>
              <a:rPr lang="ja-JP" altLang="en-US" sz="2000">
                <a:ea typeface="メイリオ"/>
              </a:rPr>
              <a:t>・サイトには、商品名やジャンル、値段だけでなく、DL数や歌詞などの表示</a:t>
            </a:r>
            <a:endParaRPr lang="ja-JP" altLang="en-US" sz="2000">
              <a:latin typeface="Tw Cen MT" panose="020B0602020104020603"/>
              <a:ea typeface="メイリオ"/>
            </a:endParaRPr>
          </a:p>
          <a:p>
            <a:r>
              <a:rPr lang="ja-JP" altLang="en-US" sz="2000">
                <a:latin typeface="TW Cen MT"/>
                <a:ea typeface="メイリオ"/>
              </a:rPr>
              <a:t>　</a:t>
            </a:r>
            <a:r>
              <a:rPr lang="ja-JP" sz="2000">
                <a:latin typeface="TW Cen MT"/>
                <a:ea typeface="メイリオ"/>
              </a:rPr>
              <a:t>また、名前検索や商品の並び替え機能もあり、</a:t>
            </a:r>
            <a:r>
              <a:rPr lang="ja-JP" altLang="en-US" sz="2000">
                <a:ea typeface="メイリオ"/>
              </a:rPr>
              <a:t>利用者に優しい設計になっている。</a:t>
            </a:r>
            <a:endParaRPr lang="ja-JP" sz="2000"/>
          </a:p>
          <a:p>
            <a:endParaRPr lang="ja-JP" altLang="en-US">
              <a:ea typeface="メイリオ"/>
            </a:endParaRPr>
          </a:p>
          <a:p>
            <a:r>
              <a:rPr lang="ja-JP" altLang="en-US" sz="1800">
                <a:ea typeface="メイリオ"/>
              </a:rPr>
              <a:t>サイトには２種類</a:t>
            </a:r>
          </a:p>
          <a:p>
            <a:r>
              <a:rPr lang="ja-JP" altLang="en-US" sz="1800">
                <a:solidFill>
                  <a:srgbClr val="000000"/>
                </a:solidFill>
                <a:highlight>
                  <a:srgbClr val="FFFF00"/>
                </a:highlight>
                <a:ea typeface="メイリオ"/>
              </a:rPr>
              <a:t>一般利用者</a:t>
            </a:r>
            <a:r>
              <a:rPr lang="ja-JP" altLang="en-US" sz="1800">
                <a:ea typeface="メイリオ"/>
              </a:rPr>
              <a:t>→商品の購入やアカウント管理機能　　</a:t>
            </a:r>
            <a:r>
              <a:rPr lang="ja-JP" altLang="en-US" sz="1800">
                <a:highlight>
                  <a:srgbClr val="00FF00"/>
                </a:highlight>
                <a:ea typeface="メイリオ"/>
              </a:rPr>
              <a:t>サイト管理者</a:t>
            </a:r>
            <a:r>
              <a:rPr lang="ja-JP" altLang="en-US" sz="1800">
                <a:ea typeface="メイリオ"/>
              </a:rPr>
              <a:t>→商品の管理と会員の管理機能</a:t>
            </a:r>
            <a:endParaRPr lang="ja-JP" sz="1800">
              <a:ea typeface="メイリオ"/>
            </a:endParaRPr>
          </a:p>
        </p:txBody>
      </p:sp>
      <p:sp>
        <p:nvSpPr>
          <p:cNvPr id="11" name="タイトル 1">
            <a:extLst>
              <a:ext uri="{FF2B5EF4-FFF2-40B4-BE49-F238E27FC236}">
                <a16:creationId xmlns:a16="http://schemas.microsoft.com/office/drawing/2014/main" id="{5EC04D3F-AFA3-4C93-BFA6-3DABDAF62F23}"/>
              </a:ext>
            </a:extLst>
          </p:cNvPr>
          <p:cNvSpPr>
            <a:spLocks noGrp="1"/>
          </p:cNvSpPr>
          <p:nvPr>
            <p:ph type="title"/>
          </p:nvPr>
        </p:nvSpPr>
        <p:spPr>
          <a:xfrm>
            <a:off x="1023938" y="585788"/>
            <a:ext cx="9720262" cy="1498600"/>
          </a:xfrm>
        </p:spPr>
        <p:txBody>
          <a:bodyPr>
            <a:normAutofit/>
          </a:bodyPr>
          <a:lstStyle/>
          <a:p>
            <a:r>
              <a:rPr lang="en-US" altLang="ja-JP" sz="4000"/>
              <a:t>1.</a:t>
            </a:r>
            <a:r>
              <a:rPr lang="ja-JP" altLang="en-US" sz="4000"/>
              <a:t>　はじめに　～システムコンセプト～</a:t>
            </a:r>
            <a:endParaRPr kumimoji="1" lang="ja-JP" altLang="en-US" sz="4000"/>
          </a:p>
        </p:txBody>
      </p:sp>
    </p:spTree>
    <p:extLst>
      <p:ext uri="{BB962C8B-B14F-4D97-AF65-F5344CB8AC3E}">
        <p14:creationId xmlns:p14="http://schemas.microsoft.com/office/powerpoint/2010/main" val="1492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F41B9AD7-5081-4685-8BFA-0F13B7392AEE}"/>
              </a:ext>
            </a:extLst>
          </p:cNvPr>
          <p:cNvSpPr>
            <a:spLocks noGrp="1"/>
          </p:cNvSpPr>
          <p:nvPr>
            <p:ph type="title"/>
          </p:nvPr>
        </p:nvSpPr>
        <p:spPr>
          <a:xfrm>
            <a:off x="1023938" y="585788"/>
            <a:ext cx="9720262" cy="1498600"/>
          </a:xfrm>
        </p:spPr>
        <p:txBody>
          <a:bodyPr>
            <a:normAutofit/>
          </a:bodyPr>
          <a:lstStyle/>
          <a:p>
            <a:r>
              <a:rPr lang="en-US" altLang="ja-JP" sz="4000"/>
              <a:t>3.</a:t>
            </a:r>
            <a:r>
              <a:rPr lang="ja-JP" altLang="en-US" sz="4000"/>
              <a:t>　システム規模と品質</a:t>
            </a:r>
            <a:endParaRPr kumimoji="1" lang="ja-JP" altLang="en-US" sz="4000"/>
          </a:p>
        </p:txBody>
      </p:sp>
      <p:sp>
        <p:nvSpPr>
          <p:cNvPr id="9" name="コンテンツ プレースホルダー 2">
            <a:extLst>
              <a:ext uri="{FF2B5EF4-FFF2-40B4-BE49-F238E27FC236}">
                <a16:creationId xmlns:a16="http://schemas.microsoft.com/office/drawing/2014/main" id="{2E8E895F-CCE8-456B-AF4F-9E20DF1FA16C}"/>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dirty="0">
                <a:solidFill>
                  <a:schemeClr val="bg1">
                    <a:lumMod val="65000"/>
                  </a:schemeClr>
                </a:solidFill>
                <a:ea typeface="メイリオ"/>
              </a:rPr>
              <a:t>はじめに　～システムコンセプト～</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b="1" dirty="0">
                <a:ea typeface="メイリオ"/>
              </a:rPr>
              <a:t>システム規模と品質</a:t>
            </a:r>
            <a:endParaRPr lang="en-US" altLang="ja-JP" sz="2800" b="1" dirty="0">
              <a:ea typeface="メイリオ"/>
            </a:endParaRPr>
          </a:p>
          <a:p>
            <a:pPr marL="514350" indent="-514350">
              <a:buFont typeface="+mj-lt"/>
              <a:buAutoNum type="arabicPeriod"/>
            </a:pPr>
            <a:r>
              <a:rPr lang="ja-JP" altLang="en-US" sz="2800" dirty="0">
                <a:solidFill>
                  <a:schemeClr val="bg1">
                    <a:lumMod val="65000"/>
                  </a:schemeClr>
                </a:solidFill>
                <a:ea typeface="メイリオ"/>
              </a:rPr>
              <a:t>開発工程</a:t>
            </a:r>
            <a:endParaRPr lang="en-US" altLang="ja-JP" sz="2800" dirty="0">
              <a:solidFill>
                <a:schemeClr val="bg1">
                  <a:lumMod val="65000"/>
                </a:schemeClr>
              </a:solidFill>
              <a:ea typeface="メイリオ"/>
            </a:endParaRPr>
          </a:p>
          <a:p>
            <a:pPr marL="514350" indent="-514350">
              <a:buFont typeface="Tw Cen MT" panose="020B0602020104020603" pitchFamily="34" charset="0"/>
              <a:buAutoNum type="arabicPeriod"/>
            </a:pPr>
            <a:r>
              <a:rPr lang="ja-JP" altLang="en-US" sz="2800" dirty="0">
                <a:solidFill>
                  <a:schemeClr val="bg1">
                    <a:lumMod val="65000"/>
                  </a:schemeClr>
                </a:solidFill>
                <a:ea typeface="メイリオ"/>
              </a:rPr>
              <a:t>システム概要</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苦労した点、工夫した点、反省点</a:t>
            </a:r>
            <a:endParaRPr lang="en-US" altLang="ja-JP" sz="2800" dirty="0">
              <a:solidFill>
                <a:schemeClr val="bg1">
                  <a:lumMod val="65000"/>
                </a:schemeClr>
              </a:solidFill>
              <a:ea typeface="メイリオ"/>
            </a:endParaRPr>
          </a:p>
          <a:p>
            <a:pPr marL="514350" indent="-514350">
              <a:buFont typeface="+mj-lt"/>
              <a:buAutoNum type="arabicPeriod"/>
            </a:pPr>
            <a:r>
              <a:rPr lang="ja-JP" altLang="en-US" sz="2800" dirty="0">
                <a:solidFill>
                  <a:schemeClr val="bg1">
                    <a:lumMod val="65000"/>
                  </a:schemeClr>
                </a:solidFill>
                <a:ea typeface="メイリオ"/>
              </a:rPr>
              <a:t>最後に</a:t>
            </a:r>
            <a:endParaRPr lang="en-US" altLang="ja-JP" sz="2800" dirty="0">
              <a:solidFill>
                <a:schemeClr val="bg1">
                  <a:lumMod val="65000"/>
                </a:schemeClr>
              </a:solidFill>
              <a:ea typeface="メイリオ"/>
            </a:endParaRPr>
          </a:p>
        </p:txBody>
      </p:sp>
    </p:spTree>
    <p:extLst>
      <p:ext uri="{BB962C8B-B14F-4D97-AF65-F5344CB8AC3E}">
        <p14:creationId xmlns:p14="http://schemas.microsoft.com/office/powerpoint/2010/main" val="408282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09C8C74-4A49-46E8-AD60-3962637E7383}"/>
              </a:ext>
            </a:extLst>
          </p:cNvPr>
          <p:cNvSpPr>
            <a:spLocks noGrp="1"/>
          </p:cNvSpPr>
          <p:nvPr>
            <p:ph idx="1"/>
          </p:nvPr>
        </p:nvSpPr>
        <p:spPr>
          <a:xfrm>
            <a:off x="1024126" y="1820881"/>
            <a:ext cx="9720075" cy="4488479"/>
          </a:xfrm>
        </p:spPr>
        <p:txBody>
          <a:bodyPr vert="horz" lIns="45720" tIns="45720" rIns="45720" bIns="45720" rtlCol="0" anchor="t">
            <a:normAutofit lnSpcReduction="10000"/>
          </a:bodyPr>
          <a:lstStyle/>
          <a:p>
            <a:pPr marL="0" indent="0">
              <a:buNone/>
            </a:pPr>
            <a:r>
              <a:rPr kumimoji="1" lang="en-US" altLang="ja-JP" sz="2800" dirty="0">
                <a:ea typeface="メイリオ"/>
              </a:rPr>
              <a:t>【</a:t>
            </a:r>
            <a:r>
              <a:rPr kumimoji="1" lang="ja-JP" altLang="en-US" sz="2800" dirty="0">
                <a:ea typeface="メイリオ"/>
              </a:rPr>
              <a:t>システム規模</a:t>
            </a:r>
            <a:r>
              <a:rPr kumimoji="1" lang="en-US" altLang="ja-JP" sz="2800" dirty="0">
                <a:ea typeface="メイリオ"/>
              </a:rPr>
              <a:t>】</a:t>
            </a:r>
          </a:p>
          <a:p>
            <a:pPr marL="0" indent="0">
              <a:buNone/>
            </a:pPr>
            <a:r>
              <a:rPr lang="ja-JP" altLang="en-US" sz="2800" dirty="0">
                <a:ea typeface="メイリオ"/>
              </a:rPr>
              <a:t>画面数　：</a:t>
            </a:r>
            <a:r>
              <a:rPr lang="en-US" altLang="ja-JP" sz="2800" dirty="0">
                <a:ea typeface="メイリオ"/>
              </a:rPr>
              <a:t>38</a:t>
            </a:r>
          </a:p>
          <a:p>
            <a:pPr marL="0" indent="0">
              <a:buNone/>
            </a:pPr>
            <a:r>
              <a:rPr lang="en-US" altLang="ja-JP" sz="2800" dirty="0">
                <a:ea typeface="メイリオ"/>
              </a:rPr>
              <a:t>Step</a:t>
            </a:r>
            <a:r>
              <a:rPr lang="ja-JP" altLang="en-US" sz="2800" dirty="0">
                <a:ea typeface="メイリオ"/>
              </a:rPr>
              <a:t>数　：8814</a:t>
            </a:r>
            <a:endParaRPr lang="en-US" altLang="ja-JP" sz="2800" dirty="0">
              <a:ea typeface="メイリオ"/>
            </a:endParaRPr>
          </a:p>
          <a:p>
            <a:pPr marL="0" indent="0">
              <a:buNone/>
            </a:pPr>
            <a:endParaRPr lang="en-US" altLang="ja-JP" sz="3000" dirty="0"/>
          </a:p>
          <a:p>
            <a:pPr marL="0" indent="0">
              <a:buNone/>
            </a:pPr>
            <a:r>
              <a:rPr lang="en-US" altLang="ja-JP" sz="2800" dirty="0">
                <a:ea typeface="メイリオ"/>
              </a:rPr>
              <a:t>【</a:t>
            </a:r>
            <a:r>
              <a:rPr lang="ja-JP" altLang="en-US" sz="2800" dirty="0">
                <a:ea typeface="メイリオ"/>
              </a:rPr>
              <a:t>品質</a:t>
            </a:r>
            <a:r>
              <a:rPr lang="en-US" altLang="ja-JP" sz="2800" dirty="0">
                <a:ea typeface="メイリオ"/>
              </a:rPr>
              <a:t>】</a:t>
            </a:r>
          </a:p>
          <a:p>
            <a:pPr marL="0" indent="0">
              <a:buNone/>
            </a:pPr>
            <a:r>
              <a:rPr lang="ja-JP" altLang="en-US" sz="2800" dirty="0">
                <a:ea typeface="メイリオ"/>
              </a:rPr>
              <a:t>テスト数　：99</a:t>
            </a:r>
            <a:endParaRPr lang="en-US" altLang="ja-JP" sz="2800" dirty="0">
              <a:ea typeface="メイリオ"/>
            </a:endParaRPr>
          </a:p>
          <a:p>
            <a:pPr marL="0" indent="0">
              <a:buNone/>
            </a:pPr>
            <a:r>
              <a:rPr lang="ja-JP" altLang="en-US" sz="2800" dirty="0">
                <a:ea typeface="メイリオ"/>
              </a:rPr>
              <a:t>総バグ数　：</a:t>
            </a:r>
            <a:r>
              <a:rPr lang="en-US" altLang="ja-JP" sz="2800" dirty="0">
                <a:ea typeface="メイリオ"/>
              </a:rPr>
              <a:t>8</a:t>
            </a:r>
          </a:p>
          <a:p>
            <a:pPr marL="0" indent="0">
              <a:buNone/>
            </a:pPr>
            <a:endParaRPr lang="en-US" altLang="ja-JP" dirty="0"/>
          </a:p>
          <a:p>
            <a:pPr marL="0" indent="0">
              <a:buNone/>
            </a:pPr>
            <a:r>
              <a:rPr lang="ja-JP" altLang="en-US" sz="1900" dirty="0">
                <a:ea typeface="メイリオ"/>
              </a:rPr>
              <a:t>・発見したバグは全て修正済みです。</a:t>
            </a:r>
            <a:endParaRPr lang="en-US" altLang="ja-JP" sz="1900" dirty="0">
              <a:ea typeface="メイリオ"/>
            </a:endParaRPr>
          </a:p>
          <a:p>
            <a:pPr marL="0" indent="0">
              <a:buNone/>
            </a:pPr>
            <a:endParaRPr lang="en-US" altLang="ja-JP" dirty="0"/>
          </a:p>
        </p:txBody>
      </p:sp>
      <p:sp>
        <p:nvSpPr>
          <p:cNvPr id="6" name="タイトル 1">
            <a:extLst>
              <a:ext uri="{FF2B5EF4-FFF2-40B4-BE49-F238E27FC236}">
                <a16:creationId xmlns:a16="http://schemas.microsoft.com/office/drawing/2014/main" id="{8B4CB470-E1F6-41E8-B279-D4CD91C8A602}"/>
              </a:ext>
            </a:extLst>
          </p:cNvPr>
          <p:cNvSpPr>
            <a:spLocks noGrp="1"/>
          </p:cNvSpPr>
          <p:nvPr>
            <p:ph type="title"/>
          </p:nvPr>
        </p:nvSpPr>
        <p:spPr>
          <a:xfrm>
            <a:off x="1023938" y="585788"/>
            <a:ext cx="9720262" cy="1498600"/>
          </a:xfrm>
        </p:spPr>
        <p:txBody>
          <a:bodyPr>
            <a:normAutofit/>
          </a:bodyPr>
          <a:lstStyle/>
          <a:p>
            <a:r>
              <a:rPr lang="en-US" altLang="ja-JP" sz="4000"/>
              <a:t>3.</a:t>
            </a:r>
            <a:r>
              <a:rPr lang="ja-JP" altLang="en-US" sz="4000"/>
              <a:t>　システム規模と品質</a:t>
            </a:r>
            <a:endParaRPr kumimoji="1" lang="ja-JP" altLang="en-US" sz="4000"/>
          </a:p>
        </p:txBody>
      </p:sp>
    </p:spTree>
    <p:extLst>
      <p:ext uri="{BB962C8B-B14F-4D97-AF65-F5344CB8AC3E}">
        <p14:creationId xmlns:p14="http://schemas.microsoft.com/office/powerpoint/2010/main" val="333999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7DF51849-BB7F-4798-B399-0C60F302FF88}"/>
              </a:ext>
            </a:extLst>
          </p:cNvPr>
          <p:cNvSpPr>
            <a:spLocks noGrp="1"/>
          </p:cNvSpPr>
          <p:nvPr>
            <p:ph type="title"/>
          </p:nvPr>
        </p:nvSpPr>
        <p:spPr>
          <a:xfrm>
            <a:off x="1023938" y="585788"/>
            <a:ext cx="9720262" cy="1498600"/>
          </a:xfrm>
        </p:spPr>
        <p:txBody>
          <a:bodyPr>
            <a:normAutofit/>
          </a:bodyPr>
          <a:lstStyle/>
          <a:p>
            <a:r>
              <a:rPr lang="en-US" altLang="ja-JP" sz="4000"/>
              <a:t>4.</a:t>
            </a:r>
            <a:r>
              <a:rPr lang="ja-JP" altLang="en-US" sz="4000"/>
              <a:t>　開発工程</a:t>
            </a:r>
            <a:endParaRPr kumimoji="1" lang="ja-JP" altLang="en-US" sz="4000"/>
          </a:p>
        </p:txBody>
      </p:sp>
      <p:sp>
        <p:nvSpPr>
          <p:cNvPr id="10" name="コンテンツ プレースホルダー 2">
            <a:extLst>
              <a:ext uri="{FF2B5EF4-FFF2-40B4-BE49-F238E27FC236}">
                <a16:creationId xmlns:a16="http://schemas.microsoft.com/office/drawing/2014/main" id="{2A37EDEC-642E-4E77-936D-CDA57AC27127}"/>
              </a:ext>
            </a:extLst>
          </p:cNvPr>
          <p:cNvSpPr txBox="1">
            <a:spLocks/>
          </p:cNvSpPr>
          <p:nvPr/>
        </p:nvSpPr>
        <p:spPr>
          <a:xfrm>
            <a:off x="1024128" y="1819373"/>
            <a:ext cx="9720071" cy="4515439"/>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514350" indent="-514350">
              <a:buFont typeface="+mj-lt"/>
              <a:buAutoNum type="arabicPeriod"/>
            </a:pPr>
            <a:r>
              <a:rPr lang="ja-JP" altLang="en-US" sz="2800">
                <a:solidFill>
                  <a:schemeClr val="bg1">
                    <a:lumMod val="65000"/>
                  </a:schemeClr>
                </a:solidFill>
                <a:ea typeface="メイリオ"/>
              </a:rPr>
              <a:t>はじめに　～システムコンセプト～</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チーム紹介</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システム規模と品質</a:t>
            </a:r>
            <a:endParaRPr lang="en-US" altLang="ja-JP" sz="2800">
              <a:solidFill>
                <a:schemeClr val="bg1">
                  <a:lumMod val="65000"/>
                </a:schemeClr>
              </a:solidFill>
              <a:ea typeface="メイリオ"/>
            </a:endParaRPr>
          </a:p>
          <a:p>
            <a:pPr marL="514350" indent="-514350">
              <a:buFont typeface="+mj-lt"/>
              <a:buAutoNum type="arabicPeriod"/>
            </a:pPr>
            <a:r>
              <a:rPr lang="ja-JP" altLang="en-US" sz="2800" b="1">
                <a:ea typeface="メイリオ"/>
              </a:rPr>
              <a:t>開発工程</a:t>
            </a:r>
            <a:endParaRPr lang="en-US" altLang="ja-JP" sz="2800" b="1">
              <a:ea typeface="メイリオ"/>
            </a:endParaRPr>
          </a:p>
          <a:p>
            <a:pPr marL="514350" indent="-514350">
              <a:buFont typeface="Tw Cen MT" panose="020B0602020104020603" pitchFamily="34" charset="0"/>
              <a:buAutoNum type="arabicPeriod"/>
            </a:pPr>
            <a:r>
              <a:rPr lang="ja-JP" altLang="en-US" sz="2800">
                <a:solidFill>
                  <a:schemeClr val="bg1">
                    <a:lumMod val="65000"/>
                  </a:schemeClr>
                </a:solidFill>
                <a:ea typeface="メイリオ"/>
              </a:rPr>
              <a:t>システム概要</a:t>
            </a:r>
          </a:p>
          <a:p>
            <a:pPr marL="514350" indent="-514350">
              <a:buFont typeface="+mj-lt"/>
              <a:buAutoNum type="arabicPeriod"/>
            </a:pPr>
            <a:r>
              <a:rPr lang="ja-JP" altLang="en-US" sz="2800">
                <a:solidFill>
                  <a:schemeClr val="bg1">
                    <a:lumMod val="65000"/>
                  </a:schemeClr>
                </a:solidFill>
                <a:ea typeface="メイリオ"/>
              </a:rPr>
              <a:t>デモンストレーション</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苦労した点、工夫した点、反省点</a:t>
            </a:r>
            <a:endParaRPr lang="en-US" altLang="ja-JP" sz="2800">
              <a:solidFill>
                <a:schemeClr val="bg1">
                  <a:lumMod val="65000"/>
                </a:schemeClr>
              </a:solidFill>
              <a:ea typeface="メイリオ"/>
            </a:endParaRPr>
          </a:p>
          <a:p>
            <a:pPr marL="514350" indent="-514350">
              <a:buFont typeface="+mj-lt"/>
              <a:buAutoNum type="arabicPeriod"/>
            </a:pPr>
            <a:r>
              <a:rPr lang="ja-JP" altLang="en-US" sz="2800">
                <a:solidFill>
                  <a:schemeClr val="bg1">
                    <a:lumMod val="65000"/>
                  </a:schemeClr>
                </a:solidFill>
                <a:ea typeface="メイリオ"/>
              </a:rPr>
              <a:t>最後に</a:t>
            </a:r>
            <a:endParaRPr lang="en-US" altLang="ja-JP" sz="2800">
              <a:solidFill>
                <a:schemeClr val="bg1">
                  <a:lumMod val="65000"/>
                </a:schemeClr>
              </a:solidFill>
              <a:ea typeface="メイリオ"/>
            </a:endParaRPr>
          </a:p>
        </p:txBody>
      </p:sp>
    </p:spTree>
    <p:extLst>
      <p:ext uri="{BB962C8B-B14F-4D97-AF65-F5344CB8AC3E}">
        <p14:creationId xmlns:p14="http://schemas.microsoft.com/office/powerpoint/2010/main" val="140392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73B8DEF-722E-4899-BA45-D07143D59B5B}"/>
              </a:ext>
            </a:extLst>
          </p:cNvPr>
          <p:cNvSpPr>
            <a:spLocks noGrp="1"/>
          </p:cNvSpPr>
          <p:nvPr>
            <p:ph idx="1"/>
          </p:nvPr>
        </p:nvSpPr>
        <p:spPr>
          <a:xfrm>
            <a:off x="838199" y="1866508"/>
            <a:ext cx="10515600" cy="4310455"/>
          </a:xfrm>
        </p:spPr>
        <p:txBody>
          <a:bodyPr vert="horz" lIns="45720" tIns="45720" rIns="45720" bIns="45720" rtlCol="0" anchor="t">
            <a:normAutofit/>
          </a:bodyPr>
          <a:lstStyle/>
          <a:p>
            <a:pPr marL="0" indent="0">
              <a:buNone/>
            </a:pPr>
            <a:r>
              <a:rPr lang="en-US" altLang="ja-JP" sz="2800">
                <a:ea typeface="メイリオ"/>
              </a:rPr>
              <a:t>【</a:t>
            </a:r>
            <a:r>
              <a:rPr kumimoji="1" lang="ja-JP" altLang="en-US" sz="2800">
                <a:ea typeface="メイリオ"/>
              </a:rPr>
              <a:t>設計書作成</a:t>
            </a:r>
            <a:r>
              <a:rPr kumimoji="1" lang="en-US" altLang="ja-JP" sz="2800">
                <a:ea typeface="メイリオ"/>
              </a:rPr>
              <a:t>】</a:t>
            </a:r>
            <a:r>
              <a:rPr kumimoji="1" lang="ja-JP" altLang="en-US">
                <a:ea typeface="メイリオ"/>
              </a:rPr>
              <a:t>予定</a:t>
            </a:r>
            <a:r>
              <a:rPr kumimoji="1" lang="en-US" altLang="ja-JP">
                <a:ea typeface="メイリオ"/>
              </a:rPr>
              <a:t>2</a:t>
            </a:r>
            <a:r>
              <a:rPr kumimoji="1" lang="ja-JP" altLang="en-US">
                <a:ea typeface="メイリオ"/>
              </a:rPr>
              <a:t>日</a:t>
            </a:r>
            <a:r>
              <a:rPr kumimoji="1" lang="en-US" altLang="ja-JP">
                <a:ea typeface="メイリオ"/>
              </a:rPr>
              <a:t>/</a:t>
            </a:r>
            <a:r>
              <a:rPr kumimoji="1" lang="ja-JP" altLang="en-US">
                <a:ea typeface="メイリオ"/>
              </a:rPr>
              <a:t>実績</a:t>
            </a:r>
            <a:r>
              <a:rPr lang="en-US" altLang="ja-JP">
                <a:ea typeface="メイリオ"/>
              </a:rPr>
              <a:t>3</a:t>
            </a:r>
            <a:r>
              <a:rPr kumimoji="1" lang="ja-JP" altLang="en-US">
                <a:ea typeface="メイリオ"/>
              </a:rPr>
              <a:t>日</a:t>
            </a:r>
            <a:endParaRPr kumimoji="1" lang="en-US" altLang="ja-JP">
              <a:ea typeface="メイリオ"/>
            </a:endParaRPr>
          </a:p>
          <a:p>
            <a:pPr marL="0" indent="0">
              <a:buNone/>
            </a:pPr>
            <a:r>
              <a:rPr lang="ja-JP" altLang="en-US" sz="1900">
                <a:ea typeface="メイリオ"/>
              </a:rPr>
              <a:t>・メンバー全員が設計書から作成するのは初めて。</a:t>
            </a:r>
            <a:endParaRPr lang="en-US" altLang="ja-JP" sz="1900">
              <a:ea typeface="メイリオ"/>
            </a:endParaRPr>
          </a:p>
          <a:p>
            <a:pPr marL="0" indent="0">
              <a:buNone/>
            </a:pPr>
            <a:r>
              <a:rPr lang="ja-JP" altLang="en-US" sz="1900">
                <a:ea typeface="メイリオ"/>
              </a:rPr>
              <a:t>予定より設計書に時間がかかってしまった。</a:t>
            </a:r>
            <a:endParaRPr lang="en-US" altLang="ja-JP" sz="1900">
              <a:ea typeface="メイリオ"/>
            </a:endParaRPr>
          </a:p>
          <a:p>
            <a:pPr marL="0" indent="0">
              <a:buNone/>
            </a:pPr>
            <a:endParaRPr kumimoji="1" lang="en-US" altLang="ja-JP"/>
          </a:p>
          <a:p>
            <a:pPr marL="0" indent="0">
              <a:buNone/>
            </a:pPr>
            <a:r>
              <a:rPr kumimoji="1" lang="ja-JP" altLang="en-US" sz="1900">
                <a:ea typeface="メイリオ"/>
              </a:rPr>
              <a:t>しかし、設計書</a:t>
            </a:r>
            <a:r>
              <a:rPr lang="ja-JP" altLang="en-US" sz="1900">
                <a:ea typeface="メイリオ"/>
              </a:rPr>
              <a:t>の</a:t>
            </a:r>
            <a:r>
              <a:rPr kumimoji="1" lang="ja-JP" altLang="en-US" sz="1900">
                <a:ea typeface="メイリオ"/>
              </a:rPr>
              <a:t>作成に時間をかけたことにより、</a:t>
            </a:r>
            <a:endParaRPr lang="en-US" altLang="ja-JP" sz="1900">
              <a:ea typeface="メイリオ"/>
            </a:endParaRPr>
          </a:p>
          <a:p>
            <a:pPr marL="0" indent="0">
              <a:buNone/>
            </a:pPr>
            <a:r>
              <a:rPr kumimoji="1" lang="ja-JP" altLang="en-US" sz="1900">
                <a:ea typeface="メイリオ"/>
              </a:rPr>
              <a:t>メンバー全員が作成したいサイトの</a:t>
            </a:r>
            <a:r>
              <a:rPr lang="ja-JP" altLang="en-US" sz="1900">
                <a:ea typeface="メイリオ"/>
              </a:rPr>
              <a:t>全体像</a:t>
            </a:r>
            <a:r>
              <a:rPr kumimoji="1" lang="ja-JP" altLang="en-US" sz="1900">
                <a:ea typeface="メイリオ"/>
              </a:rPr>
              <a:t>を把握できた。</a:t>
            </a:r>
            <a:endParaRPr lang="ja-JP" altLang="en-US" sz="1900">
              <a:ea typeface="メイリオ"/>
            </a:endParaRPr>
          </a:p>
          <a:p>
            <a:pPr marL="0" indent="0">
              <a:buNone/>
            </a:pPr>
            <a:endParaRPr kumimoji="1" lang="en-US" altLang="ja-JP"/>
          </a:p>
        </p:txBody>
      </p:sp>
      <p:sp>
        <p:nvSpPr>
          <p:cNvPr id="6" name="タイトル 1">
            <a:extLst>
              <a:ext uri="{FF2B5EF4-FFF2-40B4-BE49-F238E27FC236}">
                <a16:creationId xmlns:a16="http://schemas.microsoft.com/office/drawing/2014/main" id="{0D6E1951-E497-4757-9904-CFF55D158B19}"/>
              </a:ext>
            </a:extLst>
          </p:cNvPr>
          <p:cNvSpPr>
            <a:spLocks noGrp="1"/>
          </p:cNvSpPr>
          <p:nvPr>
            <p:ph type="title"/>
          </p:nvPr>
        </p:nvSpPr>
        <p:spPr>
          <a:xfrm>
            <a:off x="1023938" y="585788"/>
            <a:ext cx="9720262" cy="1498600"/>
          </a:xfrm>
        </p:spPr>
        <p:txBody>
          <a:bodyPr>
            <a:normAutofit/>
          </a:bodyPr>
          <a:lstStyle/>
          <a:p>
            <a:r>
              <a:rPr lang="en-US" altLang="ja-JP" sz="4000"/>
              <a:t>4.</a:t>
            </a:r>
            <a:r>
              <a:rPr lang="ja-JP" altLang="en-US" sz="4000"/>
              <a:t>　開発工程</a:t>
            </a:r>
            <a:endParaRPr kumimoji="1" lang="ja-JP" altLang="en-US" sz="4000"/>
          </a:p>
        </p:txBody>
      </p:sp>
      <p:sp>
        <p:nvSpPr>
          <p:cNvPr id="2" name="矢印: 下 1">
            <a:extLst>
              <a:ext uri="{FF2B5EF4-FFF2-40B4-BE49-F238E27FC236}">
                <a16:creationId xmlns:a16="http://schemas.microsoft.com/office/drawing/2014/main" id="{11D4B0BA-B546-4864-2554-5DF85BFC0C66}"/>
              </a:ext>
            </a:extLst>
          </p:cNvPr>
          <p:cNvSpPr/>
          <p:nvPr/>
        </p:nvSpPr>
        <p:spPr>
          <a:xfrm>
            <a:off x="2917520" y="3319397"/>
            <a:ext cx="407095" cy="4279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55508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73B8DEF-722E-4899-BA45-D07143D59B5B}"/>
              </a:ext>
            </a:extLst>
          </p:cNvPr>
          <p:cNvSpPr>
            <a:spLocks noGrp="1"/>
          </p:cNvSpPr>
          <p:nvPr>
            <p:ph idx="1"/>
          </p:nvPr>
        </p:nvSpPr>
        <p:spPr>
          <a:xfrm>
            <a:off x="838200" y="1913641"/>
            <a:ext cx="10766196" cy="4263322"/>
          </a:xfrm>
        </p:spPr>
        <p:txBody>
          <a:bodyPr vert="horz" lIns="45720" tIns="45720" rIns="45720" bIns="45720" rtlCol="0" anchor="t">
            <a:normAutofit/>
          </a:bodyPr>
          <a:lstStyle/>
          <a:p>
            <a:pPr marL="0" indent="0">
              <a:buNone/>
            </a:pPr>
            <a:r>
              <a:rPr lang="en-US" altLang="ja-JP" sz="2800">
                <a:ea typeface="メイリオ"/>
              </a:rPr>
              <a:t>【</a:t>
            </a:r>
            <a:r>
              <a:rPr lang="ja-JP" altLang="en-US" sz="2800">
                <a:ea typeface="メイリオ"/>
              </a:rPr>
              <a:t>製造</a:t>
            </a:r>
            <a:r>
              <a:rPr lang="en-US" altLang="ja-JP" sz="2800">
                <a:ea typeface="メイリオ"/>
              </a:rPr>
              <a:t>】</a:t>
            </a:r>
            <a:r>
              <a:rPr lang="ja-JP" altLang="en-US">
                <a:ea typeface="メイリオ"/>
              </a:rPr>
              <a:t>予定</a:t>
            </a:r>
            <a:r>
              <a:rPr lang="en-US" altLang="ja-JP">
                <a:ea typeface="メイリオ"/>
              </a:rPr>
              <a:t>5</a:t>
            </a:r>
            <a:r>
              <a:rPr lang="ja-JP" altLang="en-US">
                <a:ea typeface="メイリオ"/>
              </a:rPr>
              <a:t>日</a:t>
            </a:r>
            <a:r>
              <a:rPr lang="en-US" altLang="ja-JP">
                <a:ea typeface="メイリオ"/>
              </a:rPr>
              <a:t>/</a:t>
            </a:r>
            <a:r>
              <a:rPr lang="ja-JP" altLang="en-US">
                <a:ea typeface="メイリオ"/>
              </a:rPr>
              <a:t>実績</a:t>
            </a:r>
            <a:r>
              <a:rPr lang="en-US" altLang="ja-JP">
                <a:ea typeface="メイリオ"/>
              </a:rPr>
              <a:t>6</a:t>
            </a:r>
            <a:r>
              <a:rPr lang="ja-JP" altLang="en-US">
                <a:ea typeface="メイリオ"/>
              </a:rPr>
              <a:t>日</a:t>
            </a:r>
            <a:endParaRPr lang="en-US" altLang="ja-JP">
              <a:ea typeface="メイリオ"/>
            </a:endParaRPr>
          </a:p>
          <a:p>
            <a:pPr marL="0" indent="0">
              <a:buNone/>
            </a:pPr>
            <a:r>
              <a:rPr lang="ja-JP" altLang="en-US" sz="1900">
                <a:ea typeface="メイリオ"/>
              </a:rPr>
              <a:t>・</a:t>
            </a:r>
            <a:r>
              <a:rPr kumimoji="1" lang="ja-JP" altLang="en-US" sz="1900">
                <a:ea typeface="メイリオ"/>
              </a:rPr>
              <a:t>作業工程表作成時に機能ごとに予定を立てていた。</a:t>
            </a:r>
            <a:endParaRPr lang="en-US" altLang="ja-JP" sz="1900">
              <a:ea typeface="メイリオ"/>
            </a:endParaRPr>
          </a:p>
          <a:p>
            <a:pPr marL="0" indent="0">
              <a:buNone/>
            </a:pPr>
            <a:r>
              <a:rPr lang="ja-JP" altLang="en-US" sz="1900">
                <a:ea typeface="メイリオ"/>
              </a:rPr>
              <a:t>そのため、実際にどれくらいの画面数が必要か把握できていなかった。</a:t>
            </a:r>
            <a:endParaRPr lang="en-US" altLang="ja-JP" sz="1900">
              <a:ea typeface="メイリオ"/>
            </a:endParaRPr>
          </a:p>
          <a:p>
            <a:pPr marL="0" indent="0">
              <a:buNone/>
            </a:pPr>
            <a:endParaRPr lang="ja-JP" altLang="en-US">
              <a:ea typeface="メイリオ"/>
            </a:endParaRPr>
          </a:p>
          <a:p>
            <a:pPr marL="0" indent="0">
              <a:buNone/>
            </a:pPr>
            <a:r>
              <a:rPr lang="ja-JP" altLang="en-US" sz="1900">
                <a:ea typeface="メイリオ"/>
              </a:rPr>
              <a:t>・また、初めはなかなか進捗が進まなかった。</a:t>
            </a:r>
          </a:p>
          <a:p>
            <a:pPr marL="0" indent="0">
              <a:buNone/>
            </a:pPr>
            <a:r>
              <a:rPr lang="ja-JP" altLang="en-US" sz="1900">
                <a:ea typeface="メイリオ"/>
              </a:rPr>
              <a:t>結果、実装完了が</a:t>
            </a:r>
            <a:r>
              <a:rPr lang="en-US" altLang="ja-JP" sz="1900">
                <a:ea typeface="メイリオ"/>
              </a:rPr>
              <a:t>1</a:t>
            </a:r>
            <a:r>
              <a:rPr lang="ja-JP" altLang="en-US" sz="1900">
                <a:ea typeface="メイリオ"/>
              </a:rPr>
              <a:t>日押してしまった。</a:t>
            </a:r>
            <a:endParaRPr lang="en-US" altLang="ja-JP">
              <a:ea typeface="メイリオ"/>
            </a:endParaRPr>
          </a:p>
          <a:p>
            <a:pPr marL="0" indent="0">
              <a:buNone/>
            </a:pPr>
            <a:endParaRPr lang="en-US" altLang="ja-JP"/>
          </a:p>
        </p:txBody>
      </p:sp>
      <p:sp>
        <p:nvSpPr>
          <p:cNvPr id="6" name="タイトル 1">
            <a:extLst>
              <a:ext uri="{FF2B5EF4-FFF2-40B4-BE49-F238E27FC236}">
                <a16:creationId xmlns:a16="http://schemas.microsoft.com/office/drawing/2014/main" id="{33FD469C-2445-44F1-8947-881CD64AE079}"/>
              </a:ext>
            </a:extLst>
          </p:cNvPr>
          <p:cNvSpPr>
            <a:spLocks noGrp="1"/>
          </p:cNvSpPr>
          <p:nvPr>
            <p:ph type="title"/>
          </p:nvPr>
        </p:nvSpPr>
        <p:spPr>
          <a:xfrm>
            <a:off x="1023938" y="585788"/>
            <a:ext cx="9720262" cy="1498600"/>
          </a:xfrm>
        </p:spPr>
        <p:txBody>
          <a:bodyPr>
            <a:normAutofit/>
          </a:bodyPr>
          <a:lstStyle/>
          <a:p>
            <a:r>
              <a:rPr lang="en-US" altLang="ja-JP" sz="4000"/>
              <a:t>4.</a:t>
            </a:r>
            <a:r>
              <a:rPr lang="ja-JP" altLang="en-US" sz="4000"/>
              <a:t>　開発工程</a:t>
            </a:r>
            <a:endParaRPr kumimoji="1" lang="ja-JP" altLang="en-US" sz="4000"/>
          </a:p>
        </p:txBody>
      </p:sp>
    </p:spTree>
    <p:extLst>
      <p:ext uri="{BB962C8B-B14F-4D97-AF65-F5344CB8AC3E}">
        <p14:creationId xmlns:p14="http://schemas.microsoft.com/office/powerpoint/2010/main" val="1011072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72</TotalTime>
  <Words>2692</Words>
  <Application>Microsoft Office PowerPoint</Application>
  <PresentationFormat>ワイド画面</PresentationFormat>
  <Paragraphs>284</Paragraphs>
  <Slides>23</Slides>
  <Notes>23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23</vt:i4>
      </vt:variant>
    </vt:vector>
  </HeadingPairs>
  <TitlesOfParts>
    <vt:vector size="33" baseType="lpstr">
      <vt:lpstr>Meiryo</vt:lpstr>
      <vt:lpstr>Meiryo</vt:lpstr>
      <vt:lpstr>游ゴシック</vt:lpstr>
      <vt:lpstr>游明朝</vt:lpstr>
      <vt:lpstr>Calibri</vt:lpstr>
      <vt:lpstr>Tw Cen MT</vt:lpstr>
      <vt:lpstr>Tw Cen MT</vt:lpstr>
      <vt:lpstr>Tw Cen MT Condensed</vt:lpstr>
      <vt:lpstr>Wingdings 3</vt:lpstr>
      <vt:lpstr>インテグラル</vt:lpstr>
      <vt:lpstr>音楽ダウンロード販売システム よさこいミュージック</vt:lpstr>
      <vt:lpstr>目次</vt:lpstr>
      <vt:lpstr>1.　はじめに　～システムコンセプト～</vt:lpstr>
      <vt:lpstr>1.　はじめに　～システムコンセプト～</vt:lpstr>
      <vt:lpstr>3.　システム規模と品質</vt:lpstr>
      <vt:lpstr>3.　システム規模と品質</vt:lpstr>
      <vt:lpstr>4.　開発工程</vt:lpstr>
      <vt:lpstr>4.　開発工程</vt:lpstr>
      <vt:lpstr>4.　開発工程</vt:lpstr>
      <vt:lpstr>4.　開発工程</vt:lpstr>
      <vt:lpstr>5.　システム概要</vt:lpstr>
      <vt:lpstr>5.　システム概要</vt:lpstr>
      <vt:lpstr>5.　システム概要</vt:lpstr>
      <vt:lpstr>5.　システム概要</vt:lpstr>
      <vt:lpstr>5.　システム概要</vt:lpstr>
      <vt:lpstr>5.　システム概要</vt:lpstr>
      <vt:lpstr>5.　システム概要</vt:lpstr>
      <vt:lpstr>7.　苦労した点、工夫した点、反省点</vt:lpstr>
      <vt:lpstr>7.　苦労した点</vt:lpstr>
      <vt:lpstr>7.　工夫した点</vt:lpstr>
      <vt:lpstr>7.　反省点</vt:lpstr>
      <vt:lpstr>8.　最後に</vt:lpstr>
      <vt:lpstr>8.　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音楽ダウンロード販売システム よさこい祭り</dc:title>
  <dc:creator>edu</dc:creator>
  <cp:lastModifiedBy>松野 美紀</cp:lastModifiedBy>
  <cp:revision>3</cp:revision>
  <dcterms:created xsi:type="dcterms:W3CDTF">2023-06-06T04:03:54Z</dcterms:created>
  <dcterms:modified xsi:type="dcterms:W3CDTF">2023-06-24T06:19:51Z</dcterms:modified>
</cp:coreProperties>
</file>