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2FC1-4BE0-A388-3176-F24015F30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5EC0-1DB5-D0B2-C691-49087EB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042B-62B2-93EA-2592-031A770F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2403-BA67-6CC1-E9BB-82A9A6E2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B92A-0328-124E-7E37-0EFA85F8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728B-8184-CBB5-6A84-1FC20AFF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C50C4-D40B-0609-05CC-0C67C4F0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40DE-43E7-63DD-9E65-0E296F97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8F8B-7957-CA86-D5D3-81B9F3B0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AE1-0139-BD1A-6B36-81C76B8D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83346-6FD1-4C95-87A8-1B64E6305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99DEE-E443-AF77-00BE-B4271C6C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9A5E-7061-D4BB-116B-8419E445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B51A-4246-EF76-4A80-6F63657C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0111-96E8-27C3-5CD3-2EB4FF81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8D1D-F8CB-02B4-4F3A-BAF5FCFC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A996-D37E-CDA7-5ECF-8D689193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CA97-879B-4224-4F6D-963194DF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E2C5-A99E-391B-D788-EEAAF4CF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5855-CCCE-A325-36C1-C7DE14EF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3B50-81F6-C323-2D87-5A6218ED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658D-08C9-8FED-326F-4A339CED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0D32-1E75-FD56-7231-4EE7342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B15C-30C0-1276-40B0-8BCA368A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EBCE-9778-E8E3-3BCD-8B93DF49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8956-9D5D-71B8-7566-D67850C7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B969-81C0-5854-8EEB-47863951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B009-7206-EFBB-94A4-45405403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C5F0-9985-FF69-8E40-924A36CC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05F3-0FC6-88B4-7B4E-1169104E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0FA3-6B6D-58EF-6E4C-4515BA4B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7FCC-5ED4-A018-B87B-AD89BE42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5DE32-7B8C-382E-20B9-C8F2E7F6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E6B8B-6C8C-E883-93D2-6B48B55F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94693-7C68-069A-82FA-F82F082A6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EF211-0480-858A-E442-E66424E5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65373-A55B-A106-D369-109C3DC3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AD602-C7DF-8147-B29D-11D9E694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1A848-3F08-E93B-9FDA-913A5969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977E-D30D-D612-5A6F-74BC9026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62D58-600A-0409-128A-0D2112C8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A4D2B-DD60-698C-979F-FA93E73D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E4FF-E595-AC52-10B9-01D4414D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3D46-F388-22ED-983F-9E89AA8B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48BFC-0468-7060-BD5C-1C62057C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B74FE-3EFA-6E72-8112-70BAC654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63CE-7B53-B671-1961-ED110AAC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6B57-FE47-58EC-F571-587FA236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AAFFD-728D-A90C-0691-0530B63F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EF38-855C-6C1D-75B3-C6CDD122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76ECD-E3AC-F2BD-992E-089C99B1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9F70F-2847-A605-37FA-4D4C497D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5733-6BA1-8564-3945-6DA072E9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4DFD7-F614-9B33-833F-A7DBF08D8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F9D38-9B27-4203-3170-EDCD280FA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E7F3-000E-4776-F7DB-F9C514FA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DF9CA-E34F-1F04-1506-A1F8E163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02BE1-6567-3303-12DF-87C923BD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6D27E-45D1-4D76-662A-8D8F11C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2577D-E07F-E8F6-6165-9F0F5A46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0206-A6A3-C656-9D7B-9326C246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15824-E5CF-458E-9CFC-FF0BE452CD7C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2CCC8-5315-C72A-0B26-24EC238C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3807-13B2-7A7E-F479-31B30CD3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CA948-FB08-47F9-8E22-493F84EB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3C7C-0838-DF06-3D8B-5D65782C1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7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C781-49F6-2C66-FD39-81B5F273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ngoại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6C8EE-779F-843F-2330-C8702894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506"/>
            <a:ext cx="7811590" cy="1743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34A20-D807-FE71-CC0B-28EB4D3AED04}"/>
              </a:ext>
            </a:extLst>
          </p:cNvPr>
          <p:cNvSpPr txBox="1"/>
          <p:nvPr/>
        </p:nvSpPr>
        <p:spPr>
          <a:xfrm>
            <a:off x="189889" y="3930888"/>
            <a:ext cx="7621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 Phát hiện ngoại lệ bằng phương pháp </a:t>
            </a:r>
            <a:r>
              <a:rPr lang="vi-VN" b="1" dirty="0"/>
              <a:t>**IQR (Interquartile Range)**</a:t>
            </a:r>
            <a:r>
              <a:rPr lang="vi-VN" dirty="0"/>
              <a:t>.  </a:t>
            </a:r>
          </a:p>
          <a:p>
            <a:r>
              <a:rPr lang="vi-VN" dirty="0"/>
              <a:t>- Ví dụ: `Insulin` có nhiều giá trị cực đoan → cần xem xét vì có thể là lỗi nhập liệu hoặc phản ánh phân phối thật.  </a:t>
            </a:r>
          </a:p>
          <a:p>
            <a:r>
              <a:rPr lang="vi-VN" dirty="0"/>
              <a:t>- Trong thực hành lâm sàng, WHO【15†paper1.pdf】 cũng khuyến cáo kiểm tra nhiều lần trước khi kết luận giá trị bất thường.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8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5D13-5D48-A9B1-28A6-7F7EED3F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6131-4AAA-18C3-453A-A9A25BEE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5BD-5BF3-8031-5D62-84550385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CB69-7659-6F6A-8016-B9420FF5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BE13-672B-ABF9-9779-F0237C9E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3ABC-AEC5-B838-567C-C48C45B4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2E2F-1BDC-8586-FB38-9AE39C35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5AB5-87BD-17FE-1925-3ABBAAE2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4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4E77-FE8D-3664-1936-27F1DE34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53CD-6817-4CDE-4A6B-377FCAAF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67E-D791-4B99-95C9-C44BFC5C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C15-3EB7-EC95-81B3-A199F7A2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paper 1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gồm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nghĩa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hậu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́, paper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chuẩn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đoán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đoạn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hóa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huyết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90E1-6F8F-D0F3-4560-64BF8EBE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519D-B778-A12F-C8B7-8B438F7C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paper 2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chuẩn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đoán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kiểm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đoán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hình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Đối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người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Pima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glucose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2h OGTT,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áp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dày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insulin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2h, BMI, chỉ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tiểu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tuổi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paper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thuật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 có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dặc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76%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ADAP khá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vòng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7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4DE3-524B-B4D5-C4B9-98075DD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876E-4E67-C1A8-FD0C-A31B8C11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ở paper 3 là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chuẩn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đoán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gồm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đổi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chính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IDDM, NIDDM,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1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F096-6483-8056-4E53-80FE90F1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chất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945D4-411F-51EC-297D-CDDD0F36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8754"/>
            <a:ext cx="696371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0B89E-C017-6678-F649-0BB34A87A077}"/>
              </a:ext>
            </a:extLst>
          </p:cNvPr>
          <p:cNvSpPr txBox="1"/>
          <p:nvPr/>
        </p:nvSpPr>
        <p:spPr>
          <a:xfrm>
            <a:off x="8054382" y="2139024"/>
            <a:ext cx="3811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- Bộ dữ liệu gồm 768 dòng, 9 cột (8 đặc trưng + 1 nhãn `Outcome`).  </a:t>
            </a:r>
          </a:p>
          <a:p>
            <a:r>
              <a:rPr lang="vi-VN" dirty="0">
                <a:latin typeface="+mj-lt"/>
              </a:rPr>
              <a:t>- Các biến như `Glucose`, `BloodPressure`, `BMI` liên quan trực tiếp đến tiêu chuẩn chẩn đoán tiểu đường do WHO và NDDG đề xuất.  </a:t>
            </a:r>
          </a:p>
          <a:p>
            <a:r>
              <a:rPr lang="vi-VN" dirty="0">
                <a:latin typeface="+mj-lt"/>
              </a:rPr>
              <a:t>- `Outcome = 1` nghĩa là bệnh nhân mắc tiểu đường, `0` là không mắc.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800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0B2C-1B2E-A0BF-415E-89836C13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E1AB6-FCBD-EB64-E2B1-E630B19EC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7719"/>
            <a:ext cx="472620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BB7EB-BD20-1929-6AD1-20EB5FE55D23}"/>
              </a:ext>
            </a:extLst>
          </p:cNvPr>
          <p:cNvSpPr txBox="1"/>
          <p:nvPr/>
        </p:nvSpPr>
        <p:spPr>
          <a:xfrm>
            <a:off x="6627595" y="2640943"/>
            <a:ext cx="4051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- Histogram cho thấy phân phối của từng biến.  </a:t>
            </a:r>
          </a:p>
          <a:p>
            <a:r>
              <a:rPr lang="vi-VN" dirty="0">
                <a:latin typeface="+mj-lt"/>
              </a:rPr>
              <a:t>- Các biến như `Age`, `Pregnancies`, `BMI` có phân phối lệch phải.  </a:t>
            </a:r>
          </a:p>
          <a:p>
            <a:r>
              <a:rPr lang="vi-VN" dirty="0">
                <a:latin typeface="+mj-lt"/>
              </a:rPr>
              <a:t>- Đây là thông tin quan trọng để xác định ngưỡng bất thường và thiết kế mô hình dự đoán.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36A5-5FC1-92DE-D276-5058489D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biến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19EB2-ADC6-5763-F671-1334953B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6049"/>
            <a:ext cx="6137862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E79B1-F24E-9230-112E-1BB1103DF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62" y="956049"/>
            <a:ext cx="5535727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918D1-D571-E60B-5B33-FF6976E1A94F}"/>
              </a:ext>
            </a:extLst>
          </p:cNvPr>
          <p:cNvSpPr txBox="1"/>
          <p:nvPr/>
        </p:nvSpPr>
        <p:spPr>
          <a:xfrm>
            <a:off x="0" y="5727361"/>
            <a:ext cx="1180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- Boxplot giúp so sánh phân phối các biến giữa nhóm mắc và không mắc tiểu đường.  </a:t>
            </a:r>
          </a:p>
          <a:p>
            <a:r>
              <a:rPr lang="vi-VN" dirty="0">
                <a:latin typeface="+mj-lt"/>
              </a:rPr>
              <a:t>- Correlation heatmap cho thấy </a:t>
            </a:r>
            <a:r>
              <a:rPr lang="vi-VN" b="1" dirty="0">
                <a:latin typeface="+mj-lt"/>
              </a:rPr>
              <a:t>**Glucose**</a:t>
            </a:r>
            <a:r>
              <a:rPr lang="vi-VN" dirty="0">
                <a:latin typeface="+mj-lt"/>
              </a:rPr>
              <a:t> có tương quan cao nhất với `Outcome`, phù hợp với tiêu chuẩn chẩn đoán y tế.  </a:t>
            </a:r>
          </a:p>
          <a:p>
            <a:r>
              <a:rPr lang="vi-VN" dirty="0">
                <a:latin typeface="+mj-lt"/>
              </a:rPr>
              <a:t>- Các yếu tố như tuổi và BMI cũng là nguy cơ cao (theo WHO</a:t>
            </a:r>
            <a:r>
              <a:rPr lang="en-US" dirty="0">
                <a:latin typeface="+mj-lt"/>
              </a:rPr>
              <a:t> – paper 1 </a:t>
            </a:r>
            <a:r>
              <a:rPr lang="vi-VN" dirty="0">
                <a:latin typeface="+mj-lt"/>
              </a:rPr>
              <a:t>và NDDG</a:t>
            </a:r>
            <a:r>
              <a:rPr lang="en-US" dirty="0">
                <a:latin typeface="+mj-lt"/>
              </a:rPr>
              <a:t> – paper 3</a:t>
            </a:r>
            <a:r>
              <a:rPr lang="vi-VN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82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91AC-13FE-90EE-4ACC-28C3E82B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trị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thiếu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52A06-B036-1AB7-A0DA-9E90C162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324"/>
            <a:ext cx="7312989" cy="4267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7AEBED-8232-49A6-D04F-D53DB7902E99}"/>
              </a:ext>
            </a:extLst>
          </p:cNvPr>
          <p:cNvSpPr txBox="1"/>
          <p:nvPr/>
        </p:nvSpPr>
        <p:spPr>
          <a:xfrm>
            <a:off x="7428752" y="2181690"/>
            <a:ext cx="4625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- Trong dữ liệu, một số cột có giá trị `0` không hợp lý về mặt y học (ví dụ: Glucose = 0).  </a:t>
            </a:r>
          </a:p>
          <a:p>
            <a:r>
              <a:rPr lang="vi-VN" dirty="0">
                <a:latin typeface="+mj-lt"/>
              </a:rPr>
              <a:t>- Theo chuẩn chẩn đoán WHO, glucose máu lúc đói ≥ 7.0 mmol/L (126 mg/dL) mới chẩn đoán là đái tháo đường → không thể có giá trị 0.  </a:t>
            </a:r>
          </a:p>
          <a:p>
            <a:r>
              <a:rPr lang="vi-VN" dirty="0">
                <a:latin typeface="+mj-lt"/>
              </a:rPr>
              <a:t>- Do đó, ta coi các giá trị 0 là </a:t>
            </a:r>
            <a:r>
              <a:rPr lang="vi-VN" b="1" dirty="0">
                <a:latin typeface="+mj-lt"/>
              </a:rPr>
              <a:t>**missing**</a:t>
            </a:r>
            <a:r>
              <a:rPr lang="vi-VN" dirty="0">
                <a:latin typeface="+mj-lt"/>
              </a:rPr>
              <a:t> và thay bằng `NaN`.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57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0B0-1982-E739-42CC-4A64B680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mẫu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bất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thường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9F921-1095-6BED-57D3-5F42B5C7CFF5}"/>
              </a:ext>
            </a:extLst>
          </p:cNvPr>
          <p:cNvSpPr txBox="1"/>
          <p:nvPr/>
        </p:nvSpPr>
        <p:spPr>
          <a:xfrm>
            <a:off x="6293226" y="2041620"/>
            <a:ext cx="4580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 - Thuật toán Isolation Forest được dùng ở đây:</a:t>
            </a:r>
          </a:p>
          <a:p>
            <a:r>
              <a:rPr lang="vi-VN" dirty="0"/>
              <a:t>     + Ý tưởng: các điểm bất thường thường nằm xa cụm chính,</a:t>
            </a:r>
          </a:p>
          <a:p>
            <a:r>
              <a:rPr lang="vi-VN" dirty="0"/>
              <a:t>       nên dễ bị "cô lập" nhanh hơn trong các cây quyết định ngẫu nhiên.</a:t>
            </a:r>
          </a:p>
          <a:p>
            <a:r>
              <a:rPr lang="vi-VN" dirty="0"/>
              <a:t>     + Kết quả trả về: 1 = điểm bình thường, -1 = điểm bất thường.</a:t>
            </a:r>
          </a:p>
          <a:p>
            <a:r>
              <a:rPr lang="vi-VN" dirty="0"/>
              <a:t> - Tham số contamination=0.05 nghĩa là giả định khoảng 5% dữ liệu là bất thường.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55123-B428-FFE7-A2CC-13DCEB36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856"/>
            <a:ext cx="4872318" cy="56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1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786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Phân tích khám phá dữ liệu </vt:lpstr>
      <vt:lpstr> Khảo sát bài toán liên quan</vt:lpstr>
      <vt:lpstr> Khảo sát bài toán liên quan</vt:lpstr>
      <vt:lpstr> Khảo sát bài toán liên quan</vt:lpstr>
      <vt:lpstr>Xác định tính chất dữ liệu:</vt:lpstr>
      <vt:lpstr>Phân tích đơn biến</vt:lpstr>
      <vt:lpstr>Phân tích đa biến</vt:lpstr>
      <vt:lpstr>Xác định giá trị thiếu</vt:lpstr>
      <vt:lpstr>Xác định mẫu bất thường</vt:lpstr>
      <vt:lpstr>Xác định ngoại lệ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Tâm</dc:creator>
  <cp:lastModifiedBy>Minh Tâm</cp:lastModifiedBy>
  <cp:revision>4</cp:revision>
  <dcterms:created xsi:type="dcterms:W3CDTF">2025-09-22T21:33:56Z</dcterms:created>
  <dcterms:modified xsi:type="dcterms:W3CDTF">2025-09-23T18:16:48Z</dcterms:modified>
</cp:coreProperties>
</file>